
<file path=[Content_Types].xml><?xml version="1.0" encoding="utf-8"?>
<Types xmlns="http://schemas.openxmlformats.org/package/2006/content-types">
  <Default Extension="emf" ContentType="image/x-emf"/>
  <Default Extension="jpeg" ContentType="image/jpeg"/>
  <Default Extension="jpg" ContentType="image/jp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6" r:id="rId1"/>
  </p:sldMasterIdLst>
  <p:notesMasterIdLst>
    <p:notesMasterId r:id="rId35"/>
  </p:notesMasterIdLst>
  <p:sldIdLst>
    <p:sldId id="256" r:id="rId2"/>
    <p:sldId id="257" r:id="rId3"/>
    <p:sldId id="259" r:id="rId4"/>
    <p:sldId id="287" r:id="rId5"/>
    <p:sldId id="292" r:id="rId6"/>
    <p:sldId id="305" r:id="rId7"/>
    <p:sldId id="306" r:id="rId8"/>
    <p:sldId id="288" r:id="rId9"/>
    <p:sldId id="286" r:id="rId10"/>
    <p:sldId id="310" r:id="rId11"/>
    <p:sldId id="289" r:id="rId12"/>
    <p:sldId id="303" r:id="rId13"/>
    <p:sldId id="307" r:id="rId14"/>
    <p:sldId id="295" r:id="rId15"/>
    <p:sldId id="290" r:id="rId16"/>
    <p:sldId id="274" r:id="rId17"/>
    <p:sldId id="291" r:id="rId18"/>
    <p:sldId id="276" r:id="rId19"/>
    <p:sldId id="282" r:id="rId20"/>
    <p:sldId id="280" r:id="rId21"/>
    <p:sldId id="277" r:id="rId22"/>
    <p:sldId id="298" r:id="rId23"/>
    <p:sldId id="296" r:id="rId24"/>
    <p:sldId id="308" r:id="rId25"/>
    <p:sldId id="299" r:id="rId26"/>
    <p:sldId id="300" r:id="rId27"/>
    <p:sldId id="301" r:id="rId28"/>
    <p:sldId id="302" r:id="rId29"/>
    <p:sldId id="309" r:id="rId30"/>
    <p:sldId id="293" r:id="rId31"/>
    <p:sldId id="294" r:id="rId32"/>
    <p:sldId id="265" r:id="rId33"/>
    <p:sldId id="268" r:id="rId34"/>
  </p:sldIdLst>
  <p:sldSz cx="15079663" cy="11309350"/>
  <p:notesSz cx="9601200" cy="7315200"/>
  <p:defaultTextStyle>
    <a:defPPr>
      <a:defRPr kern="0"/>
    </a:defPPr>
  </p:defaultTextStyle>
  <p:extLst>
    <p:ext uri="{EFAFB233-063F-42B5-8137-9DF3F51BA10A}">
      <p15:sldGuideLst xmlns:p15="http://schemas.microsoft.com/office/powerpoint/2012/main">
        <p15:guide id="1" orient="horz" pos="2880" userDrawn="1">
          <p15:clr>
            <a:srgbClr val="A4A3A4"/>
          </p15:clr>
        </p15:guide>
        <p15:guide id="2" pos="16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6B947"/>
    <a:srgbClr val="35A18B"/>
    <a:srgbClr val="A9B6C6"/>
    <a:srgbClr val="A6BECF"/>
    <a:srgbClr val="58ABE0"/>
    <a:srgbClr val="014751"/>
    <a:srgbClr val="075394"/>
    <a:srgbClr val="183862"/>
    <a:srgbClr val="6FA3C0"/>
    <a:srgbClr val="D4D2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084" autoAdjust="0"/>
    <p:restoredTop sz="94712" autoAdjust="0"/>
  </p:normalViewPr>
  <p:slideViewPr>
    <p:cSldViewPr>
      <p:cViewPr varScale="1">
        <p:scale>
          <a:sx n="66" d="100"/>
          <a:sy n="66" d="100"/>
        </p:scale>
        <p:origin x="1998" y="84"/>
      </p:cViewPr>
      <p:guideLst>
        <p:guide orient="horz" pos="2880"/>
        <p:guide pos="162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tableStyles" Target="tableStyles.xml" /><Relationship Id="rId3" Type="http://schemas.openxmlformats.org/officeDocument/2006/relationships/slide" Target="slides/slide2.xml" /><Relationship Id="rId21" Type="http://schemas.openxmlformats.org/officeDocument/2006/relationships/slide" Target="slides/slide20.xml" /><Relationship Id="rId34" Type="http://schemas.openxmlformats.org/officeDocument/2006/relationships/slide" Target="slides/slide33.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theme" Target="theme/theme1.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viewProps" Target="view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presProps" Target="presProps.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notesMaster" Target="notesMasters/notesMaster1.xml" /></Relationships>
</file>

<file path=ppt/charts/_rels/chart1.xml.rels><?xml version="1.0" encoding="UTF-8" standalone="yes"?>
<Relationships xmlns="http://schemas.openxmlformats.org/package/2006/relationships"><Relationship Id="rId3" Type="http://schemas.openxmlformats.org/officeDocument/2006/relationships/oleObject" Target="file:///C:\Users\azaveri\Downloads\NEA-CU23-Summary-of-Results-Tables.xlsx" TargetMode="External" /><Relationship Id="rId2" Type="http://schemas.microsoft.com/office/2011/relationships/chartColorStyle" Target="colors1.xml" /><Relationship Id="rId1" Type="http://schemas.microsoft.com/office/2011/relationships/chartStyle" Target="style1.xml" /></Relationships>
</file>

<file path=ppt/charts/_rels/chart2.xml.rels><?xml version="1.0" encoding="UTF-8" standalone="yes"?>
<Relationships xmlns="http://schemas.openxmlformats.org/package/2006/relationships"><Relationship Id="rId3" Type="http://schemas.openxmlformats.org/officeDocument/2006/relationships/oleObject" Target="file:///C:\Users\azaveri\Downloads\GFDEBTN.xls" TargetMode="External" /><Relationship Id="rId2" Type="http://schemas.microsoft.com/office/2011/relationships/chartColorStyle" Target="colors2.xml" /><Relationship Id="rId1" Type="http://schemas.microsoft.com/office/2011/relationships/chartStyle" Target="style2.xml" /></Relationships>
</file>

<file path=ppt/charts/_rels/chart3.xml.rels><?xml version="1.0" encoding="UTF-8" standalone="yes"?>
<Relationships xmlns="http://schemas.openxmlformats.org/package/2006/relationships"><Relationship Id="rId3" Type="http://schemas.openxmlformats.org/officeDocument/2006/relationships/oleObject" Target="Book1" TargetMode="External" /><Relationship Id="rId2" Type="http://schemas.microsoft.com/office/2011/relationships/chartColorStyle" Target="colors3.xml" /><Relationship Id="rId1" Type="http://schemas.microsoft.com/office/2011/relationships/chartStyle" Target="style3.xml" /></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Sheet1!$E$15:$AB$16</c:f>
              <c:multiLvlStrCache>
                <c:ptCount val="24"/>
                <c:lvl>
                  <c:pt idx="0">
                    <c:v>Q1</c:v>
                  </c:pt>
                  <c:pt idx="1">
                    <c:v>Q2</c:v>
                  </c:pt>
                  <c:pt idx="2">
                    <c:v>Q3</c:v>
                  </c:pt>
                  <c:pt idx="3">
                    <c:v>Q4</c:v>
                  </c:pt>
                  <c:pt idx="4">
                    <c:v>Q1</c:v>
                  </c:pt>
                  <c:pt idx="5">
                    <c:v>Q2</c:v>
                  </c:pt>
                  <c:pt idx="6">
                    <c:v>Q3</c:v>
                  </c:pt>
                  <c:pt idx="7">
                    <c:v>Q4</c:v>
                  </c:pt>
                  <c:pt idx="8">
                    <c:v>Q1</c:v>
                  </c:pt>
                  <c:pt idx="9">
                    <c:v>Q2</c:v>
                  </c:pt>
                  <c:pt idx="10">
                    <c:v>Q3</c:v>
                  </c:pt>
                  <c:pt idx="11">
                    <c:v>Q4</c:v>
                  </c:pt>
                  <c:pt idx="12">
                    <c:v>Q1</c:v>
                  </c:pt>
                  <c:pt idx="13">
                    <c:v>Q2</c:v>
                  </c:pt>
                  <c:pt idx="14">
                    <c:v>Q3</c:v>
                  </c:pt>
                  <c:pt idx="15">
                    <c:v>Q4</c:v>
                  </c:pt>
                  <c:pt idx="16">
                    <c:v>Q1</c:v>
                  </c:pt>
                  <c:pt idx="17">
                    <c:v>Q2</c:v>
                  </c:pt>
                  <c:pt idx="18">
                    <c:v>Q3</c:v>
                  </c:pt>
                  <c:pt idx="19">
                    <c:v>Q4</c:v>
                  </c:pt>
                  <c:pt idx="20">
                    <c:v>Q1</c:v>
                  </c:pt>
                  <c:pt idx="21">
                    <c:v>Q2</c:v>
                  </c:pt>
                  <c:pt idx="22">
                    <c:v>Q3</c:v>
                  </c:pt>
                  <c:pt idx="23">
                    <c:v>Q4</c:v>
                  </c:pt>
                </c:lvl>
                <c:lvl>
                  <c:pt idx="0">
                    <c:v>2017</c:v>
                  </c:pt>
                  <c:pt idx="4">
                    <c:v>2018</c:v>
                  </c:pt>
                  <c:pt idx="8">
                    <c:v>2019</c:v>
                  </c:pt>
                  <c:pt idx="12">
                    <c:v>2020</c:v>
                  </c:pt>
                  <c:pt idx="16">
                    <c:v>2021</c:v>
                  </c:pt>
                  <c:pt idx="20">
                    <c:v>2022</c:v>
                  </c:pt>
                </c:lvl>
              </c:multiLvlStrCache>
            </c:multiLvlStrRef>
          </c:cat>
          <c:val>
            <c:numRef>
              <c:f>Sheet1!$E$17:$AB$17</c:f>
              <c:numCache>
                <c:formatCode>#,##0.0</c:formatCode>
                <c:ptCount val="24"/>
                <c:pt idx="0">
                  <c:v>5.5</c:v>
                </c:pt>
                <c:pt idx="1">
                  <c:v>6</c:v>
                </c:pt>
                <c:pt idx="2">
                  <c:v>6</c:v>
                </c:pt>
                <c:pt idx="3">
                  <c:v>5.5</c:v>
                </c:pt>
                <c:pt idx="4">
                  <c:v>5.8</c:v>
                </c:pt>
                <c:pt idx="5">
                  <c:v>6.1</c:v>
                </c:pt>
                <c:pt idx="6">
                  <c:v>6.6</c:v>
                </c:pt>
                <c:pt idx="7">
                  <c:v>7.2</c:v>
                </c:pt>
                <c:pt idx="8">
                  <c:v>8.1999999999999993</c:v>
                </c:pt>
                <c:pt idx="9">
                  <c:v>7.3</c:v>
                </c:pt>
                <c:pt idx="10">
                  <c:v>7</c:v>
                </c:pt>
                <c:pt idx="11">
                  <c:v>7</c:v>
                </c:pt>
                <c:pt idx="12">
                  <c:v>9.1</c:v>
                </c:pt>
                <c:pt idx="13">
                  <c:v>24.5</c:v>
                </c:pt>
                <c:pt idx="14">
                  <c:v>15.1</c:v>
                </c:pt>
                <c:pt idx="15">
                  <c:v>12.3</c:v>
                </c:pt>
                <c:pt idx="16">
                  <c:v>19.899999999999999</c:v>
                </c:pt>
                <c:pt idx="17">
                  <c:v>10.3</c:v>
                </c:pt>
                <c:pt idx="18">
                  <c:v>8.5</c:v>
                </c:pt>
                <c:pt idx="19">
                  <c:v>6.3</c:v>
                </c:pt>
                <c:pt idx="20">
                  <c:v>3.9</c:v>
                </c:pt>
                <c:pt idx="21">
                  <c:v>3</c:v>
                </c:pt>
                <c:pt idx="22">
                  <c:v>3.2</c:v>
                </c:pt>
                <c:pt idx="23">
                  <c:v>3.2</c:v>
                </c:pt>
              </c:numCache>
            </c:numRef>
          </c:val>
          <c:extLst>
            <c:ext xmlns:c16="http://schemas.microsoft.com/office/drawing/2014/chart" uri="{C3380CC4-5D6E-409C-BE32-E72D297353CC}">
              <c16:uniqueId val="{00000000-DF39-482C-9CF4-3FEC95003B8D}"/>
            </c:ext>
          </c:extLst>
        </c:ser>
        <c:dLbls>
          <c:showLegendKey val="0"/>
          <c:showVal val="0"/>
          <c:showCatName val="0"/>
          <c:showSerName val="0"/>
          <c:showPercent val="0"/>
          <c:showBubbleSize val="0"/>
        </c:dLbls>
        <c:gapWidth val="219"/>
        <c:overlap val="-27"/>
        <c:axId val="1989344656"/>
        <c:axId val="1372676736"/>
      </c:barChart>
      <c:catAx>
        <c:axId val="1989344656"/>
        <c:scaling>
          <c:orientation val="minMax"/>
        </c:scaling>
        <c:delete val="0"/>
        <c:axPos val="b"/>
        <c:numFmt formatCode="#,##0.00"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crossAx val="1372676736"/>
        <c:crosses val="autoZero"/>
        <c:auto val="1"/>
        <c:lblAlgn val="ctr"/>
        <c:lblOffset val="100"/>
        <c:tickLblSkip val="1"/>
        <c:noMultiLvlLbl val="1"/>
      </c:catAx>
      <c:valAx>
        <c:axId val="1372676736"/>
        <c:scaling>
          <c:orientation val="minMax"/>
        </c:scaling>
        <c:delete val="0"/>
        <c:axPos val="l"/>
        <c:majorGridlines>
          <c:spPr>
            <a:ln w="9525" cap="flat" cmpd="sng" algn="ctr">
              <a:solidFill>
                <a:schemeClr val="tx1">
                  <a:lumMod val="15000"/>
                  <a:lumOff val="85000"/>
                </a:schemeClr>
              </a:solidFill>
              <a:round/>
            </a:ln>
            <a:effectLst/>
          </c:spPr>
        </c:majorGridlines>
        <c:numFmt formatCode="#,##0.0" sourceLinked="1"/>
        <c:majorTickMark val="none"/>
        <c:minorTickMark val="none"/>
        <c:tickLblPos val="nextTo"/>
        <c:spPr>
          <a:noFill/>
          <a:ln>
            <a:noFill/>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mn-lt"/>
                <a:ea typeface="+mn-ea"/>
                <a:cs typeface="+mn-cs"/>
              </a:defRPr>
            </a:pPr>
            <a:endParaRPr lang="en-US"/>
          </a:p>
        </c:txPr>
        <c:crossAx val="1989344656"/>
        <c:crosses val="autoZero"/>
        <c:crossBetween val="midCat"/>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800"/>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spPr>
            <a:ln w="28575" cap="rnd">
              <a:solidFill>
                <a:schemeClr val="accent1"/>
              </a:solidFill>
              <a:round/>
            </a:ln>
            <a:effectLst/>
          </c:spPr>
          <c:marker>
            <c:symbol val="none"/>
          </c:marker>
          <c:dLbls>
            <c:dLbl>
              <c:idx val="93"/>
              <c:layout>
                <c:manualLayout>
                  <c:x val="-5.3333333333333337E-2"/>
                  <c:y val="-4.0506329113924051E-2"/>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0-EF5E-4935-8985-6ECFBB3625DC}"/>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showLegendKey val="0"/>
            <c:showVal val="0"/>
            <c:showCatName val="0"/>
            <c:showSerName val="0"/>
            <c:showPercent val="0"/>
            <c:showBubbleSize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'FRED Graph'!$A$12:$A$105</c:f>
              <c:numCache>
                <c:formatCode>yyyy\-mm\-dd</c:formatCode>
                <c:ptCount val="94"/>
                <c:pt idx="0">
                  <c:v>36526</c:v>
                </c:pt>
                <c:pt idx="1">
                  <c:v>36617</c:v>
                </c:pt>
                <c:pt idx="2">
                  <c:v>36708</c:v>
                </c:pt>
                <c:pt idx="3">
                  <c:v>36800</c:v>
                </c:pt>
                <c:pt idx="4">
                  <c:v>36892</c:v>
                </c:pt>
                <c:pt idx="5">
                  <c:v>36982</c:v>
                </c:pt>
                <c:pt idx="6">
                  <c:v>37073</c:v>
                </c:pt>
                <c:pt idx="7">
                  <c:v>37165</c:v>
                </c:pt>
                <c:pt idx="8">
                  <c:v>37257</c:v>
                </c:pt>
                <c:pt idx="9">
                  <c:v>37347</c:v>
                </c:pt>
                <c:pt idx="10">
                  <c:v>37438</c:v>
                </c:pt>
                <c:pt idx="11">
                  <c:v>37530</c:v>
                </c:pt>
                <c:pt idx="12">
                  <c:v>37622</c:v>
                </c:pt>
                <c:pt idx="13">
                  <c:v>37712</c:v>
                </c:pt>
                <c:pt idx="14">
                  <c:v>37803</c:v>
                </c:pt>
                <c:pt idx="15">
                  <c:v>37895</c:v>
                </c:pt>
                <c:pt idx="16">
                  <c:v>37987</c:v>
                </c:pt>
                <c:pt idx="17">
                  <c:v>38078</c:v>
                </c:pt>
                <c:pt idx="18">
                  <c:v>38169</c:v>
                </c:pt>
                <c:pt idx="19">
                  <c:v>38261</c:v>
                </c:pt>
                <c:pt idx="20">
                  <c:v>38353</c:v>
                </c:pt>
                <c:pt idx="21">
                  <c:v>38443</c:v>
                </c:pt>
                <c:pt idx="22">
                  <c:v>38534</c:v>
                </c:pt>
                <c:pt idx="23">
                  <c:v>38626</c:v>
                </c:pt>
                <c:pt idx="24">
                  <c:v>38718</c:v>
                </c:pt>
                <c:pt idx="25">
                  <c:v>38808</c:v>
                </c:pt>
                <c:pt idx="26">
                  <c:v>38899</c:v>
                </c:pt>
                <c:pt idx="27">
                  <c:v>38991</c:v>
                </c:pt>
                <c:pt idx="28">
                  <c:v>39083</c:v>
                </c:pt>
                <c:pt idx="29">
                  <c:v>39173</c:v>
                </c:pt>
                <c:pt idx="30">
                  <c:v>39264</c:v>
                </c:pt>
                <c:pt idx="31">
                  <c:v>39356</c:v>
                </c:pt>
                <c:pt idx="32">
                  <c:v>39448</c:v>
                </c:pt>
                <c:pt idx="33">
                  <c:v>39539</c:v>
                </c:pt>
                <c:pt idx="34">
                  <c:v>39630</c:v>
                </c:pt>
                <c:pt idx="35">
                  <c:v>39722</c:v>
                </c:pt>
                <c:pt idx="36">
                  <c:v>39814</c:v>
                </c:pt>
                <c:pt idx="37">
                  <c:v>39904</c:v>
                </c:pt>
                <c:pt idx="38">
                  <c:v>39995</c:v>
                </c:pt>
                <c:pt idx="39">
                  <c:v>40087</c:v>
                </c:pt>
                <c:pt idx="40">
                  <c:v>40179</c:v>
                </c:pt>
                <c:pt idx="41">
                  <c:v>40269</c:v>
                </c:pt>
                <c:pt idx="42">
                  <c:v>40360</c:v>
                </c:pt>
                <c:pt idx="43">
                  <c:v>40452</c:v>
                </c:pt>
                <c:pt idx="44">
                  <c:v>40544</c:v>
                </c:pt>
                <c:pt idx="45">
                  <c:v>40634</c:v>
                </c:pt>
                <c:pt idx="46">
                  <c:v>40725</c:v>
                </c:pt>
                <c:pt idx="47">
                  <c:v>40817</c:v>
                </c:pt>
                <c:pt idx="48">
                  <c:v>40909</c:v>
                </c:pt>
                <c:pt idx="49">
                  <c:v>41000</c:v>
                </c:pt>
                <c:pt idx="50">
                  <c:v>41091</c:v>
                </c:pt>
                <c:pt idx="51">
                  <c:v>41183</c:v>
                </c:pt>
                <c:pt idx="52">
                  <c:v>41275</c:v>
                </c:pt>
                <c:pt idx="53">
                  <c:v>41365</c:v>
                </c:pt>
                <c:pt idx="54">
                  <c:v>41456</c:v>
                </c:pt>
                <c:pt idx="55">
                  <c:v>41548</c:v>
                </c:pt>
                <c:pt idx="56">
                  <c:v>41640</c:v>
                </c:pt>
                <c:pt idx="57">
                  <c:v>41730</c:v>
                </c:pt>
                <c:pt idx="58">
                  <c:v>41821</c:v>
                </c:pt>
                <c:pt idx="59">
                  <c:v>41913</c:v>
                </c:pt>
                <c:pt idx="60">
                  <c:v>42005</c:v>
                </c:pt>
                <c:pt idx="61">
                  <c:v>42095</c:v>
                </c:pt>
                <c:pt idx="62">
                  <c:v>42186</c:v>
                </c:pt>
                <c:pt idx="63">
                  <c:v>42278</c:v>
                </c:pt>
                <c:pt idx="64">
                  <c:v>42370</c:v>
                </c:pt>
                <c:pt idx="65">
                  <c:v>42461</c:v>
                </c:pt>
                <c:pt idx="66">
                  <c:v>42552</c:v>
                </c:pt>
                <c:pt idx="67">
                  <c:v>42644</c:v>
                </c:pt>
                <c:pt idx="68">
                  <c:v>42736</c:v>
                </c:pt>
                <c:pt idx="69">
                  <c:v>42826</c:v>
                </c:pt>
                <c:pt idx="70">
                  <c:v>42917</c:v>
                </c:pt>
                <c:pt idx="71">
                  <c:v>43009</c:v>
                </c:pt>
                <c:pt idx="72">
                  <c:v>43101</c:v>
                </c:pt>
                <c:pt idx="73">
                  <c:v>43191</c:v>
                </c:pt>
                <c:pt idx="74">
                  <c:v>43282</c:v>
                </c:pt>
                <c:pt idx="75">
                  <c:v>43374</c:v>
                </c:pt>
                <c:pt idx="76">
                  <c:v>43466</c:v>
                </c:pt>
                <c:pt idx="77">
                  <c:v>43556</c:v>
                </c:pt>
                <c:pt idx="78">
                  <c:v>43647</c:v>
                </c:pt>
                <c:pt idx="79">
                  <c:v>43739</c:v>
                </c:pt>
                <c:pt idx="80">
                  <c:v>43831</c:v>
                </c:pt>
                <c:pt idx="81">
                  <c:v>43922</c:v>
                </c:pt>
                <c:pt idx="82">
                  <c:v>44013</c:v>
                </c:pt>
                <c:pt idx="83">
                  <c:v>44105</c:v>
                </c:pt>
                <c:pt idx="84">
                  <c:v>44197</c:v>
                </c:pt>
                <c:pt idx="85">
                  <c:v>44287</c:v>
                </c:pt>
                <c:pt idx="86">
                  <c:v>44378</c:v>
                </c:pt>
                <c:pt idx="87">
                  <c:v>44470</c:v>
                </c:pt>
                <c:pt idx="88">
                  <c:v>44562</c:v>
                </c:pt>
                <c:pt idx="89">
                  <c:v>44652</c:v>
                </c:pt>
                <c:pt idx="90">
                  <c:v>44743</c:v>
                </c:pt>
                <c:pt idx="91">
                  <c:v>44835</c:v>
                </c:pt>
                <c:pt idx="92">
                  <c:v>44927</c:v>
                </c:pt>
                <c:pt idx="93">
                  <c:v>45017</c:v>
                </c:pt>
              </c:numCache>
            </c:numRef>
          </c:cat>
          <c:val>
            <c:numRef>
              <c:f>'FRED Graph'!$B$12:$B$105</c:f>
              <c:numCache>
                <c:formatCode>_-* #,##0_-;\-* #,##0_-;_-* "-"??_-;_-@_-</c:formatCode>
                <c:ptCount val="94"/>
                <c:pt idx="0">
                  <c:v>5773392</c:v>
                </c:pt>
                <c:pt idx="1">
                  <c:v>5685938</c:v>
                </c:pt>
                <c:pt idx="2">
                  <c:v>5674179</c:v>
                </c:pt>
                <c:pt idx="3">
                  <c:v>5662216</c:v>
                </c:pt>
                <c:pt idx="4">
                  <c:v>5773740</c:v>
                </c:pt>
                <c:pt idx="5">
                  <c:v>5726815</c:v>
                </c:pt>
                <c:pt idx="6">
                  <c:v>5807464</c:v>
                </c:pt>
                <c:pt idx="7">
                  <c:v>5943439</c:v>
                </c:pt>
                <c:pt idx="8">
                  <c:v>6006032</c:v>
                </c:pt>
                <c:pt idx="9">
                  <c:v>6126469</c:v>
                </c:pt>
                <c:pt idx="10">
                  <c:v>6228236</c:v>
                </c:pt>
                <c:pt idx="11">
                  <c:v>6405707</c:v>
                </c:pt>
                <c:pt idx="12">
                  <c:v>6460776</c:v>
                </c:pt>
                <c:pt idx="13">
                  <c:v>6670121</c:v>
                </c:pt>
                <c:pt idx="14">
                  <c:v>6783320</c:v>
                </c:pt>
                <c:pt idx="15">
                  <c:v>6997964</c:v>
                </c:pt>
                <c:pt idx="16">
                  <c:v>7131068</c:v>
                </c:pt>
                <c:pt idx="17">
                  <c:v>7274335</c:v>
                </c:pt>
                <c:pt idx="18">
                  <c:v>7379053</c:v>
                </c:pt>
                <c:pt idx="19">
                  <c:v>7596143</c:v>
                </c:pt>
                <c:pt idx="20">
                  <c:v>7776939</c:v>
                </c:pt>
                <c:pt idx="21">
                  <c:v>7836496</c:v>
                </c:pt>
                <c:pt idx="22">
                  <c:v>7932710</c:v>
                </c:pt>
                <c:pt idx="23">
                  <c:v>8170413</c:v>
                </c:pt>
                <c:pt idx="24">
                  <c:v>8371156</c:v>
                </c:pt>
                <c:pt idx="25">
                  <c:v>8420042</c:v>
                </c:pt>
                <c:pt idx="26">
                  <c:v>8506974</c:v>
                </c:pt>
                <c:pt idx="27">
                  <c:v>8680224</c:v>
                </c:pt>
                <c:pt idx="28">
                  <c:v>8849665</c:v>
                </c:pt>
                <c:pt idx="29">
                  <c:v>8867677</c:v>
                </c:pt>
                <c:pt idx="30">
                  <c:v>9007653</c:v>
                </c:pt>
                <c:pt idx="31">
                  <c:v>9229172</c:v>
                </c:pt>
                <c:pt idx="32">
                  <c:v>9437594</c:v>
                </c:pt>
                <c:pt idx="33">
                  <c:v>9492006</c:v>
                </c:pt>
                <c:pt idx="34">
                  <c:v>10024725</c:v>
                </c:pt>
                <c:pt idx="35">
                  <c:v>10699805</c:v>
                </c:pt>
                <c:pt idx="36">
                  <c:v>11126941</c:v>
                </c:pt>
                <c:pt idx="37">
                  <c:v>11545275</c:v>
                </c:pt>
                <c:pt idx="38">
                  <c:v>11909828</c:v>
                </c:pt>
                <c:pt idx="39">
                  <c:v>12311349</c:v>
                </c:pt>
                <c:pt idx="40">
                  <c:v>12773123</c:v>
                </c:pt>
                <c:pt idx="41">
                  <c:v>13201792</c:v>
                </c:pt>
                <c:pt idx="42">
                  <c:v>13561622</c:v>
                </c:pt>
                <c:pt idx="43">
                  <c:v>14025215</c:v>
                </c:pt>
                <c:pt idx="44">
                  <c:v>14270114</c:v>
                </c:pt>
                <c:pt idx="45">
                  <c:v>14343087</c:v>
                </c:pt>
                <c:pt idx="46">
                  <c:v>14790340</c:v>
                </c:pt>
                <c:pt idx="47">
                  <c:v>15222940</c:v>
                </c:pt>
                <c:pt idx="48">
                  <c:v>15606518</c:v>
                </c:pt>
                <c:pt idx="49">
                  <c:v>15855037</c:v>
                </c:pt>
                <c:pt idx="50">
                  <c:v>16066240</c:v>
                </c:pt>
                <c:pt idx="51">
                  <c:v>16432730</c:v>
                </c:pt>
                <c:pt idx="52">
                  <c:v>16771381</c:v>
                </c:pt>
                <c:pt idx="53">
                  <c:v>16738320</c:v>
                </c:pt>
                <c:pt idx="54">
                  <c:v>16738180</c:v>
                </c:pt>
                <c:pt idx="55">
                  <c:v>17156119</c:v>
                </c:pt>
                <c:pt idx="56">
                  <c:v>17601227</c:v>
                </c:pt>
                <c:pt idx="57">
                  <c:v>17632606</c:v>
                </c:pt>
                <c:pt idx="58">
                  <c:v>17824071</c:v>
                </c:pt>
                <c:pt idx="59">
                  <c:v>18141444</c:v>
                </c:pt>
                <c:pt idx="60">
                  <c:v>18152056</c:v>
                </c:pt>
                <c:pt idx="61">
                  <c:v>18151998</c:v>
                </c:pt>
                <c:pt idx="62">
                  <c:v>18150618</c:v>
                </c:pt>
                <c:pt idx="63">
                  <c:v>18922179</c:v>
                </c:pt>
                <c:pt idx="64">
                  <c:v>19264939</c:v>
                </c:pt>
                <c:pt idx="65">
                  <c:v>19381591</c:v>
                </c:pt>
                <c:pt idx="66">
                  <c:v>19573445</c:v>
                </c:pt>
                <c:pt idx="67">
                  <c:v>19976827</c:v>
                </c:pt>
                <c:pt idx="68">
                  <c:v>19846420</c:v>
                </c:pt>
                <c:pt idx="69">
                  <c:v>19844554</c:v>
                </c:pt>
                <c:pt idx="70">
                  <c:v>20244900</c:v>
                </c:pt>
                <c:pt idx="71">
                  <c:v>20492747</c:v>
                </c:pt>
                <c:pt idx="72">
                  <c:v>21089643</c:v>
                </c:pt>
                <c:pt idx="73">
                  <c:v>21195070</c:v>
                </c:pt>
                <c:pt idx="74">
                  <c:v>21516058</c:v>
                </c:pt>
                <c:pt idx="75">
                  <c:v>21974096</c:v>
                </c:pt>
                <c:pt idx="76">
                  <c:v>22027880</c:v>
                </c:pt>
                <c:pt idx="77">
                  <c:v>22023283</c:v>
                </c:pt>
                <c:pt idx="78">
                  <c:v>22719402</c:v>
                </c:pt>
                <c:pt idx="79">
                  <c:v>23201380</c:v>
                </c:pt>
                <c:pt idx="80">
                  <c:v>23223813</c:v>
                </c:pt>
                <c:pt idx="81">
                  <c:v>26477241</c:v>
                </c:pt>
                <c:pt idx="82">
                  <c:v>26945391</c:v>
                </c:pt>
                <c:pt idx="83">
                  <c:v>27747798</c:v>
                </c:pt>
                <c:pt idx="84">
                  <c:v>28132570</c:v>
                </c:pt>
                <c:pt idx="85">
                  <c:v>28529436</c:v>
                </c:pt>
                <c:pt idx="86">
                  <c:v>28428919</c:v>
                </c:pt>
                <c:pt idx="87">
                  <c:v>29617215</c:v>
                </c:pt>
                <c:pt idx="88">
                  <c:v>30400960</c:v>
                </c:pt>
                <c:pt idx="89">
                  <c:v>30568582</c:v>
                </c:pt>
                <c:pt idx="90">
                  <c:v>30928912</c:v>
                </c:pt>
                <c:pt idx="91">
                  <c:v>31419689</c:v>
                </c:pt>
                <c:pt idx="92">
                  <c:v>31458438</c:v>
                </c:pt>
                <c:pt idx="93">
                  <c:v>32332274</c:v>
                </c:pt>
              </c:numCache>
            </c:numRef>
          </c:val>
          <c:smooth val="0"/>
          <c:extLst>
            <c:ext xmlns:c16="http://schemas.microsoft.com/office/drawing/2014/chart" uri="{C3380CC4-5D6E-409C-BE32-E72D297353CC}">
              <c16:uniqueId val="{00000001-EF5E-4935-8985-6ECFBB3625DC}"/>
            </c:ext>
          </c:extLst>
        </c:ser>
        <c:dLbls>
          <c:showLegendKey val="0"/>
          <c:showVal val="0"/>
          <c:showCatName val="0"/>
          <c:showSerName val="0"/>
          <c:showPercent val="0"/>
          <c:showBubbleSize val="0"/>
        </c:dLbls>
        <c:smooth val="0"/>
        <c:axId val="619486639"/>
        <c:axId val="596771983"/>
      </c:lineChart>
      <c:dateAx>
        <c:axId val="619486639"/>
        <c:scaling>
          <c:orientation val="minMax"/>
        </c:scaling>
        <c:delete val="0"/>
        <c:axPos val="b"/>
        <c:numFmt formatCode="yyyy\-mm\-dd"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96771983"/>
        <c:crosses val="autoZero"/>
        <c:auto val="1"/>
        <c:lblOffset val="100"/>
        <c:baseTimeUnit val="months"/>
        <c:majorUnit val="18"/>
        <c:majorTimeUnit val="months"/>
      </c:dateAx>
      <c:valAx>
        <c:axId val="596771983"/>
        <c:scaling>
          <c:orientation val="minMax"/>
        </c:scaling>
        <c:delete val="0"/>
        <c:axPos val="l"/>
        <c:majorGridlines>
          <c:spPr>
            <a:ln w="9525" cap="flat" cmpd="sng" algn="ctr">
              <a:solidFill>
                <a:schemeClr val="tx1">
                  <a:lumMod val="15000"/>
                  <a:lumOff val="85000"/>
                </a:schemeClr>
              </a:solidFill>
              <a:round/>
            </a:ln>
            <a:effectLst/>
          </c:spPr>
        </c:majorGridlines>
        <c:numFmt formatCode="_-* #,##0_-;\-* #,##0_-;_-*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619486639"/>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Sheet1!$G$7</c:f>
              <c:strCache>
                <c:ptCount val="1"/>
                <c:pt idx="0">
                  <c:v>Bahrain</c:v>
                </c:pt>
              </c:strCache>
            </c:strRef>
          </c:tx>
          <c:spPr>
            <a:ln w="28575" cap="rnd">
              <a:solidFill>
                <a:schemeClr val="accent1"/>
              </a:solidFill>
              <a:round/>
            </a:ln>
            <a:effectLst/>
          </c:spPr>
          <c:marker>
            <c:symbol val="circle"/>
            <c:size val="5"/>
            <c:spPr>
              <a:solidFill>
                <a:schemeClr val="accent1"/>
              </a:solidFill>
              <a:ln w="9525">
                <a:solidFill>
                  <a:schemeClr val="accent1"/>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en-US"/>
              </a:p>
            </c:txPr>
            <c:dLblPos val="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Sheet1!$H$6:$M$6</c:f>
              <c:strCache>
                <c:ptCount val="6"/>
                <c:pt idx="0">
                  <c:v>2000–19</c:v>
                </c:pt>
                <c:pt idx="1">
                  <c:v>2020</c:v>
                </c:pt>
                <c:pt idx="2">
                  <c:v>2021</c:v>
                </c:pt>
                <c:pt idx="3">
                  <c:v>2022</c:v>
                </c:pt>
                <c:pt idx="4">
                  <c:v>2023</c:v>
                </c:pt>
                <c:pt idx="5">
                  <c:v>2024E</c:v>
                </c:pt>
              </c:strCache>
            </c:strRef>
          </c:cat>
          <c:val>
            <c:numRef>
              <c:f>Sheet1!$H$7:$M$7</c:f>
              <c:numCache>
                <c:formatCode>General</c:formatCode>
                <c:ptCount val="6"/>
                <c:pt idx="0">
                  <c:v>3.3</c:v>
                </c:pt>
                <c:pt idx="1">
                  <c:v>2.2000000000000002</c:v>
                </c:pt>
                <c:pt idx="2">
                  <c:v>4.7</c:v>
                </c:pt>
                <c:pt idx="3">
                  <c:v>4.5</c:v>
                </c:pt>
                <c:pt idx="4">
                  <c:v>5.2</c:v>
                </c:pt>
                <c:pt idx="5">
                  <c:v>5.6</c:v>
                </c:pt>
              </c:numCache>
            </c:numRef>
          </c:val>
          <c:smooth val="0"/>
          <c:extLst>
            <c:ext xmlns:c16="http://schemas.microsoft.com/office/drawing/2014/chart" uri="{C3380CC4-5D6E-409C-BE32-E72D297353CC}">
              <c16:uniqueId val="{00000000-5D14-454B-B3AA-1C3926169E01}"/>
            </c:ext>
          </c:extLst>
        </c:ser>
        <c:ser>
          <c:idx val="1"/>
          <c:order val="1"/>
          <c:tx>
            <c:strRef>
              <c:f>Sheet1!$G$8</c:f>
              <c:strCache>
                <c:ptCount val="1"/>
                <c:pt idx="0">
                  <c:v>Kuwait</c:v>
                </c:pt>
              </c:strCache>
            </c:strRef>
          </c:tx>
          <c:spPr>
            <a:ln w="28575" cap="rnd">
              <a:solidFill>
                <a:schemeClr val="accent2"/>
              </a:solidFill>
              <a:round/>
            </a:ln>
            <a:effectLst/>
          </c:spPr>
          <c:marker>
            <c:symbol val="circle"/>
            <c:size val="5"/>
            <c:spPr>
              <a:solidFill>
                <a:schemeClr val="accent2"/>
              </a:solidFill>
              <a:ln w="9525">
                <a:solidFill>
                  <a:schemeClr val="accent2"/>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en-US"/>
              </a:p>
            </c:txPr>
            <c:dLblPos val="l"/>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Sheet1!$H$6:$M$6</c:f>
              <c:strCache>
                <c:ptCount val="6"/>
                <c:pt idx="0">
                  <c:v>2000–19</c:v>
                </c:pt>
                <c:pt idx="1">
                  <c:v>2020</c:v>
                </c:pt>
                <c:pt idx="2">
                  <c:v>2021</c:v>
                </c:pt>
                <c:pt idx="3">
                  <c:v>2022</c:v>
                </c:pt>
                <c:pt idx="4">
                  <c:v>2023</c:v>
                </c:pt>
                <c:pt idx="5">
                  <c:v>2024E</c:v>
                </c:pt>
              </c:strCache>
            </c:strRef>
          </c:cat>
          <c:val>
            <c:numRef>
              <c:f>Sheet1!$H$8:$M$8</c:f>
              <c:numCache>
                <c:formatCode>General</c:formatCode>
                <c:ptCount val="6"/>
                <c:pt idx="0">
                  <c:v>21.5</c:v>
                </c:pt>
                <c:pt idx="1">
                  <c:v>48.3</c:v>
                </c:pt>
                <c:pt idx="2">
                  <c:v>45.1</c:v>
                </c:pt>
                <c:pt idx="3">
                  <c:v>46.4</c:v>
                </c:pt>
                <c:pt idx="4">
                  <c:v>54.5</c:v>
                </c:pt>
                <c:pt idx="5">
                  <c:v>57.9</c:v>
                </c:pt>
              </c:numCache>
            </c:numRef>
          </c:val>
          <c:smooth val="0"/>
          <c:extLst>
            <c:ext xmlns:c16="http://schemas.microsoft.com/office/drawing/2014/chart" uri="{C3380CC4-5D6E-409C-BE32-E72D297353CC}">
              <c16:uniqueId val="{00000001-5D14-454B-B3AA-1C3926169E01}"/>
            </c:ext>
          </c:extLst>
        </c:ser>
        <c:ser>
          <c:idx val="2"/>
          <c:order val="2"/>
          <c:tx>
            <c:strRef>
              <c:f>Sheet1!$G$9</c:f>
              <c:strCache>
                <c:ptCount val="1"/>
                <c:pt idx="0">
                  <c:v>Oman</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Sheet1!$H$6:$M$6</c:f>
              <c:strCache>
                <c:ptCount val="6"/>
                <c:pt idx="0">
                  <c:v>2000–19</c:v>
                </c:pt>
                <c:pt idx="1">
                  <c:v>2020</c:v>
                </c:pt>
                <c:pt idx="2">
                  <c:v>2021</c:v>
                </c:pt>
                <c:pt idx="3">
                  <c:v>2022</c:v>
                </c:pt>
                <c:pt idx="4">
                  <c:v>2023</c:v>
                </c:pt>
                <c:pt idx="5">
                  <c:v>2024E</c:v>
                </c:pt>
              </c:strCache>
            </c:strRef>
          </c:cat>
          <c:val>
            <c:numRef>
              <c:f>Sheet1!$H$9:$M$9</c:f>
              <c:numCache>
                <c:formatCode>General</c:formatCode>
                <c:ptCount val="6"/>
                <c:pt idx="0">
                  <c:v>11</c:v>
                </c:pt>
                <c:pt idx="1">
                  <c:v>15</c:v>
                </c:pt>
                <c:pt idx="2">
                  <c:v>19.7</c:v>
                </c:pt>
                <c:pt idx="3">
                  <c:v>17.600000000000001</c:v>
                </c:pt>
                <c:pt idx="4">
                  <c:v>20.5</c:v>
                </c:pt>
                <c:pt idx="5">
                  <c:v>21.4</c:v>
                </c:pt>
              </c:numCache>
            </c:numRef>
          </c:val>
          <c:smooth val="0"/>
          <c:extLst>
            <c:ext xmlns:c16="http://schemas.microsoft.com/office/drawing/2014/chart" uri="{C3380CC4-5D6E-409C-BE32-E72D297353CC}">
              <c16:uniqueId val="{00000002-5D14-454B-B3AA-1C3926169E01}"/>
            </c:ext>
          </c:extLst>
        </c:ser>
        <c:ser>
          <c:idx val="3"/>
          <c:order val="3"/>
          <c:tx>
            <c:strRef>
              <c:f>Sheet1!$G$10</c:f>
              <c:strCache>
                <c:ptCount val="1"/>
                <c:pt idx="0">
                  <c:v>Qatar</c:v>
                </c:pt>
              </c:strCache>
            </c:strRef>
          </c:tx>
          <c:spPr>
            <a:ln w="28575" cap="rnd">
              <a:solidFill>
                <a:schemeClr val="accent6">
                  <a:lumMod val="60000"/>
                  <a:lumOff val="40000"/>
                </a:schemeClr>
              </a:solidFill>
              <a:round/>
            </a:ln>
            <a:effectLst/>
          </c:spPr>
          <c:marker>
            <c:symbol val="circle"/>
            <c:size val="5"/>
            <c:spPr>
              <a:solidFill>
                <a:schemeClr val="accent4"/>
              </a:solidFill>
              <a:ln w="9525">
                <a:solidFill>
                  <a:schemeClr val="accent6">
                    <a:lumMod val="60000"/>
                    <a:lumOff val="40000"/>
                  </a:schemeClr>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Sheet1!$H$6:$M$6</c:f>
              <c:strCache>
                <c:ptCount val="6"/>
                <c:pt idx="0">
                  <c:v>2000–19</c:v>
                </c:pt>
                <c:pt idx="1">
                  <c:v>2020</c:v>
                </c:pt>
                <c:pt idx="2">
                  <c:v>2021</c:v>
                </c:pt>
                <c:pt idx="3">
                  <c:v>2022</c:v>
                </c:pt>
                <c:pt idx="4">
                  <c:v>2023</c:v>
                </c:pt>
                <c:pt idx="5">
                  <c:v>2024E</c:v>
                </c:pt>
              </c:strCache>
            </c:strRef>
          </c:cat>
          <c:val>
            <c:numRef>
              <c:f>Sheet1!$H$10:$M$10</c:f>
              <c:numCache>
                <c:formatCode>General</c:formatCode>
                <c:ptCount val="6"/>
                <c:pt idx="0">
                  <c:v>19</c:v>
                </c:pt>
                <c:pt idx="1">
                  <c:v>40.9</c:v>
                </c:pt>
                <c:pt idx="2">
                  <c:v>42.2</c:v>
                </c:pt>
                <c:pt idx="3">
                  <c:v>47.3</c:v>
                </c:pt>
                <c:pt idx="4">
                  <c:v>50.4</c:v>
                </c:pt>
                <c:pt idx="5">
                  <c:v>52.2</c:v>
                </c:pt>
              </c:numCache>
            </c:numRef>
          </c:val>
          <c:smooth val="0"/>
          <c:extLst>
            <c:ext xmlns:c16="http://schemas.microsoft.com/office/drawing/2014/chart" uri="{C3380CC4-5D6E-409C-BE32-E72D297353CC}">
              <c16:uniqueId val="{00000003-5D14-454B-B3AA-1C3926169E01}"/>
            </c:ext>
          </c:extLst>
        </c:ser>
        <c:ser>
          <c:idx val="4"/>
          <c:order val="4"/>
          <c:tx>
            <c:strRef>
              <c:f>Sheet1!$G$11</c:f>
              <c:strCache>
                <c:ptCount val="1"/>
                <c:pt idx="0">
                  <c:v>Saudi Arabia</c:v>
                </c:pt>
              </c:strCache>
            </c:strRef>
          </c:tx>
          <c:spPr>
            <a:ln w="28575" cap="rnd">
              <a:solidFill>
                <a:schemeClr val="accent3">
                  <a:lumMod val="50000"/>
                </a:schemeClr>
              </a:solidFill>
              <a:round/>
            </a:ln>
            <a:effectLst/>
          </c:spPr>
          <c:marker>
            <c:symbol val="circle"/>
            <c:size val="5"/>
            <c:spPr>
              <a:solidFill>
                <a:schemeClr val="accent5"/>
              </a:solidFill>
              <a:ln w="9525">
                <a:solidFill>
                  <a:schemeClr val="accent3">
                    <a:lumMod val="50000"/>
                  </a:schemeClr>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en-US"/>
              </a:p>
            </c:txPr>
            <c:dLblPos val="b"/>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Sheet1!$H$6:$M$6</c:f>
              <c:strCache>
                <c:ptCount val="6"/>
                <c:pt idx="0">
                  <c:v>2000–19</c:v>
                </c:pt>
                <c:pt idx="1">
                  <c:v>2020</c:v>
                </c:pt>
                <c:pt idx="2">
                  <c:v>2021</c:v>
                </c:pt>
                <c:pt idx="3">
                  <c:v>2022</c:v>
                </c:pt>
                <c:pt idx="4">
                  <c:v>2023</c:v>
                </c:pt>
                <c:pt idx="5">
                  <c:v>2024E</c:v>
                </c:pt>
              </c:strCache>
            </c:strRef>
          </c:cat>
          <c:val>
            <c:numRef>
              <c:f>Sheet1!$H$11:$M$11</c:f>
              <c:numCache>
                <c:formatCode>General</c:formatCode>
                <c:ptCount val="6"/>
                <c:pt idx="0">
                  <c:v>379.4</c:v>
                </c:pt>
                <c:pt idx="1">
                  <c:v>453.7</c:v>
                </c:pt>
                <c:pt idx="2">
                  <c:v>455.4</c:v>
                </c:pt>
                <c:pt idx="3">
                  <c:v>459.9</c:v>
                </c:pt>
                <c:pt idx="4">
                  <c:v>445.6</c:v>
                </c:pt>
                <c:pt idx="5">
                  <c:v>436.7</c:v>
                </c:pt>
              </c:numCache>
            </c:numRef>
          </c:val>
          <c:smooth val="0"/>
          <c:extLst>
            <c:ext xmlns:c16="http://schemas.microsoft.com/office/drawing/2014/chart" uri="{C3380CC4-5D6E-409C-BE32-E72D297353CC}">
              <c16:uniqueId val="{00000004-5D14-454B-B3AA-1C3926169E01}"/>
            </c:ext>
          </c:extLst>
        </c:ser>
        <c:ser>
          <c:idx val="5"/>
          <c:order val="5"/>
          <c:tx>
            <c:strRef>
              <c:f>Sheet1!$G$12</c:f>
              <c:strCache>
                <c:ptCount val="1"/>
                <c:pt idx="0">
                  <c:v>United Arab Emirates</c:v>
                </c:pt>
              </c:strCache>
            </c:strRef>
          </c:tx>
          <c:spPr>
            <a:ln w="28575" cap="rnd">
              <a:solidFill>
                <a:schemeClr val="tx2">
                  <a:lumMod val="60000"/>
                  <a:lumOff val="40000"/>
                </a:schemeClr>
              </a:solidFill>
              <a:round/>
            </a:ln>
            <a:effectLst/>
          </c:spPr>
          <c:marker>
            <c:symbol val="circle"/>
            <c:size val="5"/>
            <c:spPr>
              <a:solidFill>
                <a:schemeClr val="tx2">
                  <a:lumMod val="60000"/>
                  <a:lumOff val="40000"/>
                </a:schemeClr>
              </a:solidFill>
              <a:ln w="9525">
                <a:solidFill>
                  <a:schemeClr val="tx2">
                    <a:lumMod val="60000"/>
                    <a:lumOff val="40000"/>
                  </a:schemeClr>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1600" b="1" i="0" u="none" strike="noStrike" kern="1200" baseline="0">
                    <a:solidFill>
                      <a:schemeClr val="tx1">
                        <a:lumMod val="75000"/>
                        <a:lumOff val="25000"/>
                      </a:schemeClr>
                    </a:solidFill>
                    <a:latin typeface="+mn-lt"/>
                    <a:ea typeface="+mn-ea"/>
                    <a:cs typeface="+mn-cs"/>
                  </a:defRPr>
                </a:pPr>
                <a:endParaRPr lang="en-US"/>
              </a:p>
            </c:txPr>
            <c:dLblPos val="t"/>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Sheet1!$H$6:$M$6</c:f>
              <c:strCache>
                <c:ptCount val="6"/>
                <c:pt idx="0">
                  <c:v>2000–19</c:v>
                </c:pt>
                <c:pt idx="1">
                  <c:v>2020</c:v>
                </c:pt>
                <c:pt idx="2">
                  <c:v>2021</c:v>
                </c:pt>
                <c:pt idx="3">
                  <c:v>2022</c:v>
                </c:pt>
                <c:pt idx="4">
                  <c:v>2023</c:v>
                </c:pt>
                <c:pt idx="5">
                  <c:v>2024E</c:v>
                </c:pt>
              </c:strCache>
            </c:strRef>
          </c:cat>
          <c:val>
            <c:numRef>
              <c:f>Sheet1!$H$12:$M$12</c:f>
              <c:numCache>
                <c:formatCode>General</c:formatCode>
                <c:ptCount val="6"/>
                <c:pt idx="0">
                  <c:v>50.5</c:v>
                </c:pt>
                <c:pt idx="1">
                  <c:v>106.5</c:v>
                </c:pt>
                <c:pt idx="2">
                  <c:v>127.8</c:v>
                </c:pt>
                <c:pt idx="3">
                  <c:v>127.8</c:v>
                </c:pt>
                <c:pt idx="4">
                  <c:v>130.6</c:v>
                </c:pt>
                <c:pt idx="5">
                  <c:v>137.5</c:v>
                </c:pt>
              </c:numCache>
            </c:numRef>
          </c:val>
          <c:smooth val="0"/>
          <c:extLst>
            <c:ext xmlns:c16="http://schemas.microsoft.com/office/drawing/2014/chart" uri="{C3380CC4-5D6E-409C-BE32-E72D297353CC}">
              <c16:uniqueId val="{00000005-5D14-454B-B3AA-1C3926169E01}"/>
            </c:ext>
          </c:extLst>
        </c:ser>
        <c:dLbls>
          <c:showLegendKey val="0"/>
          <c:showVal val="0"/>
          <c:showCatName val="0"/>
          <c:showSerName val="0"/>
          <c:showPercent val="0"/>
          <c:showBubbleSize val="0"/>
        </c:dLbls>
        <c:marker val="1"/>
        <c:smooth val="0"/>
        <c:axId val="789391023"/>
        <c:axId val="790147151"/>
      </c:lineChart>
      <c:catAx>
        <c:axId val="7893910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790147151"/>
        <c:crosses val="autoZero"/>
        <c:auto val="1"/>
        <c:lblAlgn val="ctr"/>
        <c:lblOffset val="100"/>
        <c:noMultiLvlLbl val="0"/>
      </c:catAx>
      <c:valAx>
        <c:axId val="79014715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8939102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427802-8E61-4090-908D-DD254F8D70B5}" type="doc">
      <dgm:prSet loTypeId="urn:microsoft.com/office/officeart/2011/layout/HexagonRadial" loCatId="cycle" qsTypeId="urn:microsoft.com/office/officeart/2005/8/quickstyle/simple3" qsCatId="simple" csTypeId="urn:microsoft.com/office/officeart/2005/8/colors/accent1_2" csCatId="accent1" phldr="1"/>
      <dgm:spPr/>
      <dgm:t>
        <a:bodyPr/>
        <a:lstStyle/>
        <a:p>
          <a:endParaRPr lang="en-AE"/>
        </a:p>
      </dgm:t>
    </dgm:pt>
    <dgm:pt modelId="{562D145D-0CE4-4CC2-B04B-B88FC41C85FE}">
      <dgm:prSet phldrT="[Text]"/>
      <dgm:spPr>
        <a:solidFill>
          <a:srgbClr val="A9B6C6"/>
        </a:solidFill>
      </dgm:spPr>
      <dgm:t>
        <a:bodyPr/>
        <a:lstStyle/>
        <a:p>
          <a:r>
            <a:rPr lang="en-US" dirty="0"/>
            <a:t>Growth Outlook Remains Firm</a:t>
          </a:r>
          <a:endParaRPr lang="en-AE" dirty="0"/>
        </a:p>
      </dgm:t>
    </dgm:pt>
    <dgm:pt modelId="{3683A5CC-6542-4632-8445-802081977AF3}" type="parTrans" cxnId="{219591F4-9063-4015-A5AC-00C80F4888C0}">
      <dgm:prSet/>
      <dgm:spPr/>
      <dgm:t>
        <a:bodyPr/>
        <a:lstStyle/>
        <a:p>
          <a:endParaRPr lang="en-AE"/>
        </a:p>
      </dgm:t>
    </dgm:pt>
    <dgm:pt modelId="{920B185C-DD0E-4701-9574-59AE5732B63F}" type="sibTrans" cxnId="{219591F4-9063-4015-A5AC-00C80F4888C0}">
      <dgm:prSet/>
      <dgm:spPr/>
      <dgm:t>
        <a:bodyPr/>
        <a:lstStyle/>
        <a:p>
          <a:endParaRPr lang="en-AE"/>
        </a:p>
      </dgm:t>
    </dgm:pt>
    <dgm:pt modelId="{54FEFB23-49CB-407A-892D-53F868AC1001}">
      <dgm:prSet phldrT="[Text]" custT="1"/>
      <dgm:spPr/>
      <dgm:t>
        <a:bodyPr/>
        <a:lstStyle/>
        <a:p>
          <a:r>
            <a:rPr lang="en-US" sz="1800" dirty="0">
              <a:latin typeface="+mn-lt"/>
            </a:rPr>
            <a:t>Low Inflation compared to similar rated peers</a:t>
          </a:r>
          <a:endParaRPr lang="en-AE" sz="1800" dirty="0">
            <a:latin typeface="+mn-lt"/>
          </a:endParaRPr>
        </a:p>
      </dgm:t>
    </dgm:pt>
    <dgm:pt modelId="{F79C2A72-A1F0-438B-8035-BB5F9FD2FFB5}" type="parTrans" cxnId="{CE1F53AA-2B70-4049-BE17-189596C99A91}">
      <dgm:prSet/>
      <dgm:spPr/>
      <dgm:t>
        <a:bodyPr/>
        <a:lstStyle/>
        <a:p>
          <a:endParaRPr lang="en-AE"/>
        </a:p>
      </dgm:t>
    </dgm:pt>
    <dgm:pt modelId="{2139D41B-51F2-4A17-8979-3C9988303B23}" type="sibTrans" cxnId="{CE1F53AA-2B70-4049-BE17-189596C99A91}">
      <dgm:prSet/>
      <dgm:spPr/>
      <dgm:t>
        <a:bodyPr/>
        <a:lstStyle/>
        <a:p>
          <a:endParaRPr lang="en-AE"/>
        </a:p>
      </dgm:t>
    </dgm:pt>
    <dgm:pt modelId="{39DACB32-BD67-435B-99F1-0D0452E3CAD6}">
      <dgm:prSet phldrT="[Text]" custT="1"/>
      <dgm:spPr/>
      <dgm:t>
        <a:bodyPr spcFirstLastPara="0" vert="horz" wrap="square" lIns="27940" tIns="27940" rIns="27940" bIns="27940" numCol="1" spcCol="1270" anchor="ctr" anchorCtr="0"/>
        <a:lstStyle/>
        <a:p>
          <a:pPr marL="0" lvl="0" indent="0" algn="ctr" defTabSz="977900">
            <a:lnSpc>
              <a:spcPct val="90000"/>
            </a:lnSpc>
            <a:spcBef>
              <a:spcPct val="0"/>
            </a:spcBef>
            <a:spcAft>
              <a:spcPct val="35000"/>
            </a:spcAft>
            <a:buNone/>
          </a:pPr>
          <a:r>
            <a:rPr lang="en-US" sz="1800" kern="1200" dirty="0">
              <a:latin typeface="+mn-lt"/>
              <a:ea typeface="+mn-ea"/>
              <a:cs typeface="+mn-cs"/>
            </a:rPr>
            <a:t>Strong External Position and Debt Metrics</a:t>
          </a:r>
          <a:endParaRPr lang="en-AE" sz="1800" kern="1200" dirty="0">
            <a:latin typeface="+mn-lt"/>
            <a:ea typeface="+mn-ea"/>
            <a:cs typeface="+mn-cs"/>
          </a:endParaRPr>
        </a:p>
      </dgm:t>
    </dgm:pt>
    <dgm:pt modelId="{F539A605-AA07-41C9-9346-D305A1336746}" type="parTrans" cxnId="{FE457B10-EC75-43B6-901C-F01902742C3C}">
      <dgm:prSet/>
      <dgm:spPr/>
      <dgm:t>
        <a:bodyPr/>
        <a:lstStyle/>
        <a:p>
          <a:endParaRPr lang="en-AE"/>
        </a:p>
      </dgm:t>
    </dgm:pt>
    <dgm:pt modelId="{396E7099-1EFC-45CB-94A2-AA864F60D2A6}" type="sibTrans" cxnId="{FE457B10-EC75-43B6-901C-F01902742C3C}">
      <dgm:prSet/>
      <dgm:spPr/>
      <dgm:t>
        <a:bodyPr/>
        <a:lstStyle/>
        <a:p>
          <a:endParaRPr lang="en-AE"/>
        </a:p>
      </dgm:t>
    </dgm:pt>
    <dgm:pt modelId="{867BD10A-2A27-41BC-BA87-CF633FFB578D}">
      <dgm:prSet phldrT="[Text]" custT="1"/>
      <dgm:spPr/>
      <dgm:t>
        <a:bodyPr spcFirstLastPara="0" vert="horz" wrap="square" lIns="27940" tIns="27940" rIns="27940" bIns="27940" numCol="1" spcCol="1270" anchor="ctr" anchorCtr="0"/>
        <a:lstStyle/>
        <a:p>
          <a:pPr marL="0" lvl="0" indent="0" algn="ctr" defTabSz="977900">
            <a:lnSpc>
              <a:spcPct val="90000"/>
            </a:lnSpc>
            <a:spcBef>
              <a:spcPct val="0"/>
            </a:spcBef>
            <a:spcAft>
              <a:spcPct val="35000"/>
            </a:spcAft>
            <a:buNone/>
          </a:pPr>
          <a:r>
            <a:rPr lang="en-US" sz="1800" kern="1200" dirty="0">
              <a:latin typeface="+mn-lt"/>
              <a:ea typeface="+mn-ea"/>
              <a:cs typeface="+mn-cs"/>
            </a:rPr>
            <a:t>Structural Reforms Momentum Attracting Strong Flows</a:t>
          </a:r>
          <a:endParaRPr lang="en-AE" sz="1800" kern="1200" dirty="0">
            <a:latin typeface="+mn-lt"/>
            <a:ea typeface="+mn-ea"/>
            <a:cs typeface="+mn-cs"/>
          </a:endParaRPr>
        </a:p>
      </dgm:t>
    </dgm:pt>
    <dgm:pt modelId="{D5E322CF-D926-4D08-96AE-D41F6A10C265}" type="parTrans" cxnId="{AC6C1F4A-463E-4EDD-B918-471595172795}">
      <dgm:prSet/>
      <dgm:spPr/>
      <dgm:t>
        <a:bodyPr/>
        <a:lstStyle/>
        <a:p>
          <a:endParaRPr lang="en-AE"/>
        </a:p>
      </dgm:t>
    </dgm:pt>
    <dgm:pt modelId="{7CD00978-C28A-41A0-BFB7-6B9D5E798B8D}" type="sibTrans" cxnId="{AC6C1F4A-463E-4EDD-B918-471595172795}">
      <dgm:prSet/>
      <dgm:spPr/>
      <dgm:t>
        <a:bodyPr/>
        <a:lstStyle/>
        <a:p>
          <a:endParaRPr lang="en-AE"/>
        </a:p>
      </dgm:t>
    </dgm:pt>
    <dgm:pt modelId="{C8E60335-19FE-407D-9898-B1BA38E590D0}">
      <dgm:prSet phldrT="[Text]" custT="1"/>
      <dgm:spPr/>
      <dgm:t>
        <a:bodyPr spcFirstLastPara="0" vert="horz" wrap="square" lIns="27940" tIns="27940" rIns="27940" bIns="27940" numCol="1" spcCol="1270" anchor="ctr" anchorCtr="0"/>
        <a:lstStyle/>
        <a:p>
          <a:r>
            <a:rPr lang="en-US" sz="1800" kern="1200" dirty="0">
              <a:latin typeface="+mn-lt"/>
            </a:rPr>
            <a:t>Favorable Demographics with Strong Job Creation</a:t>
          </a:r>
          <a:endParaRPr lang="en-AE" sz="1800" kern="1200" dirty="0">
            <a:latin typeface="+mn-lt"/>
          </a:endParaRPr>
        </a:p>
      </dgm:t>
    </dgm:pt>
    <dgm:pt modelId="{1B87EDE5-2914-4DDD-8242-ED89A6EB8602}" type="parTrans" cxnId="{07C1267E-75A7-4446-B087-C1238290F1D3}">
      <dgm:prSet/>
      <dgm:spPr/>
      <dgm:t>
        <a:bodyPr/>
        <a:lstStyle/>
        <a:p>
          <a:endParaRPr lang="en-AE"/>
        </a:p>
      </dgm:t>
    </dgm:pt>
    <dgm:pt modelId="{EFE7FD6F-63E1-4DA4-AE68-AAB946C700E3}" type="sibTrans" cxnId="{07C1267E-75A7-4446-B087-C1238290F1D3}">
      <dgm:prSet/>
      <dgm:spPr/>
      <dgm:t>
        <a:bodyPr/>
        <a:lstStyle/>
        <a:p>
          <a:endParaRPr lang="en-AE"/>
        </a:p>
      </dgm:t>
    </dgm:pt>
    <dgm:pt modelId="{E22BA8DD-3E6E-4D6D-B6F3-E602D99141EB}">
      <dgm:prSet phldrT="[Text]" custT="1"/>
      <dgm:spPr/>
      <dgm:t>
        <a:bodyPr spcFirstLastPara="0" vert="horz" wrap="square" lIns="27940" tIns="27940" rIns="27940" bIns="27940" numCol="1" spcCol="1270" anchor="ctr" anchorCtr="0"/>
        <a:lstStyle/>
        <a:p>
          <a:pPr marL="0" lvl="0" indent="0" algn="ctr" defTabSz="977900">
            <a:lnSpc>
              <a:spcPct val="90000"/>
            </a:lnSpc>
            <a:spcBef>
              <a:spcPct val="0"/>
            </a:spcBef>
            <a:spcAft>
              <a:spcPct val="35000"/>
            </a:spcAft>
            <a:buNone/>
          </a:pPr>
          <a:r>
            <a:rPr lang="en-US" sz="1800" kern="1200">
              <a:latin typeface="+mn-lt"/>
              <a:ea typeface="+mn-ea"/>
              <a:cs typeface="+mn-cs"/>
            </a:rPr>
            <a:t>Non-Oil GDP Growth Gaining Pace</a:t>
          </a:r>
          <a:endParaRPr lang="en-AE" sz="1800" kern="1200" dirty="0">
            <a:latin typeface="+mn-lt"/>
            <a:ea typeface="+mn-ea"/>
            <a:cs typeface="+mn-cs"/>
          </a:endParaRPr>
        </a:p>
      </dgm:t>
    </dgm:pt>
    <dgm:pt modelId="{59B9D20D-FE1A-4776-8857-FA09A8CB11CC}" type="parTrans" cxnId="{861D9DF6-1C8F-4515-84D8-0EEFB02070F7}">
      <dgm:prSet/>
      <dgm:spPr/>
      <dgm:t>
        <a:bodyPr/>
        <a:lstStyle/>
        <a:p>
          <a:endParaRPr lang="en-AE"/>
        </a:p>
      </dgm:t>
    </dgm:pt>
    <dgm:pt modelId="{07A1CD47-6FAF-44D8-AD0E-2A0DC0644F8D}" type="sibTrans" cxnId="{861D9DF6-1C8F-4515-84D8-0EEFB02070F7}">
      <dgm:prSet/>
      <dgm:spPr/>
      <dgm:t>
        <a:bodyPr/>
        <a:lstStyle/>
        <a:p>
          <a:endParaRPr lang="en-AE"/>
        </a:p>
      </dgm:t>
    </dgm:pt>
    <dgm:pt modelId="{4EA36DB8-669D-4F0B-85CB-A7EA5BC979D5}">
      <dgm:prSet phldrT="[Text]" custT="1"/>
      <dgm:spPr/>
      <dgm:t>
        <a:bodyPr spcFirstLastPara="0" vert="horz" wrap="square" lIns="27940" tIns="27940" rIns="27940" bIns="27940" numCol="1" spcCol="1270" anchor="ctr" anchorCtr="0"/>
        <a:lstStyle/>
        <a:p>
          <a:r>
            <a:rPr lang="en-US" sz="1800" kern="1200" dirty="0">
              <a:latin typeface="+mn-lt"/>
            </a:rPr>
            <a:t>Optimum Blend of Yield, Carry, and Credit Quality added  with lower FX Risk</a:t>
          </a:r>
          <a:endParaRPr lang="en-AE" sz="1800" kern="1200" dirty="0">
            <a:latin typeface="+mn-lt"/>
            <a:ea typeface="+mn-ea"/>
            <a:cs typeface="+mn-cs"/>
          </a:endParaRPr>
        </a:p>
      </dgm:t>
    </dgm:pt>
    <dgm:pt modelId="{9F3ECC8B-684E-4AE0-BEA0-E18668DE4D67}" type="parTrans" cxnId="{4644B14D-1BA2-4E80-86BA-5950E8B573A6}">
      <dgm:prSet/>
      <dgm:spPr/>
      <dgm:t>
        <a:bodyPr/>
        <a:lstStyle/>
        <a:p>
          <a:endParaRPr lang="en-AE"/>
        </a:p>
      </dgm:t>
    </dgm:pt>
    <dgm:pt modelId="{59B6F655-C6FE-4F9F-B887-3FDEBF7AA4A5}" type="sibTrans" cxnId="{4644B14D-1BA2-4E80-86BA-5950E8B573A6}">
      <dgm:prSet/>
      <dgm:spPr/>
      <dgm:t>
        <a:bodyPr/>
        <a:lstStyle/>
        <a:p>
          <a:endParaRPr lang="en-AE"/>
        </a:p>
      </dgm:t>
    </dgm:pt>
    <dgm:pt modelId="{209B27D7-7281-40DA-A0E0-A807F957AC0E}" type="pres">
      <dgm:prSet presAssocID="{A9427802-8E61-4090-908D-DD254F8D70B5}" presName="Name0" presStyleCnt="0">
        <dgm:presLayoutVars>
          <dgm:chMax val="1"/>
          <dgm:chPref val="1"/>
          <dgm:dir/>
          <dgm:animOne val="branch"/>
          <dgm:animLvl val="lvl"/>
        </dgm:presLayoutVars>
      </dgm:prSet>
      <dgm:spPr/>
    </dgm:pt>
    <dgm:pt modelId="{A403BD76-C24C-4DF5-A21D-55D274BF5C6C}" type="pres">
      <dgm:prSet presAssocID="{562D145D-0CE4-4CC2-B04B-B88FC41C85FE}" presName="Parent" presStyleLbl="node0" presStyleIdx="0" presStyleCnt="1">
        <dgm:presLayoutVars>
          <dgm:chMax val="6"/>
          <dgm:chPref val="6"/>
        </dgm:presLayoutVars>
      </dgm:prSet>
      <dgm:spPr/>
    </dgm:pt>
    <dgm:pt modelId="{8F162ABB-0A48-4DEE-8619-986D01CBED1C}" type="pres">
      <dgm:prSet presAssocID="{54FEFB23-49CB-407A-892D-53F868AC1001}" presName="Accent1" presStyleCnt="0"/>
      <dgm:spPr/>
    </dgm:pt>
    <dgm:pt modelId="{E4B1BF17-9EBC-4F96-BD43-2E82D164F9B2}" type="pres">
      <dgm:prSet presAssocID="{54FEFB23-49CB-407A-892D-53F868AC1001}" presName="Accent" presStyleLbl="bgShp" presStyleIdx="0" presStyleCnt="6"/>
      <dgm:spPr/>
    </dgm:pt>
    <dgm:pt modelId="{D002C3DF-075F-40B2-B139-C222C7149F68}" type="pres">
      <dgm:prSet presAssocID="{54FEFB23-49CB-407A-892D-53F868AC1001}" presName="Child1" presStyleLbl="node1" presStyleIdx="0" presStyleCnt="6">
        <dgm:presLayoutVars>
          <dgm:chMax val="0"/>
          <dgm:chPref val="0"/>
          <dgm:bulletEnabled val="1"/>
        </dgm:presLayoutVars>
      </dgm:prSet>
      <dgm:spPr/>
    </dgm:pt>
    <dgm:pt modelId="{F8135F2F-0EC0-4B9B-9843-C6F9D792312F}" type="pres">
      <dgm:prSet presAssocID="{39DACB32-BD67-435B-99F1-0D0452E3CAD6}" presName="Accent2" presStyleCnt="0"/>
      <dgm:spPr/>
    </dgm:pt>
    <dgm:pt modelId="{0CB44D1A-92FD-4474-ACB6-5DF8D5FDAD9E}" type="pres">
      <dgm:prSet presAssocID="{39DACB32-BD67-435B-99F1-0D0452E3CAD6}" presName="Accent" presStyleLbl="bgShp" presStyleIdx="1" presStyleCnt="6"/>
      <dgm:spPr/>
    </dgm:pt>
    <dgm:pt modelId="{CB6E772E-0B05-40FC-AEEE-402857C24D06}" type="pres">
      <dgm:prSet presAssocID="{39DACB32-BD67-435B-99F1-0D0452E3CAD6}" presName="Child2" presStyleLbl="node1" presStyleIdx="1" presStyleCnt="6" custScaleY="104802">
        <dgm:presLayoutVars>
          <dgm:chMax val="0"/>
          <dgm:chPref val="0"/>
          <dgm:bulletEnabled val="1"/>
        </dgm:presLayoutVars>
      </dgm:prSet>
      <dgm:spPr/>
    </dgm:pt>
    <dgm:pt modelId="{9B9CCC5E-6F42-4B38-AA7F-6F27565D5DF8}" type="pres">
      <dgm:prSet presAssocID="{867BD10A-2A27-41BC-BA87-CF633FFB578D}" presName="Accent3" presStyleCnt="0"/>
      <dgm:spPr/>
    </dgm:pt>
    <dgm:pt modelId="{E7FCA94E-497F-46B6-ADDC-352E105A8816}" type="pres">
      <dgm:prSet presAssocID="{867BD10A-2A27-41BC-BA87-CF633FFB578D}" presName="Accent" presStyleLbl="bgShp" presStyleIdx="2" presStyleCnt="6"/>
      <dgm:spPr/>
    </dgm:pt>
    <dgm:pt modelId="{F7341EFA-69F0-4C97-8DBA-225A5B23E136}" type="pres">
      <dgm:prSet presAssocID="{867BD10A-2A27-41BC-BA87-CF633FFB578D}" presName="Child3" presStyleLbl="node1" presStyleIdx="2" presStyleCnt="6">
        <dgm:presLayoutVars>
          <dgm:chMax val="0"/>
          <dgm:chPref val="0"/>
          <dgm:bulletEnabled val="1"/>
        </dgm:presLayoutVars>
      </dgm:prSet>
      <dgm:spPr/>
    </dgm:pt>
    <dgm:pt modelId="{9B4CDA36-367E-4506-A8D6-D41E3410077D}" type="pres">
      <dgm:prSet presAssocID="{C8E60335-19FE-407D-9898-B1BA38E590D0}" presName="Accent4" presStyleCnt="0"/>
      <dgm:spPr/>
    </dgm:pt>
    <dgm:pt modelId="{FF23FBF4-E22C-4A2F-BF39-80D501AE5C65}" type="pres">
      <dgm:prSet presAssocID="{C8E60335-19FE-407D-9898-B1BA38E590D0}" presName="Accent" presStyleLbl="bgShp" presStyleIdx="3" presStyleCnt="6"/>
      <dgm:spPr/>
    </dgm:pt>
    <dgm:pt modelId="{A35A0C00-7A28-40C0-BF0E-BB6494BD14E5}" type="pres">
      <dgm:prSet presAssocID="{C8E60335-19FE-407D-9898-B1BA38E590D0}" presName="Child4" presStyleLbl="node1" presStyleIdx="3" presStyleCnt="6">
        <dgm:presLayoutVars>
          <dgm:chMax val="0"/>
          <dgm:chPref val="0"/>
          <dgm:bulletEnabled val="1"/>
        </dgm:presLayoutVars>
      </dgm:prSet>
      <dgm:spPr/>
    </dgm:pt>
    <dgm:pt modelId="{0228963D-DA29-434D-AC2F-ED4CFFD1FAF0}" type="pres">
      <dgm:prSet presAssocID="{E22BA8DD-3E6E-4D6D-B6F3-E602D99141EB}" presName="Accent5" presStyleCnt="0"/>
      <dgm:spPr/>
    </dgm:pt>
    <dgm:pt modelId="{21008DF9-316E-4D14-8854-A9B58E13DD59}" type="pres">
      <dgm:prSet presAssocID="{E22BA8DD-3E6E-4D6D-B6F3-E602D99141EB}" presName="Accent" presStyleLbl="bgShp" presStyleIdx="4" presStyleCnt="6"/>
      <dgm:spPr/>
    </dgm:pt>
    <dgm:pt modelId="{FF17B88F-3947-45AB-85DD-1A26F957123E}" type="pres">
      <dgm:prSet presAssocID="{E22BA8DD-3E6E-4D6D-B6F3-E602D99141EB}" presName="Child5" presStyleLbl="node1" presStyleIdx="4" presStyleCnt="6">
        <dgm:presLayoutVars>
          <dgm:chMax val="0"/>
          <dgm:chPref val="0"/>
          <dgm:bulletEnabled val="1"/>
        </dgm:presLayoutVars>
      </dgm:prSet>
      <dgm:spPr/>
    </dgm:pt>
    <dgm:pt modelId="{CA83F654-08CF-4C53-BAD7-E866AA81C15A}" type="pres">
      <dgm:prSet presAssocID="{4EA36DB8-669D-4F0B-85CB-A7EA5BC979D5}" presName="Accent6" presStyleCnt="0"/>
      <dgm:spPr/>
    </dgm:pt>
    <dgm:pt modelId="{00287044-C21E-491F-8AD1-B58EED543B3D}" type="pres">
      <dgm:prSet presAssocID="{4EA36DB8-669D-4F0B-85CB-A7EA5BC979D5}" presName="Accent" presStyleLbl="bgShp" presStyleIdx="5" presStyleCnt="6"/>
      <dgm:spPr/>
    </dgm:pt>
    <dgm:pt modelId="{6D1D4311-B995-4ED1-BB0B-EB600850F493}" type="pres">
      <dgm:prSet presAssocID="{4EA36DB8-669D-4F0B-85CB-A7EA5BC979D5}" presName="Child6" presStyleLbl="node1" presStyleIdx="5" presStyleCnt="6">
        <dgm:presLayoutVars>
          <dgm:chMax val="0"/>
          <dgm:chPref val="0"/>
          <dgm:bulletEnabled val="1"/>
        </dgm:presLayoutVars>
      </dgm:prSet>
      <dgm:spPr/>
    </dgm:pt>
  </dgm:ptLst>
  <dgm:cxnLst>
    <dgm:cxn modelId="{368BF10B-8330-4A4D-AD33-CA30C6EA46E2}" type="presOf" srcId="{E22BA8DD-3E6E-4D6D-B6F3-E602D99141EB}" destId="{FF17B88F-3947-45AB-85DD-1A26F957123E}" srcOrd="0" destOrd="0" presId="urn:microsoft.com/office/officeart/2011/layout/HexagonRadial"/>
    <dgm:cxn modelId="{FE457B10-EC75-43B6-901C-F01902742C3C}" srcId="{562D145D-0CE4-4CC2-B04B-B88FC41C85FE}" destId="{39DACB32-BD67-435B-99F1-0D0452E3CAD6}" srcOrd="1" destOrd="0" parTransId="{F539A605-AA07-41C9-9346-D305A1336746}" sibTransId="{396E7099-1EFC-45CB-94A2-AA864F60D2A6}"/>
    <dgm:cxn modelId="{CBD52B60-02AB-4BC4-90E9-5D4EE4EE83D6}" type="presOf" srcId="{39DACB32-BD67-435B-99F1-0D0452E3CAD6}" destId="{CB6E772E-0B05-40FC-AEEE-402857C24D06}" srcOrd="0" destOrd="0" presId="urn:microsoft.com/office/officeart/2011/layout/HexagonRadial"/>
    <dgm:cxn modelId="{AC6C1F4A-463E-4EDD-B918-471595172795}" srcId="{562D145D-0CE4-4CC2-B04B-B88FC41C85FE}" destId="{867BD10A-2A27-41BC-BA87-CF633FFB578D}" srcOrd="2" destOrd="0" parTransId="{D5E322CF-D926-4D08-96AE-D41F6A10C265}" sibTransId="{7CD00978-C28A-41A0-BFB7-6B9D5E798B8D}"/>
    <dgm:cxn modelId="{ABCBEF4A-B5EC-4F98-A0B9-9FE02F0C89C9}" type="presOf" srcId="{C8E60335-19FE-407D-9898-B1BA38E590D0}" destId="{A35A0C00-7A28-40C0-BF0E-BB6494BD14E5}" srcOrd="0" destOrd="0" presId="urn:microsoft.com/office/officeart/2011/layout/HexagonRadial"/>
    <dgm:cxn modelId="{4644B14D-1BA2-4E80-86BA-5950E8B573A6}" srcId="{562D145D-0CE4-4CC2-B04B-B88FC41C85FE}" destId="{4EA36DB8-669D-4F0B-85CB-A7EA5BC979D5}" srcOrd="5" destOrd="0" parTransId="{9F3ECC8B-684E-4AE0-BEA0-E18668DE4D67}" sibTransId="{59B6F655-C6FE-4F9F-B887-3FDEBF7AA4A5}"/>
    <dgm:cxn modelId="{07C1267E-75A7-4446-B087-C1238290F1D3}" srcId="{562D145D-0CE4-4CC2-B04B-B88FC41C85FE}" destId="{C8E60335-19FE-407D-9898-B1BA38E590D0}" srcOrd="3" destOrd="0" parTransId="{1B87EDE5-2914-4DDD-8242-ED89A6EB8602}" sibTransId="{EFE7FD6F-63E1-4DA4-AE68-AAB946C700E3}"/>
    <dgm:cxn modelId="{C8A09D91-CB1C-45FA-A4E3-F5936A3022E6}" type="presOf" srcId="{A9427802-8E61-4090-908D-DD254F8D70B5}" destId="{209B27D7-7281-40DA-A0E0-A807F957AC0E}" srcOrd="0" destOrd="0" presId="urn:microsoft.com/office/officeart/2011/layout/HexagonRadial"/>
    <dgm:cxn modelId="{8CE060A8-38CD-46E4-B98E-13B229A4727B}" type="presOf" srcId="{4EA36DB8-669D-4F0B-85CB-A7EA5BC979D5}" destId="{6D1D4311-B995-4ED1-BB0B-EB600850F493}" srcOrd="0" destOrd="0" presId="urn:microsoft.com/office/officeart/2011/layout/HexagonRadial"/>
    <dgm:cxn modelId="{CE1F53AA-2B70-4049-BE17-189596C99A91}" srcId="{562D145D-0CE4-4CC2-B04B-B88FC41C85FE}" destId="{54FEFB23-49CB-407A-892D-53F868AC1001}" srcOrd="0" destOrd="0" parTransId="{F79C2A72-A1F0-438B-8035-BB5F9FD2FFB5}" sibTransId="{2139D41B-51F2-4A17-8979-3C9988303B23}"/>
    <dgm:cxn modelId="{C49BEFE9-85D4-4F19-9EBA-30C82AEC745B}" type="presOf" srcId="{562D145D-0CE4-4CC2-B04B-B88FC41C85FE}" destId="{A403BD76-C24C-4DF5-A21D-55D274BF5C6C}" srcOrd="0" destOrd="0" presId="urn:microsoft.com/office/officeart/2011/layout/HexagonRadial"/>
    <dgm:cxn modelId="{EE725AF0-C8BE-4F86-80DB-34003A9DE8CD}" type="presOf" srcId="{54FEFB23-49CB-407A-892D-53F868AC1001}" destId="{D002C3DF-075F-40B2-B139-C222C7149F68}" srcOrd="0" destOrd="0" presId="urn:microsoft.com/office/officeart/2011/layout/HexagonRadial"/>
    <dgm:cxn modelId="{219591F4-9063-4015-A5AC-00C80F4888C0}" srcId="{A9427802-8E61-4090-908D-DD254F8D70B5}" destId="{562D145D-0CE4-4CC2-B04B-B88FC41C85FE}" srcOrd="0" destOrd="0" parTransId="{3683A5CC-6542-4632-8445-802081977AF3}" sibTransId="{920B185C-DD0E-4701-9574-59AE5732B63F}"/>
    <dgm:cxn modelId="{861D9DF6-1C8F-4515-84D8-0EEFB02070F7}" srcId="{562D145D-0CE4-4CC2-B04B-B88FC41C85FE}" destId="{E22BA8DD-3E6E-4D6D-B6F3-E602D99141EB}" srcOrd="4" destOrd="0" parTransId="{59B9D20D-FE1A-4776-8857-FA09A8CB11CC}" sibTransId="{07A1CD47-6FAF-44D8-AD0E-2A0DC0644F8D}"/>
    <dgm:cxn modelId="{344ACCFC-0649-419E-9FFE-ECD81B7F4C72}" type="presOf" srcId="{867BD10A-2A27-41BC-BA87-CF633FFB578D}" destId="{F7341EFA-69F0-4C97-8DBA-225A5B23E136}" srcOrd="0" destOrd="0" presId="urn:microsoft.com/office/officeart/2011/layout/HexagonRadial"/>
    <dgm:cxn modelId="{C07B9D73-540D-4FE6-8D32-09B0130FB825}" type="presParOf" srcId="{209B27D7-7281-40DA-A0E0-A807F957AC0E}" destId="{A403BD76-C24C-4DF5-A21D-55D274BF5C6C}" srcOrd="0" destOrd="0" presId="urn:microsoft.com/office/officeart/2011/layout/HexagonRadial"/>
    <dgm:cxn modelId="{29606DAF-35CA-4E87-ABCC-6CCF2706D7DA}" type="presParOf" srcId="{209B27D7-7281-40DA-A0E0-A807F957AC0E}" destId="{8F162ABB-0A48-4DEE-8619-986D01CBED1C}" srcOrd="1" destOrd="0" presId="urn:microsoft.com/office/officeart/2011/layout/HexagonRadial"/>
    <dgm:cxn modelId="{FD325BF5-4513-4C9E-9A0F-CA47F62CBDD2}" type="presParOf" srcId="{8F162ABB-0A48-4DEE-8619-986D01CBED1C}" destId="{E4B1BF17-9EBC-4F96-BD43-2E82D164F9B2}" srcOrd="0" destOrd="0" presId="urn:microsoft.com/office/officeart/2011/layout/HexagonRadial"/>
    <dgm:cxn modelId="{1C1345E9-0C1A-4600-A338-A3026212705E}" type="presParOf" srcId="{209B27D7-7281-40DA-A0E0-A807F957AC0E}" destId="{D002C3DF-075F-40B2-B139-C222C7149F68}" srcOrd="2" destOrd="0" presId="urn:microsoft.com/office/officeart/2011/layout/HexagonRadial"/>
    <dgm:cxn modelId="{43D78470-C58B-453C-B971-1B6A2105473F}" type="presParOf" srcId="{209B27D7-7281-40DA-A0E0-A807F957AC0E}" destId="{F8135F2F-0EC0-4B9B-9843-C6F9D792312F}" srcOrd="3" destOrd="0" presId="urn:microsoft.com/office/officeart/2011/layout/HexagonRadial"/>
    <dgm:cxn modelId="{0A46676D-49B7-4FE4-9CF1-B65BB6CABE1A}" type="presParOf" srcId="{F8135F2F-0EC0-4B9B-9843-C6F9D792312F}" destId="{0CB44D1A-92FD-4474-ACB6-5DF8D5FDAD9E}" srcOrd="0" destOrd="0" presId="urn:microsoft.com/office/officeart/2011/layout/HexagonRadial"/>
    <dgm:cxn modelId="{73B465C6-2C00-4BAB-B166-F1BEA05DDD87}" type="presParOf" srcId="{209B27D7-7281-40DA-A0E0-A807F957AC0E}" destId="{CB6E772E-0B05-40FC-AEEE-402857C24D06}" srcOrd="4" destOrd="0" presId="urn:microsoft.com/office/officeart/2011/layout/HexagonRadial"/>
    <dgm:cxn modelId="{1D9EB048-40B9-45F7-8A92-D70BEDDF1689}" type="presParOf" srcId="{209B27D7-7281-40DA-A0E0-A807F957AC0E}" destId="{9B9CCC5E-6F42-4B38-AA7F-6F27565D5DF8}" srcOrd="5" destOrd="0" presId="urn:microsoft.com/office/officeart/2011/layout/HexagonRadial"/>
    <dgm:cxn modelId="{F173C99C-A9E7-4631-9ADE-BC76812EBEC2}" type="presParOf" srcId="{9B9CCC5E-6F42-4B38-AA7F-6F27565D5DF8}" destId="{E7FCA94E-497F-46B6-ADDC-352E105A8816}" srcOrd="0" destOrd="0" presId="urn:microsoft.com/office/officeart/2011/layout/HexagonRadial"/>
    <dgm:cxn modelId="{DC6406A6-63C3-435D-B2D2-2709E1A16BDE}" type="presParOf" srcId="{209B27D7-7281-40DA-A0E0-A807F957AC0E}" destId="{F7341EFA-69F0-4C97-8DBA-225A5B23E136}" srcOrd="6" destOrd="0" presId="urn:microsoft.com/office/officeart/2011/layout/HexagonRadial"/>
    <dgm:cxn modelId="{C78B05FA-53FA-4187-8C27-84E70C96B325}" type="presParOf" srcId="{209B27D7-7281-40DA-A0E0-A807F957AC0E}" destId="{9B4CDA36-367E-4506-A8D6-D41E3410077D}" srcOrd="7" destOrd="0" presId="urn:microsoft.com/office/officeart/2011/layout/HexagonRadial"/>
    <dgm:cxn modelId="{07DB45DB-BCFF-475D-9C61-8FDDAE2736DD}" type="presParOf" srcId="{9B4CDA36-367E-4506-A8D6-D41E3410077D}" destId="{FF23FBF4-E22C-4A2F-BF39-80D501AE5C65}" srcOrd="0" destOrd="0" presId="urn:microsoft.com/office/officeart/2011/layout/HexagonRadial"/>
    <dgm:cxn modelId="{041444B9-DB56-4DF7-A93B-CFDB8ADE9251}" type="presParOf" srcId="{209B27D7-7281-40DA-A0E0-A807F957AC0E}" destId="{A35A0C00-7A28-40C0-BF0E-BB6494BD14E5}" srcOrd="8" destOrd="0" presId="urn:microsoft.com/office/officeart/2011/layout/HexagonRadial"/>
    <dgm:cxn modelId="{B58283AD-A2DF-4718-BE73-98115D3512E4}" type="presParOf" srcId="{209B27D7-7281-40DA-A0E0-A807F957AC0E}" destId="{0228963D-DA29-434D-AC2F-ED4CFFD1FAF0}" srcOrd="9" destOrd="0" presId="urn:microsoft.com/office/officeart/2011/layout/HexagonRadial"/>
    <dgm:cxn modelId="{D476ADB8-FAB0-4908-AA16-0E676A68DFCE}" type="presParOf" srcId="{0228963D-DA29-434D-AC2F-ED4CFFD1FAF0}" destId="{21008DF9-316E-4D14-8854-A9B58E13DD59}" srcOrd="0" destOrd="0" presId="urn:microsoft.com/office/officeart/2011/layout/HexagonRadial"/>
    <dgm:cxn modelId="{3909D730-0069-49A1-B17E-3DE64E059547}" type="presParOf" srcId="{209B27D7-7281-40DA-A0E0-A807F957AC0E}" destId="{FF17B88F-3947-45AB-85DD-1A26F957123E}" srcOrd="10" destOrd="0" presId="urn:microsoft.com/office/officeart/2011/layout/HexagonRadial"/>
    <dgm:cxn modelId="{7A01565D-3535-40C6-BB7B-7C8C29A7AE6B}" type="presParOf" srcId="{209B27D7-7281-40DA-A0E0-A807F957AC0E}" destId="{CA83F654-08CF-4C53-BAD7-E866AA81C15A}" srcOrd="11" destOrd="0" presId="urn:microsoft.com/office/officeart/2011/layout/HexagonRadial"/>
    <dgm:cxn modelId="{5C7D3C61-E498-4E73-81D2-AA371EAAC047}" type="presParOf" srcId="{CA83F654-08CF-4C53-BAD7-E866AA81C15A}" destId="{00287044-C21E-491F-8AD1-B58EED543B3D}" srcOrd="0" destOrd="0" presId="urn:microsoft.com/office/officeart/2011/layout/HexagonRadial"/>
    <dgm:cxn modelId="{1C9F2E5A-1669-4D8E-AF13-D063B6CDFC5D}" type="presParOf" srcId="{209B27D7-7281-40DA-A0E0-A807F957AC0E}" destId="{6D1D4311-B995-4ED1-BB0B-EB600850F493}"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03BD76-C24C-4DF5-A21D-55D274BF5C6C}">
      <dsp:nvSpPr>
        <dsp:cNvPr id="0" name=""/>
        <dsp:cNvSpPr/>
      </dsp:nvSpPr>
      <dsp:spPr>
        <a:xfrm>
          <a:off x="5179159" y="2581122"/>
          <a:ext cx="3280718" cy="2837954"/>
        </a:xfrm>
        <a:prstGeom prst="hexagon">
          <a:avLst>
            <a:gd name="adj" fmla="val 28570"/>
            <a:gd name="vf" fmla="val 115470"/>
          </a:avLst>
        </a:prstGeom>
        <a:solidFill>
          <a:srgbClr val="A9B6C6"/>
        </a:soli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1910" tIns="41910" rIns="41910" bIns="41910" numCol="1" spcCol="1270" anchor="ctr" anchorCtr="0">
          <a:noAutofit/>
        </a:bodyPr>
        <a:lstStyle/>
        <a:p>
          <a:pPr marL="0" lvl="0" indent="0" algn="ctr" defTabSz="1466850">
            <a:lnSpc>
              <a:spcPct val="90000"/>
            </a:lnSpc>
            <a:spcBef>
              <a:spcPct val="0"/>
            </a:spcBef>
            <a:spcAft>
              <a:spcPct val="35000"/>
            </a:spcAft>
            <a:buNone/>
          </a:pPr>
          <a:r>
            <a:rPr lang="en-US" sz="3300" kern="1200" dirty="0"/>
            <a:t>Growth Outlook Remains Firm</a:t>
          </a:r>
          <a:endParaRPr lang="en-AE" sz="3300" kern="1200" dirty="0"/>
        </a:p>
      </dsp:txBody>
      <dsp:txXfrm>
        <a:off x="5722820" y="3051411"/>
        <a:ext cx="2193396" cy="1897376"/>
      </dsp:txXfrm>
    </dsp:sp>
    <dsp:sp modelId="{0CB44D1A-92FD-4474-ACB6-5DF8D5FDAD9E}">
      <dsp:nvSpPr>
        <dsp:cNvPr id="0" name=""/>
        <dsp:cNvSpPr/>
      </dsp:nvSpPr>
      <dsp:spPr>
        <a:xfrm>
          <a:off x="7233519" y="1223352"/>
          <a:ext cx="1237805" cy="10665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D002C3DF-075F-40B2-B139-C222C7149F68}">
      <dsp:nvSpPr>
        <dsp:cNvPr id="0" name=""/>
        <dsp:cNvSpPr/>
      </dsp:nvSpPr>
      <dsp:spPr>
        <a:xfrm>
          <a:off x="5481361" y="0"/>
          <a:ext cx="2688525" cy="2325890"/>
        </a:xfrm>
        <a:prstGeom prst="hexagon">
          <a:avLst>
            <a:gd name="adj" fmla="val 28570"/>
            <a:gd name="vf" fmla="val 1154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n-lt"/>
            </a:rPr>
            <a:t>Low Inflation compared to similar rated peers</a:t>
          </a:r>
          <a:endParaRPr lang="en-AE" sz="1800" kern="1200" dirty="0">
            <a:latin typeface="+mn-lt"/>
          </a:endParaRPr>
        </a:p>
      </dsp:txBody>
      <dsp:txXfrm>
        <a:off x="5926907" y="385450"/>
        <a:ext cx="1797433" cy="1554990"/>
      </dsp:txXfrm>
    </dsp:sp>
    <dsp:sp modelId="{E7FCA94E-497F-46B6-ADDC-352E105A8816}">
      <dsp:nvSpPr>
        <dsp:cNvPr id="0" name=""/>
        <dsp:cNvSpPr/>
      </dsp:nvSpPr>
      <dsp:spPr>
        <a:xfrm>
          <a:off x="8678135" y="3217202"/>
          <a:ext cx="1237805" cy="10665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CB6E772E-0B05-40FC-AEEE-402857C24D06}">
      <dsp:nvSpPr>
        <dsp:cNvPr id="0" name=""/>
        <dsp:cNvSpPr/>
      </dsp:nvSpPr>
      <dsp:spPr>
        <a:xfrm>
          <a:off x="7947051" y="1374734"/>
          <a:ext cx="2688525" cy="2437579"/>
        </a:xfrm>
        <a:prstGeom prst="hexagon">
          <a:avLst>
            <a:gd name="adj" fmla="val 28570"/>
            <a:gd name="vf" fmla="val 1154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1800" kern="1200" dirty="0">
              <a:latin typeface="+mn-lt"/>
              <a:ea typeface="+mn-ea"/>
              <a:cs typeface="+mn-cs"/>
            </a:rPr>
            <a:t>Strong External Position and Debt Metrics</a:t>
          </a:r>
          <a:endParaRPr lang="en-AE" sz="1800" kern="1200" dirty="0">
            <a:latin typeface="+mn-lt"/>
            <a:ea typeface="+mn-ea"/>
            <a:cs typeface="+mn-cs"/>
          </a:endParaRPr>
        </a:p>
      </dsp:txBody>
      <dsp:txXfrm>
        <a:off x="8407281" y="1792006"/>
        <a:ext cx="1768065" cy="1603035"/>
      </dsp:txXfrm>
    </dsp:sp>
    <dsp:sp modelId="{FF23FBF4-E22C-4A2F-BF39-80D501AE5C65}">
      <dsp:nvSpPr>
        <dsp:cNvPr id="0" name=""/>
        <dsp:cNvSpPr/>
      </dsp:nvSpPr>
      <dsp:spPr>
        <a:xfrm>
          <a:off x="7674612" y="5467883"/>
          <a:ext cx="1237805" cy="10665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F7341EFA-69F0-4C97-8DBA-225A5B23E136}">
      <dsp:nvSpPr>
        <dsp:cNvPr id="0" name=""/>
        <dsp:cNvSpPr/>
      </dsp:nvSpPr>
      <dsp:spPr>
        <a:xfrm>
          <a:off x="7947051" y="4242930"/>
          <a:ext cx="2688525" cy="2325890"/>
        </a:xfrm>
        <a:prstGeom prst="hexagon">
          <a:avLst>
            <a:gd name="adj" fmla="val 28570"/>
            <a:gd name="vf" fmla="val 1154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1800" kern="1200" dirty="0">
              <a:latin typeface="+mn-lt"/>
              <a:ea typeface="+mn-ea"/>
              <a:cs typeface="+mn-cs"/>
            </a:rPr>
            <a:t>Structural Reforms Momentum Attracting Strong Flows</a:t>
          </a:r>
          <a:endParaRPr lang="en-AE" sz="1800" kern="1200" dirty="0">
            <a:latin typeface="+mn-lt"/>
            <a:ea typeface="+mn-ea"/>
            <a:cs typeface="+mn-cs"/>
          </a:endParaRPr>
        </a:p>
      </dsp:txBody>
      <dsp:txXfrm>
        <a:off x="8392597" y="4628380"/>
        <a:ext cx="1797433" cy="1554990"/>
      </dsp:txXfrm>
    </dsp:sp>
    <dsp:sp modelId="{21008DF9-316E-4D14-8854-A9B58E13DD59}">
      <dsp:nvSpPr>
        <dsp:cNvPr id="0" name=""/>
        <dsp:cNvSpPr/>
      </dsp:nvSpPr>
      <dsp:spPr>
        <a:xfrm>
          <a:off x="5185264" y="5701512"/>
          <a:ext cx="1237805" cy="10665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A35A0C00-7A28-40C0-BF0E-BB6494BD14E5}">
      <dsp:nvSpPr>
        <dsp:cNvPr id="0" name=""/>
        <dsp:cNvSpPr/>
      </dsp:nvSpPr>
      <dsp:spPr>
        <a:xfrm>
          <a:off x="5481361" y="5675109"/>
          <a:ext cx="2688525" cy="2325890"/>
        </a:xfrm>
        <a:prstGeom prst="hexagon">
          <a:avLst>
            <a:gd name="adj" fmla="val 28570"/>
            <a:gd name="vf" fmla="val 1154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940" tIns="27940" rIns="27940" bIns="2794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n-lt"/>
            </a:rPr>
            <a:t>Favorable Demographics with Strong Job Creation</a:t>
          </a:r>
          <a:endParaRPr lang="en-AE" sz="1800" kern="1200" dirty="0">
            <a:latin typeface="+mn-lt"/>
          </a:endParaRPr>
        </a:p>
      </dsp:txBody>
      <dsp:txXfrm>
        <a:off x="5926907" y="6060559"/>
        <a:ext cx="1797433" cy="1554990"/>
      </dsp:txXfrm>
    </dsp:sp>
    <dsp:sp modelId="{00287044-C21E-491F-8AD1-B58EED543B3D}">
      <dsp:nvSpPr>
        <dsp:cNvPr id="0" name=""/>
        <dsp:cNvSpPr/>
      </dsp:nvSpPr>
      <dsp:spPr>
        <a:xfrm>
          <a:off x="3716992" y="3708463"/>
          <a:ext cx="1237805" cy="1066533"/>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FF17B88F-3947-45AB-85DD-1A26F957123E}">
      <dsp:nvSpPr>
        <dsp:cNvPr id="0" name=""/>
        <dsp:cNvSpPr/>
      </dsp:nvSpPr>
      <dsp:spPr>
        <a:xfrm>
          <a:off x="3004223" y="4244530"/>
          <a:ext cx="2688525" cy="2325890"/>
        </a:xfrm>
        <a:prstGeom prst="hexagon">
          <a:avLst>
            <a:gd name="adj" fmla="val 28570"/>
            <a:gd name="vf" fmla="val 1154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940" tIns="27940" rIns="27940" bIns="27940" numCol="1" spcCol="1270" anchor="ctr" anchorCtr="0">
          <a:noAutofit/>
        </a:bodyPr>
        <a:lstStyle/>
        <a:p>
          <a:pPr marL="0" lvl="0" indent="0" algn="ctr" defTabSz="977900">
            <a:lnSpc>
              <a:spcPct val="90000"/>
            </a:lnSpc>
            <a:spcBef>
              <a:spcPct val="0"/>
            </a:spcBef>
            <a:spcAft>
              <a:spcPct val="35000"/>
            </a:spcAft>
            <a:buNone/>
          </a:pPr>
          <a:r>
            <a:rPr lang="en-US" sz="1800" kern="1200">
              <a:latin typeface="+mn-lt"/>
              <a:ea typeface="+mn-ea"/>
              <a:cs typeface="+mn-cs"/>
            </a:rPr>
            <a:t>Non-Oil GDP Growth Gaining Pace</a:t>
          </a:r>
          <a:endParaRPr lang="en-AE" sz="1800" kern="1200" dirty="0">
            <a:latin typeface="+mn-lt"/>
            <a:ea typeface="+mn-ea"/>
            <a:cs typeface="+mn-cs"/>
          </a:endParaRPr>
        </a:p>
      </dsp:txBody>
      <dsp:txXfrm>
        <a:off x="3449769" y="4629980"/>
        <a:ext cx="1797433" cy="1554990"/>
      </dsp:txXfrm>
    </dsp:sp>
    <dsp:sp modelId="{6D1D4311-B995-4ED1-BB0B-EB600850F493}">
      <dsp:nvSpPr>
        <dsp:cNvPr id="0" name=""/>
        <dsp:cNvSpPr/>
      </dsp:nvSpPr>
      <dsp:spPr>
        <a:xfrm>
          <a:off x="3004223" y="1427378"/>
          <a:ext cx="2688525" cy="2325890"/>
        </a:xfrm>
        <a:prstGeom prst="hexagon">
          <a:avLst>
            <a:gd name="adj" fmla="val 28570"/>
            <a:gd name="vf" fmla="val 11547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7940" tIns="27940" rIns="27940" bIns="2794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mn-lt"/>
            </a:rPr>
            <a:t>Optimum Blend of Yield, Carry, and Credit Quality added  with lower FX Risk</a:t>
          </a:r>
          <a:endParaRPr lang="en-AE" sz="1800" kern="1200" dirty="0">
            <a:latin typeface="+mn-lt"/>
            <a:ea typeface="+mn-ea"/>
            <a:cs typeface="+mn-cs"/>
          </a:endParaRPr>
        </a:p>
      </dsp:txBody>
      <dsp:txXfrm>
        <a:off x="3449769" y="1812828"/>
        <a:ext cx="1797433" cy="1554990"/>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160722" cy="366582"/>
          </a:xfrm>
          <a:prstGeom prst="rect">
            <a:avLst/>
          </a:prstGeom>
        </p:spPr>
        <p:txBody>
          <a:bodyPr vert="horz" lIns="49240" tIns="24620" rIns="49240" bIns="24620" rtlCol="0"/>
          <a:lstStyle>
            <a:lvl1pPr algn="l">
              <a:defRPr sz="600"/>
            </a:lvl1pPr>
          </a:lstStyle>
          <a:p>
            <a:endParaRPr lang="en-AE"/>
          </a:p>
        </p:txBody>
      </p:sp>
      <p:sp>
        <p:nvSpPr>
          <p:cNvPr id="3" name="Date Placeholder 2"/>
          <p:cNvSpPr>
            <a:spLocks noGrp="1"/>
          </p:cNvSpPr>
          <p:nvPr>
            <p:ph type="dt" idx="1"/>
          </p:nvPr>
        </p:nvSpPr>
        <p:spPr>
          <a:xfrm>
            <a:off x="5438204" y="0"/>
            <a:ext cx="4160722" cy="366582"/>
          </a:xfrm>
          <a:prstGeom prst="rect">
            <a:avLst/>
          </a:prstGeom>
        </p:spPr>
        <p:txBody>
          <a:bodyPr vert="horz" lIns="49240" tIns="24620" rIns="49240" bIns="24620" rtlCol="0"/>
          <a:lstStyle>
            <a:lvl1pPr algn="r">
              <a:defRPr sz="600"/>
            </a:lvl1pPr>
          </a:lstStyle>
          <a:p>
            <a:fld id="{B33C484F-0E6A-475F-8E52-F6D178B89CD5}" type="datetimeFigureOut">
              <a:rPr lang="en-AE" smtClean="0"/>
              <a:t>11/08/2023</a:t>
            </a:fld>
            <a:endParaRPr lang="en-AE"/>
          </a:p>
        </p:txBody>
      </p:sp>
      <p:sp>
        <p:nvSpPr>
          <p:cNvPr id="4" name="Slide Image Placeholder 3"/>
          <p:cNvSpPr>
            <a:spLocks noGrp="1" noRot="1" noChangeAspect="1"/>
          </p:cNvSpPr>
          <p:nvPr>
            <p:ph type="sldImg" idx="2"/>
          </p:nvPr>
        </p:nvSpPr>
        <p:spPr>
          <a:xfrm>
            <a:off x="3155950" y="914400"/>
            <a:ext cx="3289300" cy="2468563"/>
          </a:xfrm>
          <a:prstGeom prst="rect">
            <a:avLst/>
          </a:prstGeom>
          <a:noFill/>
          <a:ln w="12700">
            <a:solidFill>
              <a:prstClr val="black"/>
            </a:solidFill>
          </a:ln>
        </p:spPr>
        <p:txBody>
          <a:bodyPr vert="horz" lIns="49240" tIns="24620" rIns="49240" bIns="24620" rtlCol="0" anchor="ctr"/>
          <a:lstStyle/>
          <a:p>
            <a:endParaRPr lang="en-AE"/>
          </a:p>
        </p:txBody>
      </p:sp>
      <p:sp>
        <p:nvSpPr>
          <p:cNvPr id="5" name="Notes Placeholder 4"/>
          <p:cNvSpPr>
            <a:spLocks noGrp="1"/>
          </p:cNvSpPr>
          <p:nvPr>
            <p:ph type="body" sz="quarter" idx="3"/>
          </p:nvPr>
        </p:nvSpPr>
        <p:spPr>
          <a:xfrm>
            <a:off x="959817" y="3520004"/>
            <a:ext cx="7681567" cy="2881310"/>
          </a:xfrm>
          <a:prstGeom prst="rect">
            <a:avLst/>
          </a:prstGeom>
        </p:spPr>
        <p:txBody>
          <a:bodyPr vert="horz" lIns="49240" tIns="24620" rIns="49240" bIns="246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E"/>
          </a:p>
        </p:txBody>
      </p:sp>
      <p:sp>
        <p:nvSpPr>
          <p:cNvPr id="6" name="Footer Placeholder 5"/>
          <p:cNvSpPr>
            <a:spLocks noGrp="1"/>
          </p:cNvSpPr>
          <p:nvPr>
            <p:ph type="ftr" sz="quarter" idx="4"/>
          </p:nvPr>
        </p:nvSpPr>
        <p:spPr>
          <a:xfrm>
            <a:off x="0" y="6948619"/>
            <a:ext cx="4160722" cy="366581"/>
          </a:xfrm>
          <a:prstGeom prst="rect">
            <a:avLst/>
          </a:prstGeom>
        </p:spPr>
        <p:txBody>
          <a:bodyPr vert="horz" lIns="49240" tIns="24620" rIns="49240" bIns="24620" rtlCol="0" anchor="b"/>
          <a:lstStyle>
            <a:lvl1pPr algn="l">
              <a:defRPr sz="600"/>
            </a:lvl1pPr>
          </a:lstStyle>
          <a:p>
            <a:endParaRPr lang="en-AE"/>
          </a:p>
        </p:txBody>
      </p:sp>
      <p:sp>
        <p:nvSpPr>
          <p:cNvPr id="7" name="Slide Number Placeholder 6"/>
          <p:cNvSpPr>
            <a:spLocks noGrp="1"/>
          </p:cNvSpPr>
          <p:nvPr>
            <p:ph type="sldNum" sz="quarter" idx="5"/>
          </p:nvPr>
        </p:nvSpPr>
        <p:spPr>
          <a:xfrm>
            <a:off x="5438204" y="6948619"/>
            <a:ext cx="4160722" cy="366581"/>
          </a:xfrm>
          <a:prstGeom prst="rect">
            <a:avLst/>
          </a:prstGeom>
        </p:spPr>
        <p:txBody>
          <a:bodyPr vert="horz" lIns="49240" tIns="24620" rIns="49240" bIns="24620" rtlCol="0" anchor="b"/>
          <a:lstStyle>
            <a:lvl1pPr algn="r">
              <a:defRPr sz="600"/>
            </a:lvl1pPr>
          </a:lstStyle>
          <a:p>
            <a:fld id="{999FCDA4-6BF5-4EAF-AB4D-C1D8BDEC8193}" type="slidenum">
              <a:rPr lang="en-AE" smtClean="0"/>
              <a:t>‹#›</a:t>
            </a:fld>
            <a:endParaRPr lang="en-AE"/>
          </a:p>
        </p:txBody>
      </p:sp>
    </p:spTree>
    <p:extLst>
      <p:ext uri="{BB962C8B-B14F-4D97-AF65-F5344CB8AC3E}">
        <p14:creationId xmlns:p14="http://schemas.microsoft.com/office/powerpoint/2010/main" val="348436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 /><Relationship Id="rId1" Type="http://schemas.openxmlformats.org/officeDocument/2006/relationships/notesMaster" Target="../notesMasters/notesMaster1.xml" /></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 /><Relationship Id="rId1" Type="http://schemas.openxmlformats.org/officeDocument/2006/relationships/notesMaster" Target="../notesMasters/notesMaster1.xml" /></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 /><Relationship Id="rId1" Type="http://schemas.openxmlformats.org/officeDocument/2006/relationships/notesMaster" Target="../notesMasters/notesMaster1.xml" /></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4</a:t>
            </a:fld>
            <a:endParaRPr lang="en-AE"/>
          </a:p>
        </p:txBody>
      </p:sp>
    </p:spTree>
    <p:extLst>
      <p:ext uri="{BB962C8B-B14F-4D97-AF65-F5344CB8AC3E}">
        <p14:creationId xmlns:p14="http://schemas.microsoft.com/office/powerpoint/2010/main" val="40900542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5</a:t>
            </a:fld>
            <a:endParaRPr lang="en-AE"/>
          </a:p>
        </p:txBody>
      </p:sp>
    </p:spTree>
    <p:extLst>
      <p:ext uri="{BB962C8B-B14F-4D97-AF65-F5344CB8AC3E}">
        <p14:creationId xmlns:p14="http://schemas.microsoft.com/office/powerpoint/2010/main" val="37378809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6</a:t>
            </a:fld>
            <a:endParaRPr lang="en-AE"/>
          </a:p>
        </p:txBody>
      </p:sp>
    </p:spTree>
    <p:extLst>
      <p:ext uri="{BB962C8B-B14F-4D97-AF65-F5344CB8AC3E}">
        <p14:creationId xmlns:p14="http://schemas.microsoft.com/office/powerpoint/2010/main" val="21891212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mn-lt"/>
              </a:rPr>
              <a:t>tQ3 Employment Cost Index showed wage pressures advanced 1.1% q/q, an increase from Q2's (and consensus' estimate of) 1.0%. While the annual rate of ECI growth remains above the ~3% level historically consistent with 2% inflation, the year-on-year change fell to 4.3% (prior: 4.5%), suggesting the direction of travel remains to the downside.</a:t>
            </a:r>
          </a:p>
          <a:p>
            <a:r>
              <a:rPr lang="en-US" sz="1200" dirty="0">
                <a:latin typeface="+mn-lt"/>
              </a:rPr>
              <a:t>While the wages and salaries component of the ECI printed a bit hotter than the overall index at 1.2% q/q, the details showed a bit more of a benign story, as state and local government wages rose 1.8% q/q versus private sector wages rising just 1.1% q/q (steady at 4.6% y/y). Price pressures are easing, but a mismatch between labor supply and demand (particularly in education and healthcare) has kept employee wages at elevated levels.</a:t>
            </a:r>
          </a:p>
          <a:p>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10</a:t>
            </a:fld>
            <a:endParaRPr lang="en-AE"/>
          </a:p>
        </p:txBody>
      </p:sp>
    </p:spTree>
    <p:extLst>
      <p:ext uri="{BB962C8B-B14F-4D97-AF65-F5344CB8AC3E}">
        <p14:creationId xmlns:p14="http://schemas.microsoft.com/office/powerpoint/2010/main" val="1246393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C&amp;I – COMMERCIAL AND INDSUTRIAL LENDING, CRE- COMMERCIAL REAL ESTATE</a:t>
            </a:r>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11</a:t>
            </a:fld>
            <a:endParaRPr lang="en-AE"/>
          </a:p>
        </p:txBody>
      </p:sp>
    </p:spTree>
    <p:extLst>
      <p:ext uri="{BB962C8B-B14F-4D97-AF65-F5344CB8AC3E}">
        <p14:creationId xmlns:p14="http://schemas.microsoft.com/office/powerpoint/2010/main" val="15033203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dirty="0">
              <a:latin typeface="+mn-lt"/>
            </a:endParaRPr>
          </a:p>
          <a:p>
            <a:pPr marL="285750" indent="-285750">
              <a:buFont typeface="Arial" panose="020B0604020202020204" pitchFamily="34" charset="0"/>
              <a:buChar char="•"/>
            </a:pPr>
            <a:r>
              <a:rPr lang="en-US" sz="1200" dirty="0">
                <a:latin typeface="+mn-lt"/>
              </a:rPr>
              <a:t>Personal interest payments (including student loans and mortgage payments) have increased by about $300 billion from the start of 2022 and with credit card and mortgage rates hitting new highs</a:t>
            </a:r>
          </a:p>
          <a:p>
            <a:endParaRPr lang="en-US" dirty="0"/>
          </a:p>
        </p:txBody>
      </p:sp>
      <p:sp>
        <p:nvSpPr>
          <p:cNvPr id="4" name="Slide Number Placeholder 3"/>
          <p:cNvSpPr>
            <a:spLocks noGrp="1"/>
          </p:cNvSpPr>
          <p:nvPr>
            <p:ph type="sldNum" sz="quarter" idx="5"/>
          </p:nvPr>
        </p:nvSpPr>
        <p:spPr/>
        <p:txBody>
          <a:bodyPr/>
          <a:lstStyle/>
          <a:p>
            <a:fld id="{999FCDA4-6BF5-4EAF-AB4D-C1D8BDEC8193}" type="slidenum">
              <a:rPr lang="en-AE" smtClean="0"/>
              <a:t>12</a:t>
            </a:fld>
            <a:endParaRPr lang="en-AE"/>
          </a:p>
        </p:txBody>
      </p:sp>
    </p:spTree>
    <p:extLst>
      <p:ext uri="{BB962C8B-B14F-4D97-AF65-F5344CB8AC3E}">
        <p14:creationId xmlns:p14="http://schemas.microsoft.com/office/powerpoint/2010/main" val="20830691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99FCDA4-6BF5-4EAF-AB4D-C1D8BDEC8193}" type="slidenum">
              <a:rPr lang="en-AE" smtClean="0"/>
              <a:t>13</a:t>
            </a:fld>
            <a:endParaRPr lang="en-AE"/>
          </a:p>
        </p:txBody>
      </p:sp>
    </p:spTree>
    <p:extLst>
      <p:ext uri="{BB962C8B-B14F-4D97-AF65-F5344CB8AC3E}">
        <p14:creationId xmlns:p14="http://schemas.microsoft.com/office/powerpoint/2010/main" val="2432409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16</a:t>
            </a:fld>
            <a:endParaRPr lang="en-AE"/>
          </a:p>
        </p:txBody>
      </p:sp>
    </p:spTree>
    <p:extLst>
      <p:ext uri="{BB962C8B-B14F-4D97-AF65-F5344CB8AC3E}">
        <p14:creationId xmlns:p14="http://schemas.microsoft.com/office/powerpoint/2010/main" val="31718187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dirty="0">
                <a:latin typeface="+mn-lt"/>
              </a:rPr>
              <a:t>International visitor numbers to Dubai reached 9.8mn in the year to July, up 2.6% from the same period in 2019. Hotel indicators also show a full recovery from the pandemic, with hotel occupancy and revenue per available room well above pre-Covid levels. </a:t>
            </a:r>
          </a:p>
          <a:p>
            <a:pPr marL="285750" indent="-285750">
              <a:buFont typeface="Arial" panose="020B0604020202020204" pitchFamily="34" charset="0"/>
              <a:buChar char="•"/>
            </a:pPr>
            <a:endParaRPr lang="en-US" dirty="0">
              <a:latin typeface="+mn-lt"/>
            </a:endParaRPr>
          </a:p>
          <a:p>
            <a:pPr marL="285750" indent="-285750">
              <a:buFont typeface="Arial" panose="020B0604020202020204" pitchFamily="34" charset="0"/>
              <a:buChar char="•"/>
            </a:pPr>
            <a:r>
              <a:rPr lang="en-US" dirty="0">
                <a:latin typeface="+mn-lt"/>
              </a:rPr>
              <a:t>The outlook for the coming high season is also positive, with many hotels reporting full occupancy through Q4 2023, on the back of the COP28 event to be held in Dubai, and strong bookings for the first couple of months in 2024.</a:t>
            </a:r>
          </a:p>
          <a:p>
            <a:pPr marL="285750" indent="-285750">
              <a:buFont typeface="Arial" panose="020B0604020202020204" pitchFamily="34" charset="0"/>
              <a:buChar char="•"/>
            </a:pPr>
            <a:endParaRPr lang="en-US" dirty="0">
              <a:latin typeface="+mn-lt"/>
            </a:endParaRPr>
          </a:p>
          <a:p>
            <a:pPr marL="285750" indent="-285750">
              <a:buFont typeface="Arial" panose="020B0604020202020204" pitchFamily="34" charset="0"/>
              <a:buChar char="•"/>
            </a:pPr>
            <a:r>
              <a:rPr lang="en-US" dirty="0">
                <a:latin typeface="+mn-lt"/>
              </a:rPr>
              <a:t>Sustained government investment in strategic growth sectors to offset some of the expected softness in private sector investment next year and beyond. Data shows almost AED 68bn in infrastructure projects underway and due to be completed by 2028, with another AED 116.3bn in planned (but unawarded) investment through 2030.</a:t>
            </a:r>
          </a:p>
          <a:p>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24</a:t>
            </a:fld>
            <a:endParaRPr lang="en-AE"/>
          </a:p>
        </p:txBody>
      </p:sp>
    </p:spTree>
    <p:extLst>
      <p:ext uri="{BB962C8B-B14F-4D97-AF65-F5344CB8AC3E}">
        <p14:creationId xmlns:p14="http://schemas.microsoft.com/office/powerpoint/2010/main" val="2037085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dirty="0">
                <a:latin typeface="+mn-lt"/>
              </a:rPr>
              <a:t>Current account recorded a balance of USD 15.2bn in Q2 and USD 31.3bn in H1 2023, down more than 60% from the USD 84.6bn surplus recorded in H1 2022. Nevertheless, the trade balance remained in surplus at USD 32.3bn.</a:t>
            </a:r>
          </a:p>
          <a:p>
            <a:pPr marL="285750" indent="-285750">
              <a:buFont typeface="Arial" panose="020B0604020202020204" pitchFamily="34" charset="0"/>
              <a:buChar char="•"/>
            </a:pPr>
            <a:endParaRPr lang="en-US" dirty="0">
              <a:latin typeface="+mn-lt"/>
            </a:endParaRPr>
          </a:p>
          <a:p>
            <a:pPr marL="285750" indent="-285750">
              <a:buFont typeface="Arial" panose="020B0604020202020204" pitchFamily="34" charset="0"/>
              <a:buChar char="•"/>
            </a:pPr>
            <a:r>
              <a:rPr lang="en-US" dirty="0">
                <a:latin typeface="+mn-lt"/>
              </a:rPr>
              <a:t>While the services balance remained in deficit – the kingdom was a net importer of transportation, construction and other services – the travel services balance showed a marked improvement. Travel receipts reached a record high of USD 12.4bn in Q2 2023, underpinned by a surge in visitors to the kingdom as new visas made it easier for both business travelers and tourists to go to Saudi Arabia</a:t>
            </a:r>
          </a:p>
          <a:p>
            <a:pPr marL="285750" indent="-285750">
              <a:buFont typeface="Arial" panose="020B0604020202020204" pitchFamily="34" charset="0"/>
              <a:buChar char="•"/>
            </a:pPr>
            <a:endParaRPr lang="en-US" dirty="0">
              <a:latin typeface="+mn-lt"/>
            </a:endParaRPr>
          </a:p>
          <a:p>
            <a:pPr marL="285750" indent="-285750">
              <a:buFont typeface="Arial" panose="020B0604020202020204" pitchFamily="34" charset="0"/>
              <a:buChar char="•"/>
            </a:pPr>
            <a:r>
              <a:rPr lang="en-US" b="0" i="0" dirty="0">
                <a:solidFill>
                  <a:srgbClr val="575757"/>
                </a:solidFill>
                <a:effectLst/>
                <a:latin typeface="+mn-lt"/>
              </a:rPr>
              <a:t>Even as outbound travel from the kingdom normalized post-pandemic, the overall balance on the travel services account reached USD 10.6bn in H1 2023, up from USD 2.4bn in H1 2022.</a:t>
            </a:r>
            <a:endParaRPr lang="en-US" dirty="0">
              <a:latin typeface="+mn-lt"/>
            </a:endParaRPr>
          </a:p>
          <a:p>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25</a:t>
            </a:fld>
            <a:endParaRPr lang="en-AE"/>
          </a:p>
        </p:txBody>
      </p:sp>
    </p:spTree>
    <p:extLst>
      <p:ext uri="{BB962C8B-B14F-4D97-AF65-F5344CB8AC3E}">
        <p14:creationId xmlns:p14="http://schemas.microsoft.com/office/powerpoint/2010/main" val="10039860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dirty="0">
                <a:latin typeface="+mn-lt"/>
              </a:rPr>
              <a:t>Fiscal reform momentum has recovered, primary surplus of 3% of GDP in 2022, its first since 2011. The overall deficit fell to 1% of GDP (from a deficit of 6% in 2021 and 13% in 2020).</a:t>
            </a:r>
          </a:p>
          <a:p>
            <a:pPr marL="285750" indent="-285750">
              <a:buFont typeface="Arial" panose="020B0604020202020204" pitchFamily="34" charset="0"/>
              <a:buChar char="•"/>
            </a:pPr>
            <a:endParaRPr lang="en-US" dirty="0">
              <a:latin typeface="+mn-lt"/>
            </a:endParaRPr>
          </a:p>
          <a:p>
            <a:pPr marL="285750" indent="-285750">
              <a:buFont typeface="Arial" panose="020B0604020202020204" pitchFamily="34" charset="0"/>
              <a:buChar char="•"/>
            </a:pPr>
            <a:r>
              <a:rPr lang="en-US" dirty="0">
                <a:latin typeface="+mn-lt"/>
              </a:rPr>
              <a:t>2023 budget forecasts an 11% y/y increase in non-oil revenue, supported by higher fees-related revenue and higher dividends from SOEs. Budgetary spending has remained contained, falling to 22% of GDP in 2022 from 26% in 2018, and is forecast to remain relatively flat in nominal terms in 2023-24 per the state budget.</a:t>
            </a:r>
          </a:p>
          <a:p>
            <a:pPr marL="285750" indent="-285750">
              <a:buFont typeface="Arial" panose="020B0604020202020204" pitchFamily="34" charset="0"/>
              <a:buChar char="•"/>
            </a:pPr>
            <a:endParaRPr lang="en-US" dirty="0">
              <a:latin typeface="+mn-lt"/>
            </a:endParaRPr>
          </a:p>
          <a:p>
            <a:pPr marL="285750" indent="-285750">
              <a:buFont typeface="Arial" panose="020B0604020202020204" pitchFamily="34" charset="0"/>
              <a:buChar char="•"/>
            </a:pPr>
            <a:r>
              <a:rPr lang="en-US" dirty="0">
                <a:latin typeface="+mn-lt"/>
              </a:rPr>
              <a:t>High levels of indebtedness, significantly ahead of the single-B median, is a key constraint for Bahrain’s credit profile. That said, debt ratios improved in 2021-22, owing to strong nominal GDP growth and more contained deficits. </a:t>
            </a:r>
          </a:p>
          <a:p>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26</a:t>
            </a:fld>
            <a:endParaRPr lang="en-AE"/>
          </a:p>
        </p:txBody>
      </p:sp>
    </p:spTree>
    <p:extLst>
      <p:ext uri="{BB962C8B-B14F-4D97-AF65-F5344CB8AC3E}">
        <p14:creationId xmlns:p14="http://schemas.microsoft.com/office/powerpoint/2010/main" val="35830318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latin typeface="+mn-lt"/>
              </a:rPr>
              <a:t>We do not expect Qatar to implement VAT, as GCC peers have done, until at least 2024.</a:t>
            </a:r>
          </a:p>
          <a:p>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27</a:t>
            </a:fld>
            <a:endParaRPr lang="en-AE"/>
          </a:p>
        </p:txBody>
      </p:sp>
    </p:spTree>
    <p:extLst>
      <p:ext uri="{BB962C8B-B14F-4D97-AF65-F5344CB8AC3E}">
        <p14:creationId xmlns:p14="http://schemas.microsoft.com/office/powerpoint/2010/main" val="7856824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28</a:t>
            </a:fld>
            <a:endParaRPr lang="en-AE"/>
          </a:p>
        </p:txBody>
      </p:sp>
    </p:spTree>
    <p:extLst>
      <p:ext uri="{BB962C8B-B14F-4D97-AF65-F5344CB8AC3E}">
        <p14:creationId xmlns:p14="http://schemas.microsoft.com/office/powerpoint/2010/main" val="4094327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US" dirty="0">
                <a:latin typeface="+mn-lt"/>
              </a:rPr>
              <a:t>Oman central government budget continues to report monthly surplus. August reported a positive balance for OMR70mn (US$182mn) and a cumulative one for US$2bn in the first 8 months of 2023. The monthly surplus was achieved despite revenues moving lower due to oil and gas revenues which corrected in line with lower international prices. </a:t>
            </a:r>
          </a:p>
          <a:p>
            <a:pPr marL="285750" indent="-285750">
              <a:buFont typeface="Arial" panose="020B0604020202020204" pitchFamily="34" charset="0"/>
              <a:buChar char="•"/>
            </a:pPr>
            <a:endParaRPr lang="en-US" dirty="0">
              <a:latin typeface="+mn-lt"/>
            </a:endParaRPr>
          </a:p>
          <a:p>
            <a:pPr marL="285750" indent="-285750">
              <a:buFont typeface="Arial" panose="020B0604020202020204" pitchFamily="34" charset="0"/>
              <a:buChar char="•"/>
            </a:pPr>
            <a:r>
              <a:rPr lang="en-US" dirty="0">
                <a:latin typeface="+mn-lt"/>
              </a:rPr>
              <a:t>Recent upgrades to BB+ from Fitch and S&amp;P were the latest in a string of upgrades that have pushed Oman back to the brink of investment grade.</a:t>
            </a:r>
          </a:p>
          <a:p>
            <a:pPr marL="285750" indent="-285750">
              <a:buFont typeface="Arial" panose="020B0604020202020204" pitchFamily="34" charset="0"/>
              <a:buChar char="•"/>
            </a:pPr>
            <a:endParaRPr lang="en-US" dirty="0">
              <a:latin typeface="+mn-lt"/>
            </a:endParaRPr>
          </a:p>
          <a:p>
            <a:pPr marL="285750" indent="-285750">
              <a:buFont typeface="Arial" panose="020B0604020202020204" pitchFamily="34" charset="0"/>
              <a:buChar char="•"/>
            </a:pPr>
            <a:r>
              <a:rPr lang="en-US" dirty="0">
                <a:latin typeface="+mn-lt"/>
              </a:rPr>
              <a:t>Cautious policies and the sharp hydro prices recovery led Oman to cut public and external debt, market confidence continues to improve</a:t>
            </a:r>
            <a:endParaRPr lang="en-AE" dirty="0">
              <a:latin typeface="+mn-lt"/>
            </a:endParaRPr>
          </a:p>
          <a:p>
            <a:pPr marL="285750" indent="-285750">
              <a:buFont typeface="Arial" panose="020B0604020202020204" pitchFamily="34" charset="0"/>
              <a:buChar char="•"/>
            </a:pPr>
            <a:endParaRPr lang="en-US" dirty="0">
              <a:latin typeface="+mn-lt"/>
            </a:endParaRPr>
          </a:p>
          <a:p>
            <a:pPr marL="285750" indent="-285750">
              <a:buFont typeface="Arial" panose="020B0604020202020204" pitchFamily="34" charset="0"/>
              <a:buChar char="•"/>
            </a:pPr>
            <a:r>
              <a:rPr lang="en-US" dirty="0">
                <a:latin typeface="+mn-lt"/>
              </a:rPr>
              <a:t>GDP expansion is slow as country tries to strike a balance between growth and fiscal cautiousness. </a:t>
            </a:r>
          </a:p>
          <a:p>
            <a:endParaRPr lang="en-AE" dirty="0"/>
          </a:p>
        </p:txBody>
      </p:sp>
      <p:sp>
        <p:nvSpPr>
          <p:cNvPr id="4" name="Slide Number Placeholder 3"/>
          <p:cNvSpPr>
            <a:spLocks noGrp="1"/>
          </p:cNvSpPr>
          <p:nvPr>
            <p:ph type="sldNum" sz="quarter" idx="5"/>
          </p:nvPr>
        </p:nvSpPr>
        <p:spPr/>
        <p:txBody>
          <a:bodyPr/>
          <a:lstStyle/>
          <a:p>
            <a:fld id="{999FCDA4-6BF5-4EAF-AB4D-C1D8BDEC8193}" type="slidenum">
              <a:rPr lang="en-AE" smtClean="0"/>
              <a:t>29</a:t>
            </a:fld>
            <a:endParaRPr lang="en-AE"/>
          </a:p>
        </p:txBody>
      </p:sp>
    </p:spTree>
    <p:extLst>
      <p:ext uri="{BB962C8B-B14F-4D97-AF65-F5344CB8AC3E}">
        <p14:creationId xmlns:p14="http://schemas.microsoft.com/office/powerpoint/2010/main" val="5320717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image" Target="../media/image1.jpg" /><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image" Target="../media/image3.jpg" /><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pertina">
    <p:spTree>
      <p:nvGrpSpPr>
        <p:cNvPr id="1" name=""/>
        <p:cNvGrpSpPr/>
        <p:nvPr/>
      </p:nvGrpSpPr>
      <p:grpSpPr>
        <a:xfrm>
          <a:off x="0" y="0"/>
          <a:ext cx="0" cy="0"/>
          <a:chOff x="0" y="0"/>
          <a:chExt cx="0" cy="0"/>
        </a:xfrm>
      </p:grpSpPr>
      <p:sp>
        <p:nvSpPr>
          <p:cNvPr id="7" name="object 2">
            <a:extLst>
              <a:ext uri="{FF2B5EF4-FFF2-40B4-BE49-F238E27FC236}">
                <a16:creationId xmlns:a16="http://schemas.microsoft.com/office/drawing/2014/main" id="{0D12F078-232B-E4A7-BE17-A0454A64DC5C}"/>
              </a:ext>
            </a:extLst>
          </p:cNvPr>
          <p:cNvSpPr/>
          <p:nvPr userDrawn="1"/>
        </p:nvSpPr>
        <p:spPr>
          <a:xfrm>
            <a:off x="2" y="5"/>
            <a:ext cx="15079663" cy="11308715"/>
          </a:xfrm>
          <a:custGeom>
            <a:avLst/>
            <a:gdLst/>
            <a:ahLst/>
            <a:cxnLst/>
            <a:rect l="l" t="t" r="r" b="b"/>
            <a:pathLst>
              <a:path w="20104100" h="11308715">
                <a:moveTo>
                  <a:pt x="20104099" y="0"/>
                </a:moveTo>
                <a:lnTo>
                  <a:pt x="0" y="0"/>
                </a:lnTo>
                <a:lnTo>
                  <a:pt x="0" y="11308556"/>
                </a:lnTo>
                <a:lnTo>
                  <a:pt x="20104099" y="11308556"/>
                </a:lnTo>
                <a:lnTo>
                  <a:pt x="20104099" y="0"/>
                </a:lnTo>
                <a:close/>
              </a:path>
            </a:pathLst>
          </a:custGeom>
          <a:solidFill>
            <a:srgbClr val="A6B3C3"/>
          </a:solidFill>
        </p:spPr>
        <p:txBody>
          <a:bodyPr wrap="square" lIns="0" tIns="0" rIns="0" bIns="0" rtlCol="0"/>
          <a:lstStyle/>
          <a:p>
            <a:endParaRPr/>
          </a:p>
        </p:txBody>
      </p:sp>
      <p:sp>
        <p:nvSpPr>
          <p:cNvPr id="2" name="Titolo 1">
            <a:extLst>
              <a:ext uri="{FF2B5EF4-FFF2-40B4-BE49-F238E27FC236}">
                <a16:creationId xmlns:a16="http://schemas.microsoft.com/office/drawing/2014/main" id="{49474A6E-B927-D984-7999-CEDC7B866362}"/>
              </a:ext>
            </a:extLst>
          </p:cNvPr>
          <p:cNvSpPr>
            <a:spLocks noGrp="1"/>
          </p:cNvSpPr>
          <p:nvPr>
            <p:ph type="ctrTitle" hasCustomPrompt="1"/>
          </p:nvPr>
        </p:nvSpPr>
        <p:spPr>
          <a:xfrm>
            <a:off x="901539" y="1448157"/>
            <a:ext cx="11309747" cy="2225318"/>
          </a:xfrm>
          <a:prstGeom prst="rect">
            <a:avLst/>
          </a:prstGeom>
        </p:spPr>
        <p:txBody>
          <a:bodyPr anchor="b"/>
          <a:lstStyle>
            <a:lvl1pPr algn="l">
              <a:defRPr sz="5888" b="1">
                <a:solidFill>
                  <a:schemeClr val="bg1"/>
                </a:solidFill>
              </a:defRPr>
            </a:lvl1pPr>
          </a:lstStyle>
          <a:p>
            <a:r>
              <a:rPr lang="en-US" dirty="0"/>
              <a:t>Click to edit Master title style</a:t>
            </a:r>
            <a:endParaRPr lang="it-IT" dirty="0"/>
          </a:p>
        </p:txBody>
      </p:sp>
      <p:sp>
        <p:nvSpPr>
          <p:cNvPr id="3" name="Sottotitolo 2">
            <a:extLst>
              <a:ext uri="{FF2B5EF4-FFF2-40B4-BE49-F238E27FC236}">
                <a16:creationId xmlns:a16="http://schemas.microsoft.com/office/drawing/2014/main" id="{139FD725-2BDE-846F-290E-9AE8BF93355C}"/>
              </a:ext>
            </a:extLst>
          </p:cNvPr>
          <p:cNvSpPr>
            <a:spLocks noGrp="1"/>
          </p:cNvSpPr>
          <p:nvPr>
            <p:ph type="subTitle" idx="1" hasCustomPrompt="1"/>
          </p:nvPr>
        </p:nvSpPr>
        <p:spPr>
          <a:xfrm>
            <a:off x="909477" y="4207699"/>
            <a:ext cx="11309747" cy="1142181"/>
          </a:xfrm>
          <a:prstGeom prst="rect">
            <a:avLst/>
          </a:prstGeom>
        </p:spPr>
        <p:txBody>
          <a:bodyPr>
            <a:noAutofit/>
          </a:bodyPr>
          <a:lstStyle>
            <a:lvl1pPr marL="0" indent="0" algn="l">
              <a:buNone/>
              <a:defRPr sz="2588" b="1">
                <a:solidFill>
                  <a:schemeClr val="bg1"/>
                </a:solidFill>
              </a:defRPr>
            </a:lvl1pPr>
            <a:lvl2pPr marL="342970" indent="0" algn="ctr">
              <a:buNone/>
              <a:defRPr sz="1500"/>
            </a:lvl2pPr>
            <a:lvl3pPr marL="685937" indent="0" algn="ctr">
              <a:buNone/>
              <a:defRPr sz="1350"/>
            </a:lvl3pPr>
            <a:lvl4pPr marL="1028905" indent="0" algn="ctr">
              <a:buNone/>
              <a:defRPr sz="1200"/>
            </a:lvl4pPr>
            <a:lvl5pPr marL="1371874" indent="0" algn="ctr">
              <a:buNone/>
              <a:defRPr sz="1200"/>
            </a:lvl5pPr>
            <a:lvl6pPr marL="1714843" indent="0" algn="ctr">
              <a:buNone/>
              <a:defRPr sz="1200"/>
            </a:lvl6pPr>
            <a:lvl7pPr marL="2057812" indent="0" algn="ctr">
              <a:buNone/>
              <a:defRPr sz="1200"/>
            </a:lvl7pPr>
            <a:lvl8pPr marL="2400780" indent="0" algn="ctr">
              <a:buNone/>
              <a:defRPr sz="1200"/>
            </a:lvl8pPr>
            <a:lvl9pPr marL="2743749" indent="0" algn="ctr">
              <a:buNone/>
              <a:defRPr sz="1200"/>
            </a:lvl9pPr>
          </a:lstStyle>
          <a:p>
            <a:r>
              <a:rPr lang="it-IT" dirty="0"/>
              <a:t>Fund Manager Name</a:t>
            </a:r>
          </a:p>
          <a:p>
            <a:r>
              <a:rPr lang="it-IT" dirty="0"/>
              <a:t>Date</a:t>
            </a:r>
          </a:p>
        </p:txBody>
      </p:sp>
      <p:pic>
        <p:nvPicPr>
          <p:cNvPr id="4" name="object 3">
            <a:extLst>
              <a:ext uri="{FF2B5EF4-FFF2-40B4-BE49-F238E27FC236}">
                <a16:creationId xmlns:a16="http://schemas.microsoft.com/office/drawing/2014/main" id="{B8314DB9-6D82-62E7-D438-3A754B5AB3A7}"/>
              </a:ext>
            </a:extLst>
          </p:cNvPr>
          <p:cNvPicPr>
            <a:picLocks noChangeAspect="1"/>
          </p:cNvPicPr>
          <p:nvPr userDrawn="1"/>
        </p:nvPicPr>
        <p:blipFill>
          <a:blip r:embed="rId2" cstate="print">
            <a:clrChange>
              <a:clrFrom>
                <a:srgbClr val="ABB9C6"/>
              </a:clrFrom>
              <a:clrTo>
                <a:srgbClr val="ABB9C6">
                  <a:alpha val="0"/>
                </a:srgbClr>
              </a:clrTo>
            </a:clrChange>
          </a:blip>
          <a:stretch>
            <a:fillRect/>
          </a:stretch>
        </p:blipFill>
        <p:spPr>
          <a:xfrm>
            <a:off x="0" y="6111875"/>
            <a:ext cx="12239606" cy="5196681"/>
          </a:xfrm>
          <a:prstGeom prst="rect">
            <a:avLst/>
          </a:prstGeom>
        </p:spPr>
      </p:pic>
      <p:pic>
        <p:nvPicPr>
          <p:cNvPr id="8" name="Immagine 7">
            <a:extLst>
              <a:ext uri="{FF2B5EF4-FFF2-40B4-BE49-F238E27FC236}">
                <a16:creationId xmlns:a16="http://schemas.microsoft.com/office/drawing/2014/main" id="{DD5376D3-5B44-454B-9EC9-4D79E527874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11273631" y="9715325"/>
            <a:ext cx="3132534" cy="1062209"/>
          </a:xfrm>
          <a:prstGeom prst="rect">
            <a:avLst/>
          </a:prstGeom>
        </p:spPr>
      </p:pic>
    </p:spTree>
    <p:extLst>
      <p:ext uri="{BB962C8B-B14F-4D97-AF65-F5344CB8AC3E}">
        <p14:creationId xmlns:p14="http://schemas.microsoft.com/office/powerpoint/2010/main" val="14590825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testazione sezione">
    <p:spTree>
      <p:nvGrpSpPr>
        <p:cNvPr id="1" name=""/>
        <p:cNvGrpSpPr/>
        <p:nvPr/>
      </p:nvGrpSpPr>
      <p:grpSpPr>
        <a:xfrm>
          <a:off x="0" y="0"/>
          <a:ext cx="0" cy="0"/>
          <a:chOff x="0" y="0"/>
          <a:chExt cx="0" cy="0"/>
        </a:xfrm>
      </p:grpSpPr>
      <p:pic>
        <p:nvPicPr>
          <p:cNvPr id="3" name="object 2">
            <a:extLst>
              <a:ext uri="{FF2B5EF4-FFF2-40B4-BE49-F238E27FC236}">
                <a16:creationId xmlns:a16="http://schemas.microsoft.com/office/drawing/2014/main" id="{18CA324C-C4E0-0098-1C65-4F4D6C2E3036}"/>
              </a:ext>
            </a:extLst>
          </p:cNvPr>
          <p:cNvPicPr>
            <a:picLocks noChangeAspect="1"/>
          </p:cNvPicPr>
          <p:nvPr userDrawn="1"/>
        </p:nvPicPr>
        <p:blipFill>
          <a:blip r:embed="rId2" cstate="print">
            <a:duotone>
              <a:schemeClr val="accent3">
                <a:shade val="45000"/>
                <a:satMod val="135000"/>
              </a:schemeClr>
              <a:prstClr val="white"/>
            </a:duotone>
          </a:blip>
          <a:stretch>
            <a:fillRect/>
          </a:stretch>
        </p:blipFill>
        <p:spPr>
          <a:xfrm>
            <a:off x="4446603" y="5654675"/>
            <a:ext cx="8351028" cy="5654675"/>
          </a:xfrm>
          <a:prstGeom prst="rect">
            <a:avLst/>
          </a:prstGeom>
        </p:spPr>
      </p:pic>
      <p:sp>
        <p:nvSpPr>
          <p:cNvPr id="16" name="Segnaposto testo 15">
            <a:extLst>
              <a:ext uri="{FF2B5EF4-FFF2-40B4-BE49-F238E27FC236}">
                <a16:creationId xmlns:a16="http://schemas.microsoft.com/office/drawing/2014/main" id="{B0A07B38-3F91-DDBE-7629-6C75F9ED1F21}"/>
              </a:ext>
            </a:extLst>
          </p:cNvPr>
          <p:cNvSpPr>
            <a:spLocks noGrp="1"/>
          </p:cNvSpPr>
          <p:nvPr>
            <p:ph type="body" sz="quarter" idx="10" hasCustomPrompt="1"/>
          </p:nvPr>
        </p:nvSpPr>
        <p:spPr>
          <a:xfrm>
            <a:off x="980078" y="9286579"/>
            <a:ext cx="989514" cy="1371599"/>
          </a:xfrm>
          <a:prstGeom prst="rect">
            <a:avLst/>
          </a:prstGeom>
        </p:spPr>
        <p:txBody>
          <a:bodyPr/>
          <a:lstStyle>
            <a:lvl1pPr marL="9526" indent="0">
              <a:lnSpc>
                <a:spcPct val="100000"/>
              </a:lnSpc>
              <a:spcBef>
                <a:spcPts val="105"/>
              </a:spcBef>
              <a:buNone/>
              <a:defRPr lang="it-IT" sz="5888" b="1" spc="-19" dirty="0">
                <a:latin typeface="Century Gothic"/>
                <a:cs typeface="Century Gothic"/>
              </a:defRPr>
            </a:lvl1pPr>
          </a:lstStyle>
          <a:p>
            <a:pPr lvl="0"/>
            <a:r>
              <a:rPr lang="it-IT" dirty="0"/>
              <a:t>N.</a:t>
            </a:r>
          </a:p>
        </p:txBody>
      </p:sp>
      <p:sp>
        <p:nvSpPr>
          <p:cNvPr id="2" name="Titolo 1">
            <a:extLst>
              <a:ext uri="{FF2B5EF4-FFF2-40B4-BE49-F238E27FC236}">
                <a16:creationId xmlns:a16="http://schemas.microsoft.com/office/drawing/2014/main" id="{1E6CAD85-1E9F-99EF-0709-97B244B80E65}"/>
              </a:ext>
            </a:extLst>
          </p:cNvPr>
          <p:cNvSpPr>
            <a:spLocks noGrp="1"/>
          </p:cNvSpPr>
          <p:nvPr>
            <p:ph type="title" hasCustomPrompt="1"/>
          </p:nvPr>
        </p:nvSpPr>
        <p:spPr>
          <a:xfrm>
            <a:off x="1028809" y="1371640"/>
            <a:ext cx="10626256" cy="2759036"/>
          </a:xfrm>
          <a:prstGeom prst="rect">
            <a:avLst/>
          </a:prstGeom>
        </p:spPr>
        <p:txBody>
          <a:bodyPr anchor="t"/>
          <a:lstStyle>
            <a:lvl1pPr>
              <a:defRPr sz="4501" b="1"/>
            </a:lvl1pPr>
          </a:lstStyle>
          <a:p>
            <a:r>
              <a:rPr lang="en-US" dirty="0"/>
              <a:t>Click to edit Master title style</a:t>
            </a:r>
            <a:endParaRPr lang="it-IT" dirty="0"/>
          </a:p>
        </p:txBody>
      </p:sp>
      <p:sp>
        <p:nvSpPr>
          <p:cNvPr id="13" name="object 3">
            <a:extLst>
              <a:ext uri="{FF2B5EF4-FFF2-40B4-BE49-F238E27FC236}">
                <a16:creationId xmlns:a16="http://schemas.microsoft.com/office/drawing/2014/main" id="{C96407BE-F442-6908-3777-7F39CD1A8F57}"/>
              </a:ext>
            </a:extLst>
          </p:cNvPr>
          <p:cNvSpPr/>
          <p:nvPr userDrawn="1"/>
        </p:nvSpPr>
        <p:spPr>
          <a:xfrm>
            <a:off x="989604" y="10595216"/>
            <a:ext cx="942598" cy="0"/>
          </a:xfrm>
          <a:custGeom>
            <a:avLst/>
            <a:gdLst/>
            <a:ahLst/>
            <a:cxnLst/>
            <a:rect l="l" t="t" r="r" b="b"/>
            <a:pathLst>
              <a:path w="1256664">
                <a:moveTo>
                  <a:pt x="0" y="0"/>
                </a:moveTo>
                <a:lnTo>
                  <a:pt x="1256506" y="0"/>
                </a:lnTo>
              </a:path>
            </a:pathLst>
          </a:custGeom>
          <a:ln w="10470">
            <a:solidFill>
              <a:srgbClr val="000000"/>
            </a:solidFill>
          </a:ln>
        </p:spPr>
        <p:txBody>
          <a:bodyPr wrap="square" lIns="0" tIns="0" rIns="0" bIns="0" rtlCol="0"/>
          <a:lstStyle/>
          <a:p>
            <a:endParaRPr/>
          </a:p>
        </p:txBody>
      </p:sp>
      <p:sp>
        <p:nvSpPr>
          <p:cNvPr id="6" name="CasellaDiTesto 5">
            <a:extLst>
              <a:ext uri="{FF2B5EF4-FFF2-40B4-BE49-F238E27FC236}">
                <a16:creationId xmlns:a16="http://schemas.microsoft.com/office/drawing/2014/main" id="{7D11A350-F5A6-7329-FA8D-97B94364A303}"/>
              </a:ext>
            </a:extLst>
          </p:cNvPr>
          <p:cNvSpPr txBox="1"/>
          <p:nvPr userDrawn="1"/>
        </p:nvSpPr>
        <p:spPr>
          <a:xfrm>
            <a:off x="395329" y="10711678"/>
            <a:ext cx="4906430" cy="230832"/>
          </a:xfrm>
          <a:prstGeom prst="rect">
            <a:avLst/>
          </a:prstGeom>
          <a:noFill/>
        </p:spPr>
        <p:txBody>
          <a:bodyPr wrap="square" rtlCol="0">
            <a:spAutoFit/>
          </a:bodyPr>
          <a:lstStyle/>
          <a:p>
            <a:r>
              <a:rPr lang="en-US" sz="900" dirty="0">
                <a:solidFill>
                  <a:srgbClr val="000000"/>
                </a:solidFill>
                <a:latin typeface="Century Gothic" panose="020B0502020202020204" pitchFamily="34" charset="0"/>
              </a:rPr>
              <a:t>Please read the disclaimer at the end of this document</a:t>
            </a:r>
          </a:p>
        </p:txBody>
      </p:sp>
      <p:pic>
        <p:nvPicPr>
          <p:cNvPr id="10" name="Immagine 9">
            <a:extLst>
              <a:ext uri="{FF2B5EF4-FFF2-40B4-BE49-F238E27FC236}">
                <a16:creationId xmlns:a16="http://schemas.microsoft.com/office/drawing/2014/main" id="{EDDF7E53-7A12-4C77-8FDB-912EB4D34623}"/>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12349756" y="10117042"/>
            <a:ext cx="2306796" cy="779302"/>
          </a:xfrm>
          <a:prstGeom prst="rect">
            <a:avLst/>
          </a:prstGeom>
        </p:spPr>
      </p:pic>
    </p:spTree>
    <p:extLst>
      <p:ext uri="{BB962C8B-B14F-4D97-AF65-F5344CB8AC3E}">
        <p14:creationId xmlns:p14="http://schemas.microsoft.com/office/powerpoint/2010/main" val="39349455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765CDD5-B19C-0887-1CE7-A5CE88846ECB}"/>
              </a:ext>
            </a:extLst>
          </p:cNvPr>
          <p:cNvSpPr>
            <a:spLocks noGrp="1"/>
          </p:cNvSpPr>
          <p:nvPr>
            <p:ph type="title" hasCustomPrompt="1"/>
          </p:nvPr>
        </p:nvSpPr>
        <p:spPr>
          <a:xfrm>
            <a:off x="1037144" y="601664"/>
            <a:ext cx="13005376" cy="664104"/>
          </a:xfrm>
          <a:prstGeom prst="rect">
            <a:avLst/>
          </a:prstGeom>
        </p:spPr>
        <p:txBody>
          <a:bodyPr/>
          <a:lstStyle>
            <a:lvl1pPr>
              <a:defRPr sz="3300" b="1"/>
            </a:lvl1pPr>
          </a:lstStyle>
          <a:p>
            <a:r>
              <a:rPr lang="en-US" dirty="0"/>
              <a:t>Click to edit Master title style</a:t>
            </a:r>
            <a:endParaRPr lang="it-IT" dirty="0"/>
          </a:p>
        </p:txBody>
      </p:sp>
      <p:sp>
        <p:nvSpPr>
          <p:cNvPr id="8" name="object 8">
            <a:extLst>
              <a:ext uri="{FF2B5EF4-FFF2-40B4-BE49-F238E27FC236}">
                <a16:creationId xmlns:a16="http://schemas.microsoft.com/office/drawing/2014/main" id="{275C0AA4-3E35-1A16-8392-641C737DBA17}"/>
              </a:ext>
            </a:extLst>
          </p:cNvPr>
          <p:cNvSpPr/>
          <p:nvPr userDrawn="1"/>
        </p:nvSpPr>
        <p:spPr>
          <a:xfrm>
            <a:off x="1037144" y="1158875"/>
            <a:ext cx="942598" cy="0"/>
          </a:xfrm>
          <a:custGeom>
            <a:avLst/>
            <a:gdLst/>
            <a:ahLst/>
            <a:cxnLst/>
            <a:rect l="l" t="t" r="r" b="b"/>
            <a:pathLst>
              <a:path w="1256664">
                <a:moveTo>
                  <a:pt x="0" y="0"/>
                </a:moveTo>
                <a:lnTo>
                  <a:pt x="1256506" y="0"/>
                </a:lnTo>
              </a:path>
            </a:pathLst>
          </a:custGeom>
          <a:ln w="10470">
            <a:solidFill>
              <a:srgbClr val="A6BECF"/>
            </a:solidFill>
          </a:ln>
        </p:spPr>
        <p:txBody>
          <a:bodyPr wrap="square" lIns="0" tIns="0" rIns="0" bIns="0" rtlCol="0"/>
          <a:lstStyle/>
          <a:p>
            <a:endParaRPr/>
          </a:p>
        </p:txBody>
      </p:sp>
      <p:sp>
        <p:nvSpPr>
          <p:cNvPr id="6" name="CasellaDiTesto 5">
            <a:extLst>
              <a:ext uri="{FF2B5EF4-FFF2-40B4-BE49-F238E27FC236}">
                <a16:creationId xmlns:a16="http://schemas.microsoft.com/office/drawing/2014/main" id="{F87C00CE-04C3-7249-D647-A2A445ADA674}"/>
              </a:ext>
            </a:extLst>
          </p:cNvPr>
          <p:cNvSpPr txBox="1"/>
          <p:nvPr userDrawn="1"/>
        </p:nvSpPr>
        <p:spPr>
          <a:xfrm>
            <a:off x="395329" y="10711678"/>
            <a:ext cx="4906430" cy="230832"/>
          </a:xfrm>
          <a:prstGeom prst="rect">
            <a:avLst/>
          </a:prstGeom>
          <a:noFill/>
        </p:spPr>
        <p:txBody>
          <a:bodyPr wrap="square" rtlCol="0">
            <a:spAutoFit/>
          </a:bodyPr>
          <a:lstStyle/>
          <a:p>
            <a:r>
              <a:rPr lang="en-US" sz="900" dirty="0">
                <a:solidFill>
                  <a:srgbClr val="000000"/>
                </a:solidFill>
                <a:latin typeface="Century Gothic" panose="020B0502020202020204" pitchFamily="34" charset="0"/>
              </a:rPr>
              <a:t>Please read the disclaimer at the end of this document</a:t>
            </a:r>
          </a:p>
        </p:txBody>
      </p:sp>
      <p:pic>
        <p:nvPicPr>
          <p:cNvPr id="7" name="Immagine 6">
            <a:extLst>
              <a:ext uri="{FF2B5EF4-FFF2-40B4-BE49-F238E27FC236}">
                <a16:creationId xmlns:a16="http://schemas.microsoft.com/office/drawing/2014/main" id="{91CD8A53-035B-4C31-A574-B20E0C0D1E2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3455959" y="10546196"/>
            <a:ext cx="1173121" cy="396314"/>
          </a:xfrm>
          <a:prstGeom prst="rect">
            <a:avLst/>
          </a:prstGeom>
        </p:spPr>
      </p:pic>
    </p:spTree>
    <p:extLst>
      <p:ext uri="{BB962C8B-B14F-4D97-AF65-F5344CB8AC3E}">
        <p14:creationId xmlns:p14="http://schemas.microsoft.com/office/powerpoint/2010/main" val="2510681738"/>
      </p:ext>
    </p:extLst>
  </p:cSld>
  <p:clrMapOvr>
    <a:masterClrMapping/>
  </p:clrMapOvr>
  <p:extLst>
    <p:ext uri="{DCECCB84-F9BA-43D5-87BE-67443E8EF086}">
      <p15:sldGuideLst xmlns:p15="http://schemas.microsoft.com/office/powerpoint/2012/main">
        <p15:guide id="1" orient="horz" pos="3562" userDrawn="1">
          <p15:clr>
            <a:srgbClr val="FBAE40"/>
          </p15:clr>
        </p15:guide>
        <p15:guide id="2" pos="4750" userDrawn="1">
          <p15:clr>
            <a:srgbClr val="FBAE40"/>
          </p15:clr>
        </p15:guide>
        <p15:guide id="3" pos="645" userDrawn="1">
          <p15:clr>
            <a:srgbClr val="FBAE40"/>
          </p15:clr>
        </p15:guide>
        <p15:guide id="4" pos="8854"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olo e contenuto">
    <p:spTree>
      <p:nvGrpSpPr>
        <p:cNvPr id="1" name=""/>
        <p:cNvGrpSpPr/>
        <p:nvPr/>
      </p:nvGrpSpPr>
      <p:grpSpPr>
        <a:xfrm>
          <a:off x="0" y="0"/>
          <a:ext cx="0" cy="0"/>
          <a:chOff x="0" y="0"/>
          <a:chExt cx="0" cy="0"/>
        </a:xfrm>
      </p:grpSpPr>
      <p:sp>
        <p:nvSpPr>
          <p:cNvPr id="14" name="Segnaposto testo 13">
            <a:extLst>
              <a:ext uri="{FF2B5EF4-FFF2-40B4-BE49-F238E27FC236}">
                <a16:creationId xmlns:a16="http://schemas.microsoft.com/office/drawing/2014/main" id="{A52D5C29-5507-B77F-29DA-48FFFA8F0959}"/>
              </a:ext>
            </a:extLst>
          </p:cNvPr>
          <p:cNvSpPr>
            <a:spLocks noGrp="1"/>
          </p:cNvSpPr>
          <p:nvPr>
            <p:ph type="body" sz="quarter" idx="10" hasCustomPrompt="1"/>
          </p:nvPr>
        </p:nvSpPr>
        <p:spPr>
          <a:xfrm>
            <a:off x="1037144" y="1175808"/>
            <a:ext cx="13005376" cy="557210"/>
          </a:xfrm>
          <a:prstGeom prst="rect">
            <a:avLst/>
          </a:prstGeom>
        </p:spPr>
        <p:txBody>
          <a:bodyPr/>
          <a:lstStyle>
            <a:lvl1pPr marL="0" indent="0">
              <a:buNone/>
              <a:defRPr sz="2475" b="1">
                <a:solidFill>
                  <a:schemeClr val="tx2"/>
                </a:solidFill>
              </a:defRPr>
            </a:lvl1pPr>
            <a:lvl2pPr marL="342970" indent="0">
              <a:buNone/>
              <a:defRPr/>
            </a:lvl2pPr>
            <a:lvl3pPr marL="685937" indent="0">
              <a:buNone/>
              <a:defRPr/>
            </a:lvl3pPr>
            <a:lvl4pPr marL="1028905" indent="0">
              <a:buNone/>
              <a:defRPr/>
            </a:lvl4pPr>
            <a:lvl5pPr marL="1371874" indent="0">
              <a:buNone/>
              <a:defRPr/>
            </a:lvl5pPr>
          </a:lstStyle>
          <a:p>
            <a:pPr lvl="0"/>
            <a:r>
              <a:rPr lang="en-US" dirty="0"/>
              <a:t>Click to edit Master subtitle style</a:t>
            </a:r>
            <a:endParaRPr lang="it-IT" dirty="0"/>
          </a:p>
        </p:txBody>
      </p:sp>
      <p:sp>
        <p:nvSpPr>
          <p:cNvPr id="2" name="Titolo 1">
            <a:extLst>
              <a:ext uri="{FF2B5EF4-FFF2-40B4-BE49-F238E27FC236}">
                <a16:creationId xmlns:a16="http://schemas.microsoft.com/office/drawing/2014/main" id="{2765CDD5-B19C-0887-1CE7-A5CE88846ECB}"/>
              </a:ext>
            </a:extLst>
          </p:cNvPr>
          <p:cNvSpPr>
            <a:spLocks noGrp="1"/>
          </p:cNvSpPr>
          <p:nvPr>
            <p:ph type="title" hasCustomPrompt="1"/>
          </p:nvPr>
        </p:nvSpPr>
        <p:spPr>
          <a:xfrm>
            <a:off x="1037144" y="601664"/>
            <a:ext cx="13005376" cy="557211"/>
          </a:xfrm>
          <a:prstGeom prst="rect">
            <a:avLst/>
          </a:prstGeom>
        </p:spPr>
        <p:txBody>
          <a:bodyPr/>
          <a:lstStyle>
            <a:lvl1pPr>
              <a:defRPr sz="3300" b="1"/>
            </a:lvl1pPr>
          </a:lstStyle>
          <a:p>
            <a:r>
              <a:rPr lang="en-US" dirty="0"/>
              <a:t>Click to edit Master title style</a:t>
            </a:r>
            <a:endParaRPr lang="it-IT" dirty="0"/>
          </a:p>
        </p:txBody>
      </p:sp>
      <p:sp>
        <p:nvSpPr>
          <p:cNvPr id="8" name="object 8">
            <a:extLst>
              <a:ext uri="{FF2B5EF4-FFF2-40B4-BE49-F238E27FC236}">
                <a16:creationId xmlns:a16="http://schemas.microsoft.com/office/drawing/2014/main" id="{275C0AA4-3E35-1A16-8392-641C737DBA17}"/>
              </a:ext>
            </a:extLst>
          </p:cNvPr>
          <p:cNvSpPr/>
          <p:nvPr userDrawn="1"/>
        </p:nvSpPr>
        <p:spPr>
          <a:xfrm>
            <a:off x="1037144" y="1692275"/>
            <a:ext cx="942598" cy="0"/>
          </a:xfrm>
          <a:custGeom>
            <a:avLst/>
            <a:gdLst/>
            <a:ahLst/>
            <a:cxnLst/>
            <a:rect l="l" t="t" r="r" b="b"/>
            <a:pathLst>
              <a:path w="1256664">
                <a:moveTo>
                  <a:pt x="0" y="0"/>
                </a:moveTo>
                <a:lnTo>
                  <a:pt x="1256506" y="0"/>
                </a:lnTo>
              </a:path>
            </a:pathLst>
          </a:custGeom>
          <a:ln w="10470">
            <a:solidFill>
              <a:schemeClr val="tx2"/>
            </a:solidFill>
          </a:ln>
        </p:spPr>
        <p:txBody>
          <a:bodyPr wrap="square" lIns="0" tIns="0" rIns="0" bIns="0" rtlCol="0"/>
          <a:lstStyle/>
          <a:p>
            <a:endParaRPr/>
          </a:p>
        </p:txBody>
      </p:sp>
      <p:sp>
        <p:nvSpPr>
          <p:cNvPr id="6" name="CasellaDiTesto 5">
            <a:extLst>
              <a:ext uri="{FF2B5EF4-FFF2-40B4-BE49-F238E27FC236}">
                <a16:creationId xmlns:a16="http://schemas.microsoft.com/office/drawing/2014/main" id="{097A4893-0F4E-5459-4A4E-91A6C7858141}"/>
              </a:ext>
            </a:extLst>
          </p:cNvPr>
          <p:cNvSpPr txBox="1"/>
          <p:nvPr userDrawn="1"/>
        </p:nvSpPr>
        <p:spPr>
          <a:xfrm>
            <a:off x="395329" y="10711678"/>
            <a:ext cx="4906430" cy="230832"/>
          </a:xfrm>
          <a:prstGeom prst="rect">
            <a:avLst/>
          </a:prstGeom>
          <a:noFill/>
        </p:spPr>
        <p:txBody>
          <a:bodyPr wrap="square" rtlCol="0">
            <a:spAutoFit/>
          </a:bodyPr>
          <a:lstStyle/>
          <a:p>
            <a:r>
              <a:rPr lang="en-US" sz="900" dirty="0">
                <a:solidFill>
                  <a:srgbClr val="000000"/>
                </a:solidFill>
                <a:latin typeface="Century Gothic" panose="020B0502020202020204" pitchFamily="34" charset="0"/>
              </a:rPr>
              <a:t>Please read the disclaimer at the end of this document</a:t>
            </a:r>
          </a:p>
        </p:txBody>
      </p:sp>
      <p:pic>
        <p:nvPicPr>
          <p:cNvPr id="9" name="Immagine 8">
            <a:extLst>
              <a:ext uri="{FF2B5EF4-FFF2-40B4-BE49-F238E27FC236}">
                <a16:creationId xmlns:a16="http://schemas.microsoft.com/office/drawing/2014/main" id="{4B913889-612F-4E49-8263-0763DA7E977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3455959" y="10546196"/>
            <a:ext cx="1173121" cy="396314"/>
          </a:xfrm>
          <a:prstGeom prst="rect">
            <a:avLst/>
          </a:prstGeom>
        </p:spPr>
      </p:pic>
    </p:spTree>
    <p:extLst>
      <p:ext uri="{BB962C8B-B14F-4D97-AF65-F5344CB8AC3E}">
        <p14:creationId xmlns:p14="http://schemas.microsoft.com/office/powerpoint/2010/main" val="2879876206"/>
      </p:ext>
    </p:extLst>
  </p:cSld>
  <p:clrMapOvr>
    <a:masterClrMapping/>
  </p:clrMapOvr>
  <p:extLst>
    <p:ext uri="{DCECCB84-F9BA-43D5-87BE-67443E8EF086}">
      <p15:sldGuideLst xmlns:p15="http://schemas.microsoft.com/office/powerpoint/2012/main">
        <p15:guide id="1" orient="horz" pos="3562" userDrawn="1">
          <p15:clr>
            <a:srgbClr val="FBAE40"/>
          </p15:clr>
        </p15:guide>
        <p15:guide id="2" pos="4750" userDrawn="1">
          <p15:clr>
            <a:srgbClr val="FBAE40"/>
          </p15:clr>
        </p15:guide>
        <p15:guide id="3" pos="645" userDrawn="1">
          <p15:clr>
            <a:srgbClr val="FBAE40"/>
          </p15:clr>
        </p15:guide>
        <p15:guide id="4" pos="8854"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vvertenze">
    <p:spTree>
      <p:nvGrpSpPr>
        <p:cNvPr id="1" name=""/>
        <p:cNvGrpSpPr/>
        <p:nvPr/>
      </p:nvGrpSpPr>
      <p:grpSpPr>
        <a:xfrm>
          <a:off x="0" y="0"/>
          <a:ext cx="0" cy="0"/>
          <a:chOff x="0" y="0"/>
          <a:chExt cx="0" cy="0"/>
        </a:xfrm>
      </p:grpSpPr>
      <p:sp>
        <p:nvSpPr>
          <p:cNvPr id="3" name="Rettangolo 2">
            <a:extLst>
              <a:ext uri="{FF2B5EF4-FFF2-40B4-BE49-F238E27FC236}">
                <a16:creationId xmlns:a16="http://schemas.microsoft.com/office/drawing/2014/main" id="{1CABCE06-74CE-B6EA-AF33-B46C07B995FD}"/>
              </a:ext>
            </a:extLst>
          </p:cNvPr>
          <p:cNvSpPr/>
          <p:nvPr userDrawn="1"/>
        </p:nvSpPr>
        <p:spPr>
          <a:xfrm>
            <a:off x="395330" y="10492567"/>
            <a:ext cx="11082104" cy="76199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Titolo 1">
            <a:extLst>
              <a:ext uri="{FF2B5EF4-FFF2-40B4-BE49-F238E27FC236}">
                <a16:creationId xmlns:a16="http://schemas.microsoft.com/office/drawing/2014/main" id="{B09C3D26-416F-30F3-65E6-6FC00ABE6F1A}"/>
              </a:ext>
            </a:extLst>
          </p:cNvPr>
          <p:cNvSpPr txBox="1">
            <a:spLocks/>
          </p:cNvSpPr>
          <p:nvPr userDrawn="1"/>
        </p:nvSpPr>
        <p:spPr>
          <a:xfrm>
            <a:off x="1037144" y="601664"/>
            <a:ext cx="13005376" cy="762000"/>
          </a:xfrm>
          <a:prstGeom prst="rect">
            <a:avLst/>
          </a:prstGeom>
        </p:spPr>
        <p:txBody>
          <a:bodyPr/>
          <a:lstStyle>
            <a:lvl1pPr algn="l" defTabSz="914400" rtl="0" eaLnBrk="1" latinLnBrk="0" hangingPunct="1">
              <a:lnSpc>
                <a:spcPct val="90000"/>
              </a:lnSpc>
              <a:spcBef>
                <a:spcPct val="0"/>
              </a:spcBef>
              <a:buNone/>
              <a:defRPr sz="4400" b="1" kern="1200">
                <a:solidFill>
                  <a:schemeClr val="tx1"/>
                </a:solidFill>
                <a:latin typeface="+mj-lt"/>
                <a:ea typeface="+mj-ea"/>
                <a:cs typeface="+mj-cs"/>
              </a:defRPr>
            </a:lvl1pPr>
          </a:lstStyle>
          <a:p>
            <a:r>
              <a:rPr lang="it-IT" sz="3300" dirty="0"/>
              <a:t>Disclaimer</a:t>
            </a:r>
          </a:p>
        </p:txBody>
      </p:sp>
      <p:sp>
        <p:nvSpPr>
          <p:cNvPr id="6" name="Rettangolo 5">
            <a:extLst>
              <a:ext uri="{FF2B5EF4-FFF2-40B4-BE49-F238E27FC236}">
                <a16:creationId xmlns:a16="http://schemas.microsoft.com/office/drawing/2014/main" id="{B9C79CC1-3A14-58FE-9223-FCD23EF9DC01}"/>
              </a:ext>
            </a:extLst>
          </p:cNvPr>
          <p:cNvSpPr/>
          <p:nvPr userDrawn="1"/>
        </p:nvSpPr>
        <p:spPr>
          <a:xfrm>
            <a:off x="1002695" y="5373870"/>
            <a:ext cx="13005376" cy="4889993"/>
          </a:xfrm>
          <a:prstGeom prst="rect">
            <a:avLst/>
          </a:prstGeom>
        </p:spPr>
        <p:txBody>
          <a:bodyPr wrap="square">
            <a:spAutoFit/>
          </a:bodyPr>
          <a:lstStyle/>
          <a:p>
            <a:pPr algn="just">
              <a:lnSpc>
                <a:spcPct val="107000"/>
              </a:lnSpc>
              <a:spcAft>
                <a:spcPts val="800"/>
              </a:spcAft>
            </a:pPr>
            <a:r>
              <a:rPr lang="en-US" sz="1400" i="1" dirty="0">
                <a:effectLst/>
                <a:latin typeface="Century Gothic" panose="020B0502020202020204" pitchFamily="34" charset="0"/>
                <a:ea typeface="Calibri" panose="020F0502020204030204" pitchFamily="34" charset="0"/>
                <a:cs typeface="Arial" panose="020B0604020202020204" pitchFamily="34" charset="0"/>
              </a:rPr>
              <a:t>This document has been issued and distributed by Azimut (ME) Limited for information purposes only. Azimut (ME) Limited is regulated by the ADGM Financial Services Authority to deal with Professional Clients only. This material is intended for Professional Clients only and no other person should act on it. No reliance may be placed for any purposes whatsoever on the information contained in this document, or on its completeness, accuracy, or fairness. Although care has been taken to ensure that the facts stated in this presentation are accurate, and that the opinions expressed are fair and reasonable, the contents of this presentation </a:t>
            </a:r>
            <a:r>
              <a:rPr lang="en-US" sz="1400" b="0" i="1" dirty="0">
                <a:effectLst/>
                <a:latin typeface="Century Gothic" panose="020B0502020202020204" pitchFamily="34" charset="0"/>
                <a:ea typeface="Calibri" panose="020F0502020204030204" pitchFamily="34" charset="0"/>
                <a:cs typeface="Arial" panose="020B0604020202020204" pitchFamily="34" charset="0"/>
              </a:rPr>
              <a:t>have not been verified by independent auditors, or other third parties</a:t>
            </a:r>
            <a:r>
              <a:rPr lang="en-US" sz="1400" i="1" dirty="0">
                <a:effectLst/>
                <a:latin typeface="Century Gothic" panose="020B050202020202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US" sz="1400" i="1" dirty="0">
                <a:effectLst/>
                <a:latin typeface="Century Gothic" panose="020B0502020202020204" pitchFamily="34" charset="0"/>
                <a:ea typeface="Calibri" panose="020F0502020204030204" pitchFamily="34" charset="0"/>
                <a:cs typeface="Arial" panose="020B0604020202020204" pitchFamily="34" charset="0"/>
              </a:rPr>
              <a:t>Accordingly, no representation or warranty, express or implied, is made or given by or on behalf of the Company, or any of its members, directors, officers or employees or any other person. The Company and its subsidiaries, or any of their respective members, directors, officers or employees nor any other person acting on behalf of the Company accepts any liability whatsoever for any loss howsoever arising from any use of this presentation or its contents or otherwise arising in connection therewith. The information in this document might include forward-looking statements which are based on current expectations and projections about future events. These forward-looking statements are subject to risks, uncertainties and assumptions about the Company and its subsidiaries and investments, including, among other things, the development of its business, trends in its operating industry, and future acquisitions. Considering these risks, uncertainties and assumptions, the events in the forward-looking statements may not occur. Past performance is not indictive of future performance. No one undertakes to publicly update or revise any such forward-looking statement. The information and opinions contained in this presentation are provided as at the date of this presentation and are subject to change without notice. Any forward-looking information contained herein has been prepared on the basis of a number of assumptions which may prove to be incorrect and, accordingly, actual results may vary. This document does not constitute an offer or invitation to purchase or subscribe for any shares and/or investment products mentioned and no part of it shall form the basis of or be relied upon in connection with any contract or commitment whatsoever.</a:t>
            </a:r>
          </a:p>
          <a:p>
            <a:pPr algn="just">
              <a:lnSpc>
                <a:spcPct val="107000"/>
              </a:lnSpc>
              <a:spcAft>
                <a:spcPts val="800"/>
              </a:spcAft>
            </a:pPr>
            <a:r>
              <a:rPr lang="en-US" sz="1400" i="1" dirty="0">
                <a:effectLst/>
                <a:latin typeface="Century Gothic" panose="020B0502020202020204" pitchFamily="34" charset="0"/>
                <a:ea typeface="Calibri" panose="020F0502020204030204" pitchFamily="34" charset="0"/>
                <a:cs typeface="Arial" panose="020B0604020202020204" pitchFamily="34" charset="0"/>
              </a:rPr>
              <a:t>The information herein may not be reproduced or published in whole or in part, for any purpose, or distributed to any other party. By accepting this document, you agree to be bound by the foregoing limitations.</a:t>
            </a:r>
          </a:p>
        </p:txBody>
      </p:sp>
      <p:pic>
        <p:nvPicPr>
          <p:cNvPr id="8" name="Immagine 7">
            <a:extLst>
              <a:ext uri="{FF2B5EF4-FFF2-40B4-BE49-F238E27FC236}">
                <a16:creationId xmlns:a16="http://schemas.microsoft.com/office/drawing/2014/main" id="{C9D47405-E26D-4010-A3B2-CF1515F0C217}"/>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3455959" y="10546196"/>
            <a:ext cx="1173121" cy="396314"/>
          </a:xfrm>
          <a:prstGeom prst="rect">
            <a:avLst/>
          </a:prstGeom>
        </p:spPr>
      </p:pic>
      <p:sp>
        <p:nvSpPr>
          <p:cNvPr id="9" name="object 8">
            <a:extLst>
              <a:ext uri="{FF2B5EF4-FFF2-40B4-BE49-F238E27FC236}">
                <a16:creationId xmlns:a16="http://schemas.microsoft.com/office/drawing/2014/main" id="{FBC6A364-75EB-46B5-9CC3-A7567D50D804}"/>
              </a:ext>
            </a:extLst>
          </p:cNvPr>
          <p:cNvSpPr/>
          <p:nvPr userDrawn="1"/>
        </p:nvSpPr>
        <p:spPr>
          <a:xfrm>
            <a:off x="1037144" y="1158875"/>
            <a:ext cx="942598" cy="0"/>
          </a:xfrm>
          <a:custGeom>
            <a:avLst/>
            <a:gdLst/>
            <a:ahLst/>
            <a:cxnLst/>
            <a:rect l="l" t="t" r="r" b="b"/>
            <a:pathLst>
              <a:path w="1256664">
                <a:moveTo>
                  <a:pt x="0" y="0"/>
                </a:moveTo>
                <a:lnTo>
                  <a:pt x="1256506" y="0"/>
                </a:lnTo>
              </a:path>
            </a:pathLst>
          </a:custGeom>
          <a:ln w="10470">
            <a:solidFill>
              <a:srgbClr val="A6BECF"/>
            </a:solidFill>
          </a:ln>
        </p:spPr>
        <p:txBody>
          <a:bodyPr wrap="square" lIns="0" tIns="0" rIns="0" bIns="0" rtlCol="0"/>
          <a:lstStyle/>
          <a:p>
            <a:endParaRPr/>
          </a:p>
        </p:txBody>
      </p:sp>
    </p:spTree>
    <p:extLst>
      <p:ext uri="{BB962C8B-B14F-4D97-AF65-F5344CB8AC3E}">
        <p14:creationId xmlns:p14="http://schemas.microsoft.com/office/powerpoint/2010/main" val="242348936"/>
      </p:ext>
    </p:extLst>
  </p:cSld>
  <p:clrMapOvr>
    <a:masterClrMapping/>
  </p:clrMapOvr>
  <p:extLst>
    <p:ext uri="{DCECCB84-F9BA-43D5-87BE-67443E8EF086}">
      <p15:sldGuideLst xmlns:p15="http://schemas.microsoft.com/office/powerpoint/2012/main">
        <p15:guide id="1" orient="horz" pos="3562" userDrawn="1">
          <p15:clr>
            <a:srgbClr val="FBAE40"/>
          </p15:clr>
        </p15:guide>
        <p15:guide id="2" pos="4750" userDrawn="1">
          <p15:clr>
            <a:srgbClr val="FBAE40"/>
          </p15:clr>
        </p15:guide>
        <p15:guide id="3" pos="645" userDrawn="1">
          <p15:clr>
            <a:srgbClr val="FBAE40"/>
          </p15:clr>
        </p15:guide>
        <p15:guide id="4" pos="8854"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theme" Target="../theme/theme1.xml" /><Relationship Id="rId5" Type="http://schemas.openxmlformats.org/officeDocument/2006/relationships/slideLayout" Target="../slideLayouts/slideLayout5.xml" /><Relationship Id="rId4" Type="http://schemas.openxmlformats.org/officeDocument/2006/relationships/slideLayout" Target="../slideLayouts/slideLayout4.xml" /></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CasellaDiTesto 9">
            <a:extLst>
              <a:ext uri="{FF2B5EF4-FFF2-40B4-BE49-F238E27FC236}">
                <a16:creationId xmlns:a16="http://schemas.microsoft.com/office/drawing/2014/main" id="{4BD1B4FE-1377-ED68-20AF-B11307673FCD}"/>
              </a:ext>
            </a:extLst>
          </p:cNvPr>
          <p:cNvSpPr txBox="1"/>
          <p:nvPr userDrawn="1"/>
        </p:nvSpPr>
        <p:spPr>
          <a:xfrm>
            <a:off x="14349276" y="1152983"/>
            <a:ext cx="417742" cy="273859"/>
          </a:xfrm>
          <a:prstGeom prst="rect">
            <a:avLst/>
          </a:prstGeom>
        </p:spPr>
        <p:txBody>
          <a:bodyPr vert="horz" wrap="square" lIns="0" tIns="10479" rIns="0" bIns="0" rtlCol="0">
            <a:spAutoFit/>
          </a:bodyPr>
          <a:lstStyle>
            <a:defPPr>
              <a:defRPr kern="0"/>
            </a:defPPr>
            <a:lvl1pPr marL="12700">
              <a:lnSpc>
                <a:spcPct val="100000"/>
              </a:lnSpc>
              <a:spcBef>
                <a:spcPts val="110"/>
              </a:spcBef>
              <a:defRPr sz="2250" spc="-25">
                <a:solidFill>
                  <a:srgbClr val="575756"/>
                </a:solidFill>
                <a:latin typeface="Century Gothic"/>
                <a:cs typeface="Century Gothic"/>
              </a:defRPr>
            </a:lvl1pPr>
          </a:lstStyle>
          <a:p>
            <a:pPr lvl="0" algn="ctr"/>
            <a:fld id="{B50A3FFD-0F07-4F2C-BA94-4D226CCE0E98}" type="slidenum">
              <a:rPr lang="it-IT" sz="1688" smtClean="0"/>
              <a:pPr lvl="0" algn="ctr"/>
              <a:t>‹#›</a:t>
            </a:fld>
            <a:endParaRPr lang="it-IT" sz="1688" dirty="0"/>
          </a:p>
        </p:txBody>
      </p:sp>
      <p:sp>
        <p:nvSpPr>
          <p:cNvPr id="2" name="object 4">
            <a:extLst>
              <a:ext uri="{FF2B5EF4-FFF2-40B4-BE49-F238E27FC236}">
                <a16:creationId xmlns:a16="http://schemas.microsoft.com/office/drawing/2014/main" id="{ADDA966F-3024-8C57-0B89-FBDC25CCF205}"/>
              </a:ext>
            </a:extLst>
          </p:cNvPr>
          <p:cNvSpPr/>
          <p:nvPr userDrawn="1"/>
        </p:nvSpPr>
        <p:spPr>
          <a:xfrm>
            <a:off x="14411867" y="659665"/>
            <a:ext cx="330835" cy="322580"/>
          </a:xfrm>
          <a:custGeom>
            <a:avLst/>
            <a:gdLst/>
            <a:ahLst/>
            <a:cxnLst/>
            <a:rect l="l" t="t" r="r" b="b"/>
            <a:pathLst>
              <a:path w="330834" h="322580">
                <a:moveTo>
                  <a:pt x="165345" y="0"/>
                </a:moveTo>
                <a:lnTo>
                  <a:pt x="132173" y="100750"/>
                </a:lnTo>
                <a:lnTo>
                  <a:pt x="32731" y="63809"/>
                </a:lnTo>
                <a:lnTo>
                  <a:pt x="90876" y="152539"/>
                </a:lnTo>
                <a:lnTo>
                  <a:pt x="0" y="207271"/>
                </a:lnTo>
                <a:lnTo>
                  <a:pt x="105588" y="217176"/>
                </a:lnTo>
                <a:lnTo>
                  <a:pt x="91735" y="322346"/>
                </a:lnTo>
                <a:lnTo>
                  <a:pt x="165324" y="245961"/>
                </a:lnTo>
                <a:lnTo>
                  <a:pt x="238882" y="322367"/>
                </a:lnTo>
                <a:lnTo>
                  <a:pt x="225071" y="217218"/>
                </a:lnTo>
                <a:lnTo>
                  <a:pt x="330618" y="207313"/>
                </a:lnTo>
                <a:lnTo>
                  <a:pt x="239804" y="152613"/>
                </a:lnTo>
                <a:lnTo>
                  <a:pt x="297938" y="63861"/>
                </a:lnTo>
                <a:lnTo>
                  <a:pt x="198496" y="100750"/>
                </a:lnTo>
                <a:lnTo>
                  <a:pt x="165345" y="0"/>
                </a:lnTo>
                <a:close/>
              </a:path>
            </a:pathLst>
          </a:custGeom>
          <a:solidFill>
            <a:srgbClr val="A6BECF"/>
          </a:solidFill>
        </p:spPr>
        <p:txBody>
          <a:bodyPr wrap="square" lIns="0" tIns="0" rIns="0" bIns="0" rtlCol="0"/>
          <a:lstStyle/>
          <a:p>
            <a:endParaRPr/>
          </a:p>
        </p:txBody>
      </p:sp>
      <p:sp>
        <p:nvSpPr>
          <p:cNvPr id="3" name="object 6">
            <a:extLst>
              <a:ext uri="{FF2B5EF4-FFF2-40B4-BE49-F238E27FC236}">
                <a16:creationId xmlns:a16="http://schemas.microsoft.com/office/drawing/2014/main" id="{09FDAFA8-3ED4-64F4-B41D-4DC8AD249896}"/>
              </a:ext>
            </a:extLst>
          </p:cNvPr>
          <p:cNvSpPr/>
          <p:nvPr userDrawn="1"/>
        </p:nvSpPr>
        <p:spPr>
          <a:xfrm>
            <a:off x="14321631" y="1139143"/>
            <a:ext cx="500380" cy="0"/>
          </a:xfrm>
          <a:custGeom>
            <a:avLst/>
            <a:gdLst/>
            <a:ahLst/>
            <a:cxnLst/>
            <a:rect l="l" t="t" r="r" b="b"/>
            <a:pathLst>
              <a:path w="500380">
                <a:moveTo>
                  <a:pt x="0" y="0"/>
                </a:moveTo>
                <a:lnTo>
                  <a:pt x="500257" y="0"/>
                </a:lnTo>
              </a:path>
            </a:pathLst>
          </a:custGeom>
          <a:ln w="9570">
            <a:solidFill>
              <a:srgbClr val="A6BECF"/>
            </a:solidFill>
          </a:ln>
        </p:spPr>
        <p:txBody>
          <a:bodyPr wrap="square" lIns="0" tIns="0" rIns="0" bIns="0" rtlCol="0"/>
          <a:lstStyle/>
          <a:p>
            <a:endParaRPr/>
          </a:p>
        </p:txBody>
      </p:sp>
    </p:spTree>
    <p:extLst>
      <p:ext uri="{BB962C8B-B14F-4D97-AF65-F5344CB8AC3E}">
        <p14:creationId xmlns:p14="http://schemas.microsoft.com/office/powerpoint/2010/main" val="2156948682"/>
      </p:ext>
    </p:extLst>
  </p:cSld>
  <p:clrMap bg1="lt1" tx1="dk1" bg2="lt2" tx2="dk2" accent1="accent1" accent2="accent2" accent3="accent3" accent4="accent4" accent5="accent5" accent6="accent6" hlink="hlink" folHlink="folHlink"/>
  <p:sldLayoutIdLst>
    <p:sldLayoutId id="2147483667" r:id="rId1"/>
    <p:sldLayoutId id="2147483669" r:id="rId2"/>
    <p:sldLayoutId id="2147483668" r:id="rId3"/>
    <p:sldLayoutId id="2147483671" r:id="rId4"/>
    <p:sldLayoutId id="2147483670" r:id="rId5"/>
  </p:sldLayoutIdLst>
  <p:txStyles>
    <p:titleStyle>
      <a:lvl1pPr algn="l" defTabSz="68593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85" indent="-171485" algn="l" defTabSz="68593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453" indent="-171485" algn="l" defTabSz="68593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421" indent="-171485" algn="l" defTabSz="68593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390"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359"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327"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295"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264"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33"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it-IT"/>
      </a:defPPr>
      <a:lvl1pPr marL="0" algn="l" defTabSz="685937" rtl="0" eaLnBrk="1" latinLnBrk="0" hangingPunct="1">
        <a:defRPr sz="1350" kern="1200">
          <a:solidFill>
            <a:schemeClr val="tx1"/>
          </a:solidFill>
          <a:latin typeface="+mn-lt"/>
          <a:ea typeface="+mn-ea"/>
          <a:cs typeface="+mn-cs"/>
        </a:defRPr>
      </a:lvl1pPr>
      <a:lvl2pPr marL="342970" algn="l" defTabSz="685937" rtl="0" eaLnBrk="1" latinLnBrk="0" hangingPunct="1">
        <a:defRPr sz="1350" kern="1200">
          <a:solidFill>
            <a:schemeClr val="tx1"/>
          </a:solidFill>
          <a:latin typeface="+mn-lt"/>
          <a:ea typeface="+mn-ea"/>
          <a:cs typeface="+mn-cs"/>
        </a:defRPr>
      </a:lvl2pPr>
      <a:lvl3pPr marL="685937" algn="l" defTabSz="685937" rtl="0" eaLnBrk="1" latinLnBrk="0" hangingPunct="1">
        <a:defRPr sz="1350" kern="1200">
          <a:solidFill>
            <a:schemeClr val="tx1"/>
          </a:solidFill>
          <a:latin typeface="+mn-lt"/>
          <a:ea typeface="+mn-ea"/>
          <a:cs typeface="+mn-cs"/>
        </a:defRPr>
      </a:lvl3pPr>
      <a:lvl4pPr marL="1028905" algn="l" defTabSz="685937" rtl="0" eaLnBrk="1" latinLnBrk="0" hangingPunct="1">
        <a:defRPr sz="1350" kern="1200">
          <a:solidFill>
            <a:schemeClr val="tx1"/>
          </a:solidFill>
          <a:latin typeface="+mn-lt"/>
          <a:ea typeface="+mn-ea"/>
          <a:cs typeface="+mn-cs"/>
        </a:defRPr>
      </a:lvl4pPr>
      <a:lvl5pPr marL="1371874" algn="l" defTabSz="685937" rtl="0" eaLnBrk="1" latinLnBrk="0" hangingPunct="1">
        <a:defRPr sz="1350" kern="1200">
          <a:solidFill>
            <a:schemeClr val="tx1"/>
          </a:solidFill>
          <a:latin typeface="+mn-lt"/>
          <a:ea typeface="+mn-ea"/>
          <a:cs typeface="+mn-cs"/>
        </a:defRPr>
      </a:lvl5pPr>
      <a:lvl6pPr marL="1714843" algn="l" defTabSz="685937" rtl="0" eaLnBrk="1" latinLnBrk="0" hangingPunct="1">
        <a:defRPr sz="1350" kern="1200">
          <a:solidFill>
            <a:schemeClr val="tx1"/>
          </a:solidFill>
          <a:latin typeface="+mn-lt"/>
          <a:ea typeface="+mn-ea"/>
          <a:cs typeface="+mn-cs"/>
        </a:defRPr>
      </a:lvl6pPr>
      <a:lvl7pPr marL="2057812" algn="l" defTabSz="685937" rtl="0" eaLnBrk="1" latinLnBrk="0" hangingPunct="1">
        <a:defRPr sz="1350" kern="1200">
          <a:solidFill>
            <a:schemeClr val="tx1"/>
          </a:solidFill>
          <a:latin typeface="+mn-lt"/>
          <a:ea typeface="+mn-ea"/>
          <a:cs typeface="+mn-cs"/>
        </a:defRPr>
      </a:lvl7pPr>
      <a:lvl8pPr marL="2400780" algn="l" defTabSz="685937" rtl="0" eaLnBrk="1" latinLnBrk="0" hangingPunct="1">
        <a:defRPr sz="1350" kern="1200">
          <a:solidFill>
            <a:schemeClr val="tx1"/>
          </a:solidFill>
          <a:latin typeface="+mn-lt"/>
          <a:ea typeface="+mn-ea"/>
          <a:cs typeface="+mn-cs"/>
        </a:defRPr>
      </a:lvl8pPr>
      <a:lvl9pPr marL="2743749" algn="l" defTabSz="685937"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562" userDrawn="1">
          <p15:clr>
            <a:srgbClr val="F26B43"/>
          </p15:clr>
        </p15:guide>
        <p15:guide id="2" pos="4750" userDrawn="1">
          <p15:clr>
            <a:srgbClr val="F26B43"/>
          </p15:clr>
        </p15:guide>
        <p15:guide id="3" pos="645"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4.xml"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1.xml" /><Relationship Id="rId1" Type="http://schemas.openxmlformats.org/officeDocument/2006/relationships/slideLayout" Target="../slideLayouts/slideLayout3.xml" /></Relationships>
</file>

<file path=ppt/slides/_rels/slide5.xml.rels><?xml version="1.0" encoding="UTF-8" standalone="yes"?>
<Relationships xmlns="http://schemas.openxmlformats.org/package/2006/relationships"><Relationship Id="rId3" Type="http://schemas.openxmlformats.org/officeDocument/2006/relationships/image" Target="../media/image7.png" /><Relationship Id="rId2" Type="http://schemas.openxmlformats.org/officeDocument/2006/relationships/notesSlide" Target="../notesSlides/notesSlide2.xml" /><Relationship Id="rId1" Type="http://schemas.openxmlformats.org/officeDocument/2006/relationships/slideLayout" Target="../slideLayouts/slideLayout3.xml" /><Relationship Id="rId4" Type="http://schemas.openxmlformats.org/officeDocument/2006/relationships/image" Target="../media/image8.png" /></Relationships>
</file>

<file path=ppt/slides/_rels/slide6.xml.rels><?xml version="1.0" encoding="UTF-8" standalone="yes"?>
<Relationships xmlns="http://schemas.openxmlformats.org/package/2006/relationships"><Relationship Id="rId3" Type="http://schemas.openxmlformats.org/officeDocument/2006/relationships/image" Target="../media/image9.png" /><Relationship Id="rId2" Type="http://schemas.openxmlformats.org/officeDocument/2006/relationships/notesSlide" Target="../notesSlides/notesSlide3.xml" /><Relationship Id="rId1" Type="http://schemas.openxmlformats.org/officeDocument/2006/relationships/slideLayout" Target="../slideLayouts/slideLayout3.xml" /><Relationship Id="rId4" Type="http://schemas.openxmlformats.org/officeDocument/2006/relationships/image" Target="../media/image10.png"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11.png" /><Relationship Id="rId1" Type="http://schemas.openxmlformats.org/officeDocument/2006/relationships/slideLayout" Target="../slideLayouts/slideLayout4.xml" /></Relationships>
</file>

<file path=ppt/slides/_rels/slide9.xml.rels><?xml version="1.0" encoding="UTF-8" standalone="yes"?>
<Relationships xmlns="http://schemas.openxmlformats.org/package/2006/relationships"><Relationship Id="rId3" Type="http://schemas.openxmlformats.org/officeDocument/2006/relationships/image" Target="../media/image13.png" /><Relationship Id="rId2" Type="http://schemas.openxmlformats.org/officeDocument/2006/relationships/image" Target="../media/image12.png" /><Relationship Id="rId1" Type="http://schemas.openxmlformats.org/officeDocument/2006/relationships/slideLayout" Target="../slideLayouts/slideLayout4.xml" /><Relationship Id="rId4" Type="http://schemas.openxmlformats.org/officeDocument/2006/relationships/image" Target="../media/image14.png" /></Relationships>
</file>

<file path=ppt/slides/_rels/slide10.xml.rels><?xml version="1.0" encoding="UTF-8" standalone="yes"?>
<Relationships xmlns="http://schemas.openxmlformats.org/package/2006/relationships"><Relationship Id="rId3" Type="http://schemas.openxmlformats.org/officeDocument/2006/relationships/image" Target="../media/image15.png" /><Relationship Id="rId2" Type="http://schemas.openxmlformats.org/officeDocument/2006/relationships/notesSlide" Target="../notesSlides/notesSlide4.xml" /><Relationship Id="rId1" Type="http://schemas.openxmlformats.org/officeDocument/2006/relationships/slideLayout" Target="../slideLayouts/slideLayout4.xml" /><Relationship Id="rId4" Type="http://schemas.openxmlformats.org/officeDocument/2006/relationships/image" Target="../media/image16.png" /></Relationships>
</file>

<file path=ppt/slides/_rels/slide11.xml.rels><?xml version="1.0" encoding="UTF-8" standalone="yes"?>
<Relationships xmlns="http://schemas.openxmlformats.org/package/2006/relationships"><Relationship Id="rId3" Type="http://schemas.openxmlformats.org/officeDocument/2006/relationships/image" Target="../media/image17.png" /><Relationship Id="rId2" Type="http://schemas.openxmlformats.org/officeDocument/2006/relationships/notesSlide" Target="../notesSlides/notesSlide5.xml" /><Relationship Id="rId1" Type="http://schemas.openxmlformats.org/officeDocument/2006/relationships/slideLayout" Target="../slideLayouts/slideLayout4.xml" /><Relationship Id="rId4" Type="http://schemas.openxmlformats.org/officeDocument/2006/relationships/image" Target="../media/image18.png" /></Relationships>
</file>

<file path=ppt/slides/_rels/slide12.xml.rels><?xml version="1.0" encoding="UTF-8" standalone="yes"?>
<Relationships xmlns="http://schemas.openxmlformats.org/package/2006/relationships"><Relationship Id="rId3" Type="http://schemas.openxmlformats.org/officeDocument/2006/relationships/image" Target="../media/image19.png" /><Relationship Id="rId2" Type="http://schemas.openxmlformats.org/officeDocument/2006/relationships/notesSlide" Target="../notesSlides/notesSlide6.xml" /><Relationship Id="rId1" Type="http://schemas.openxmlformats.org/officeDocument/2006/relationships/slideLayout" Target="../slideLayouts/slideLayout4.xml" /><Relationship Id="rId4" Type="http://schemas.openxmlformats.org/officeDocument/2006/relationships/chart" Target="../charts/chart1.xml" /></Relationships>
</file>

<file path=ppt/slides/_rels/slide13.xml.rels><?xml version="1.0" encoding="UTF-8" standalone="yes"?>
<Relationships xmlns="http://schemas.openxmlformats.org/package/2006/relationships"><Relationship Id="rId3" Type="http://schemas.openxmlformats.org/officeDocument/2006/relationships/image" Target="../media/image20.jpeg" /><Relationship Id="rId2" Type="http://schemas.openxmlformats.org/officeDocument/2006/relationships/notesSlide" Target="../notesSlides/notesSlide7.xml" /><Relationship Id="rId1" Type="http://schemas.openxmlformats.org/officeDocument/2006/relationships/slideLayout" Target="../slideLayouts/slideLayout4.xml" /></Relationships>
</file>

<file path=ppt/slides/_rels/slide14.xml.rels><?xml version="1.0" encoding="UTF-8" standalone="yes"?>
<Relationships xmlns="http://schemas.openxmlformats.org/package/2006/relationships"><Relationship Id="rId3" Type="http://schemas.openxmlformats.org/officeDocument/2006/relationships/chart" Target="../charts/chart2.xml" /><Relationship Id="rId2" Type="http://schemas.openxmlformats.org/officeDocument/2006/relationships/image" Target="../media/image21.png" /><Relationship Id="rId1" Type="http://schemas.openxmlformats.org/officeDocument/2006/relationships/slideLayout" Target="../slideLayouts/slideLayout4.xml" /></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6.xml.rels><?xml version="1.0" encoding="UTF-8" standalone="yes"?>
<Relationships xmlns="http://schemas.openxmlformats.org/package/2006/relationships"><Relationship Id="rId8" Type="http://schemas.openxmlformats.org/officeDocument/2006/relationships/image" Target="../media/image27.png" /><Relationship Id="rId13" Type="http://schemas.openxmlformats.org/officeDocument/2006/relationships/image" Target="../media/image32.png" /><Relationship Id="rId18" Type="http://schemas.openxmlformats.org/officeDocument/2006/relationships/image" Target="../media/image37.png" /><Relationship Id="rId3" Type="http://schemas.openxmlformats.org/officeDocument/2006/relationships/image" Target="../media/image22.png" /><Relationship Id="rId21" Type="http://schemas.openxmlformats.org/officeDocument/2006/relationships/image" Target="../media/image40.png" /><Relationship Id="rId7" Type="http://schemas.openxmlformats.org/officeDocument/2006/relationships/image" Target="../media/image26.png" /><Relationship Id="rId12" Type="http://schemas.openxmlformats.org/officeDocument/2006/relationships/image" Target="../media/image31.png" /><Relationship Id="rId17" Type="http://schemas.openxmlformats.org/officeDocument/2006/relationships/image" Target="../media/image36.png" /><Relationship Id="rId2" Type="http://schemas.openxmlformats.org/officeDocument/2006/relationships/notesSlide" Target="../notesSlides/notesSlide8.xml" /><Relationship Id="rId16" Type="http://schemas.openxmlformats.org/officeDocument/2006/relationships/image" Target="../media/image35.png" /><Relationship Id="rId20" Type="http://schemas.openxmlformats.org/officeDocument/2006/relationships/image" Target="../media/image39.png" /><Relationship Id="rId1" Type="http://schemas.openxmlformats.org/officeDocument/2006/relationships/slideLayout" Target="../slideLayouts/slideLayout3.xml" /><Relationship Id="rId6" Type="http://schemas.openxmlformats.org/officeDocument/2006/relationships/image" Target="../media/image25.png" /><Relationship Id="rId11" Type="http://schemas.openxmlformats.org/officeDocument/2006/relationships/image" Target="../media/image30.png" /><Relationship Id="rId5" Type="http://schemas.openxmlformats.org/officeDocument/2006/relationships/image" Target="../media/image24.png" /><Relationship Id="rId15" Type="http://schemas.openxmlformats.org/officeDocument/2006/relationships/image" Target="../media/image34.png" /><Relationship Id="rId10" Type="http://schemas.openxmlformats.org/officeDocument/2006/relationships/image" Target="../media/image29.png" /><Relationship Id="rId19" Type="http://schemas.openxmlformats.org/officeDocument/2006/relationships/image" Target="../media/image38.png" /><Relationship Id="rId4" Type="http://schemas.openxmlformats.org/officeDocument/2006/relationships/image" Target="../media/image23.png" /><Relationship Id="rId9" Type="http://schemas.openxmlformats.org/officeDocument/2006/relationships/image" Target="../media/image28.png" /><Relationship Id="rId14" Type="http://schemas.openxmlformats.org/officeDocument/2006/relationships/image" Target="../media/image33.png" /><Relationship Id="rId22" Type="http://schemas.openxmlformats.org/officeDocument/2006/relationships/image" Target="../media/image41.png" /></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3.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18.xml.rels><?xml version="1.0" encoding="UTF-8" standalone="yes"?>
<Relationships xmlns="http://schemas.openxmlformats.org/package/2006/relationships"><Relationship Id="rId2" Type="http://schemas.openxmlformats.org/officeDocument/2006/relationships/chart" Target="../charts/chart3.xml" /><Relationship Id="rId1" Type="http://schemas.openxmlformats.org/officeDocument/2006/relationships/slideLayout" Target="../slideLayouts/slideLayout3.xml" /></Relationships>
</file>

<file path=ppt/slides/_rels/slide19.xml.rels><?xml version="1.0" encoding="UTF-8" standalone="yes"?>
<Relationships xmlns="http://schemas.openxmlformats.org/package/2006/relationships"><Relationship Id="rId2" Type="http://schemas.openxmlformats.org/officeDocument/2006/relationships/image" Target="../media/image42.png" /><Relationship Id="rId1" Type="http://schemas.openxmlformats.org/officeDocument/2006/relationships/slideLayout" Target="../slideLayouts/slideLayout3.xml" /></Relationships>
</file>

<file path=ppt/slides/_rels/slide20.xml.rels><?xml version="1.0" encoding="UTF-8" standalone="yes"?>
<Relationships xmlns="http://schemas.openxmlformats.org/package/2006/relationships"><Relationship Id="rId3" Type="http://schemas.openxmlformats.org/officeDocument/2006/relationships/image" Target="../media/image43.emf" /><Relationship Id="rId2" Type="http://schemas.openxmlformats.org/officeDocument/2006/relationships/package" Target="../embeddings/Microsoft_Excel_Worksheet.xlsx" /><Relationship Id="rId1" Type="http://schemas.openxmlformats.org/officeDocument/2006/relationships/slideLayout" Target="../slideLayouts/slideLayout3.xml" /></Relationships>
</file>

<file path=ppt/slides/_rels/slide21.xml.rels><?xml version="1.0" encoding="UTF-8" standalone="yes"?>
<Relationships xmlns="http://schemas.openxmlformats.org/package/2006/relationships"><Relationship Id="rId2" Type="http://schemas.openxmlformats.org/officeDocument/2006/relationships/image" Target="../media/image44.png" /><Relationship Id="rId1" Type="http://schemas.openxmlformats.org/officeDocument/2006/relationships/slideLayout" Target="../slideLayouts/slideLayout3.xml" /></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23.xml.rels><?xml version="1.0" encoding="UTF-8" standalone="yes"?>
<Relationships xmlns="http://schemas.openxmlformats.org/package/2006/relationships"><Relationship Id="rId3" Type="http://schemas.openxmlformats.org/officeDocument/2006/relationships/image" Target="../media/image46.png" /><Relationship Id="rId2" Type="http://schemas.openxmlformats.org/officeDocument/2006/relationships/image" Target="../media/image45.png" /><Relationship Id="rId1" Type="http://schemas.openxmlformats.org/officeDocument/2006/relationships/slideLayout" Target="../slideLayouts/slideLayout3.xml" /></Relationships>
</file>

<file path=ppt/slides/_rels/slide24.xml.rels><?xml version="1.0" encoding="UTF-8" standalone="yes"?>
<Relationships xmlns="http://schemas.openxmlformats.org/package/2006/relationships"><Relationship Id="rId3" Type="http://schemas.openxmlformats.org/officeDocument/2006/relationships/image" Target="../media/image47.png" /><Relationship Id="rId2" Type="http://schemas.openxmlformats.org/officeDocument/2006/relationships/notesSlide" Target="../notesSlides/notesSlide9.xml" /><Relationship Id="rId1" Type="http://schemas.openxmlformats.org/officeDocument/2006/relationships/slideLayout" Target="../slideLayouts/slideLayout3.xml" /><Relationship Id="rId4" Type="http://schemas.openxmlformats.org/officeDocument/2006/relationships/image" Target="../media/image48.png" /></Relationships>
</file>

<file path=ppt/slides/_rels/slide25.xml.rels><?xml version="1.0" encoding="UTF-8" standalone="yes"?>
<Relationships xmlns="http://schemas.openxmlformats.org/package/2006/relationships"><Relationship Id="rId3" Type="http://schemas.openxmlformats.org/officeDocument/2006/relationships/image" Target="../media/image49.png" /><Relationship Id="rId2" Type="http://schemas.openxmlformats.org/officeDocument/2006/relationships/notesSlide" Target="../notesSlides/notesSlide10.xml" /><Relationship Id="rId1" Type="http://schemas.openxmlformats.org/officeDocument/2006/relationships/slideLayout" Target="../slideLayouts/slideLayout3.xml" /><Relationship Id="rId4" Type="http://schemas.openxmlformats.org/officeDocument/2006/relationships/image" Target="../media/image50.png" /></Relationships>
</file>

<file path=ppt/slides/_rels/slide26.xml.rels><?xml version="1.0" encoding="UTF-8" standalone="yes"?>
<Relationships xmlns="http://schemas.openxmlformats.org/package/2006/relationships"><Relationship Id="rId3" Type="http://schemas.openxmlformats.org/officeDocument/2006/relationships/image" Target="../media/image51.png" /><Relationship Id="rId2" Type="http://schemas.openxmlformats.org/officeDocument/2006/relationships/notesSlide" Target="../notesSlides/notesSlide11.xml" /><Relationship Id="rId1" Type="http://schemas.openxmlformats.org/officeDocument/2006/relationships/slideLayout" Target="../slideLayouts/slideLayout3.xml" /><Relationship Id="rId4" Type="http://schemas.openxmlformats.org/officeDocument/2006/relationships/image" Target="../media/image52.png" /></Relationships>
</file>

<file path=ppt/slides/_rels/slide27.xml.rels><?xml version="1.0" encoding="UTF-8" standalone="yes"?>
<Relationships xmlns="http://schemas.openxmlformats.org/package/2006/relationships"><Relationship Id="rId3" Type="http://schemas.openxmlformats.org/officeDocument/2006/relationships/image" Target="../media/image53.png" /><Relationship Id="rId2" Type="http://schemas.openxmlformats.org/officeDocument/2006/relationships/notesSlide" Target="../notesSlides/notesSlide12.xml" /><Relationship Id="rId1" Type="http://schemas.openxmlformats.org/officeDocument/2006/relationships/slideLayout" Target="../slideLayouts/slideLayout3.xml" /><Relationship Id="rId4" Type="http://schemas.openxmlformats.org/officeDocument/2006/relationships/image" Target="../media/image54.png" /></Relationships>
</file>

<file path=ppt/slides/_rels/slide28.xml.rels><?xml version="1.0" encoding="UTF-8" standalone="yes"?>
<Relationships xmlns="http://schemas.openxmlformats.org/package/2006/relationships"><Relationship Id="rId3" Type="http://schemas.openxmlformats.org/officeDocument/2006/relationships/image" Target="../media/image55.png" /><Relationship Id="rId2" Type="http://schemas.openxmlformats.org/officeDocument/2006/relationships/notesSlide" Target="../notesSlides/notesSlide13.xml" /><Relationship Id="rId1" Type="http://schemas.openxmlformats.org/officeDocument/2006/relationships/slideLayout" Target="../slideLayouts/slideLayout3.xml" /></Relationships>
</file>

<file path=ppt/slides/_rels/slide29.xml.rels><?xml version="1.0" encoding="UTF-8" standalone="yes"?>
<Relationships xmlns="http://schemas.openxmlformats.org/package/2006/relationships"><Relationship Id="rId3" Type="http://schemas.openxmlformats.org/officeDocument/2006/relationships/image" Target="../media/image56.png" /><Relationship Id="rId2" Type="http://schemas.openxmlformats.org/officeDocument/2006/relationships/notesSlide" Target="../notesSlides/notesSlide14.xml" /><Relationship Id="rId1" Type="http://schemas.openxmlformats.org/officeDocument/2006/relationships/slideLayout" Target="../slideLayouts/slideLayout3.xml" /><Relationship Id="rId4" Type="http://schemas.openxmlformats.org/officeDocument/2006/relationships/image" Target="../media/image57.png" /></Relationships>
</file>

<file path=ppt/slides/_rels/slide30.xml.rels><?xml version="1.0" encoding="UTF-8" standalone="yes"?>
<Relationships xmlns="http://schemas.openxmlformats.org/package/2006/relationships"><Relationship Id="rId2" Type="http://schemas.openxmlformats.org/officeDocument/2006/relationships/image" Target="../media/image58.png" /><Relationship Id="rId1" Type="http://schemas.openxmlformats.org/officeDocument/2006/relationships/slideLayout" Target="../slideLayouts/slideLayout3.xml" /></Relationships>
</file>

<file path=ppt/slides/_rels/slide31.xml.rels><?xml version="1.0" encoding="UTF-8" standalone="yes"?>
<Relationships xmlns="http://schemas.openxmlformats.org/package/2006/relationships"><Relationship Id="rId2" Type="http://schemas.openxmlformats.org/officeDocument/2006/relationships/image" Target="../media/image59.png" /><Relationship Id="rId1" Type="http://schemas.openxmlformats.org/officeDocument/2006/relationships/slideLayout" Target="../slideLayouts/slideLayout3.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 /></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4.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AA429C-C91E-D2CF-1BEB-98FE5DBAEDC6}"/>
              </a:ext>
            </a:extLst>
          </p:cNvPr>
          <p:cNvSpPr>
            <a:spLocks noGrp="1"/>
          </p:cNvSpPr>
          <p:nvPr>
            <p:ph type="ctrTitle"/>
          </p:nvPr>
        </p:nvSpPr>
        <p:spPr/>
        <p:txBody>
          <a:bodyPr/>
          <a:lstStyle/>
          <a:p>
            <a:r>
              <a:rPr lang="en-US" sz="4400" dirty="0"/>
              <a:t>Why MENA Fixed Income? </a:t>
            </a:r>
            <a:br>
              <a:rPr lang="en-US" sz="4400" dirty="0"/>
            </a:br>
            <a:r>
              <a:rPr lang="en-US" sz="4400" dirty="0"/>
              <a:t>Altered Destinies In a Well Oil-ed Global Environment</a:t>
            </a:r>
          </a:p>
        </p:txBody>
      </p:sp>
      <p:sp>
        <p:nvSpPr>
          <p:cNvPr id="3" name="Sottotitolo 2">
            <a:extLst>
              <a:ext uri="{FF2B5EF4-FFF2-40B4-BE49-F238E27FC236}">
                <a16:creationId xmlns:a16="http://schemas.microsoft.com/office/drawing/2014/main" id="{B38A4863-49C8-AC14-7682-6F2598937278}"/>
              </a:ext>
            </a:extLst>
          </p:cNvPr>
          <p:cNvSpPr>
            <a:spLocks noGrp="1"/>
          </p:cNvSpPr>
          <p:nvPr>
            <p:ph type="subTitle" idx="1"/>
          </p:nvPr>
        </p:nvSpPr>
        <p:spPr>
          <a:xfrm>
            <a:off x="909477" y="4207699"/>
            <a:ext cx="11309747" cy="1446976"/>
          </a:xfrm>
        </p:spPr>
        <p:txBody>
          <a:bodyPr/>
          <a:lstStyle/>
          <a:p>
            <a:r>
              <a:rPr lang="en-US" dirty="0"/>
              <a:t>AZIMUT (DIFC) LTD</a:t>
            </a:r>
          </a:p>
          <a:p>
            <a:r>
              <a:rPr lang="en-US" dirty="0"/>
              <a:t>November 2023</a:t>
            </a:r>
          </a:p>
          <a:p>
            <a:r>
              <a:rPr lang="en-US" sz="1800" dirty="0"/>
              <a:t>PRIVATE AND CONFIDENTIAL</a:t>
            </a:r>
          </a:p>
        </p:txBody>
      </p:sp>
      <p:sp>
        <p:nvSpPr>
          <p:cNvPr id="5" name="TextBox 4">
            <a:extLst>
              <a:ext uri="{FF2B5EF4-FFF2-40B4-BE49-F238E27FC236}">
                <a16:creationId xmlns:a16="http://schemas.microsoft.com/office/drawing/2014/main" id="{73D84168-7D80-8B09-37B1-99262388A30A}"/>
              </a:ext>
            </a:extLst>
          </p:cNvPr>
          <p:cNvSpPr txBox="1"/>
          <p:nvPr/>
        </p:nvSpPr>
        <p:spPr>
          <a:xfrm>
            <a:off x="7235031" y="511673"/>
            <a:ext cx="7540170" cy="584775"/>
          </a:xfrm>
          <a:prstGeom prst="rect">
            <a:avLst/>
          </a:prstGeom>
          <a:noFill/>
        </p:spPr>
        <p:txBody>
          <a:bodyPr wrap="square">
            <a:spAutoFit/>
          </a:bodyPr>
          <a:lstStyle/>
          <a:p>
            <a:r>
              <a:rPr lang="en-US" sz="1600" i="1" dirty="0">
                <a:solidFill>
                  <a:schemeClr val="bg1"/>
                </a:solidFill>
                <a:latin typeface="+mn-lt"/>
                <a:ea typeface="Futura" panose="02020800000000000000" pitchFamily="18" charset="0"/>
                <a:cs typeface="Futura" panose="02020800000000000000" pitchFamily="18" charset="0"/>
              </a:rPr>
              <a:t>Azimut (DIFC) is incorporated in the DIFC and regulated by the Dubai Financial Security Authority (DFSA) </a:t>
            </a:r>
          </a:p>
        </p:txBody>
      </p:sp>
    </p:spTree>
    <p:extLst>
      <p:ext uri="{BB962C8B-B14F-4D97-AF65-F5344CB8AC3E}">
        <p14:creationId xmlns:p14="http://schemas.microsoft.com/office/powerpoint/2010/main" val="28274575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47649BCD-0E86-7508-356A-2A9B9E96C815}"/>
              </a:ext>
            </a:extLst>
          </p:cNvPr>
          <p:cNvSpPr>
            <a:spLocks noGrp="1"/>
          </p:cNvSpPr>
          <p:nvPr>
            <p:ph type="body" sz="quarter" idx="10"/>
          </p:nvPr>
        </p:nvSpPr>
        <p:spPr/>
        <p:txBody>
          <a:bodyPr/>
          <a:lstStyle/>
          <a:p>
            <a:r>
              <a:rPr lang="it-IT" dirty="0"/>
              <a:t>1.</a:t>
            </a:r>
          </a:p>
        </p:txBody>
      </p:sp>
      <p:sp>
        <p:nvSpPr>
          <p:cNvPr id="3" name="Titolo 2">
            <a:extLst>
              <a:ext uri="{FF2B5EF4-FFF2-40B4-BE49-F238E27FC236}">
                <a16:creationId xmlns:a16="http://schemas.microsoft.com/office/drawing/2014/main" id="{F99505E9-1F43-F149-7D9A-8502EB18FD77}"/>
              </a:ext>
            </a:extLst>
          </p:cNvPr>
          <p:cNvSpPr>
            <a:spLocks noGrp="1"/>
          </p:cNvSpPr>
          <p:nvPr>
            <p:ph type="title"/>
          </p:nvPr>
        </p:nvSpPr>
        <p:spPr>
          <a:xfrm>
            <a:off x="986995" y="2530475"/>
            <a:ext cx="10626256" cy="2759036"/>
          </a:xfrm>
        </p:spPr>
        <p:txBody>
          <a:bodyPr/>
          <a:lstStyle/>
          <a:p>
            <a:r>
              <a:rPr lang="en-US" dirty="0">
                <a:latin typeface="Futura Bk BT" panose="020B0502020204020303"/>
              </a:rPr>
              <a:t> </a:t>
            </a:r>
            <a:br>
              <a:rPr lang="en-US" dirty="0">
                <a:latin typeface="Futura Bk BT" panose="020B0502020204020303"/>
                <a:ea typeface="Verdana" panose="020B0604030504040204" pitchFamily="34" charset="0"/>
              </a:rPr>
            </a:br>
            <a:endParaRPr lang="en-US" dirty="0">
              <a:latin typeface="Futura Bk BT" panose="020B0502020204020303"/>
              <a:ea typeface="Verdana" panose="020B0604030504040204" pitchFamily="34" charset="0"/>
            </a:endParaRPr>
          </a:p>
        </p:txBody>
      </p:sp>
      <p:sp>
        <p:nvSpPr>
          <p:cNvPr id="4" name="Rectangle 3">
            <a:extLst>
              <a:ext uri="{FF2B5EF4-FFF2-40B4-BE49-F238E27FC236}">
                <a16:creationId xmlns:a16="http://schemas.microsoft.com/office/drawing/2014/main" id="{3846C821-B7AA-D5F7-D59C-4F364E2CB740}"/>
              </a:ext>
            </a:extLst>
          </p:cNvPr>
          <p:cNvSpPr/>
          <p:nvPr/>
        </p:nvSpPr>
        <p:spPr>
          <a:xfrm>
            <a:off x="730823" y="9286579"/>
            <a:ext cx="1295400" cy="990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E"/>
          </a:p>
        </p:txBody>
      </p:sp>
      <p:sp>
        <p:nvSpPr>
          <p:cNvPr id="6" name="TextBox 5">
            <a:extLst>
              <a:ext uri="{FF2B5EF4-FFF2-40B4-BE49-F238E27FC236}">
                <a16:creationId xmlns:a16="http://schemas.microsoft.com/office/drawing/2014/main" id="{E572BEB8-7B1D-5303-678E-3E85BE587112}"/>
              </a:ext>
            </a:extLst>
          </p:cNvPr>
          <p:cNvSpPr txBox="1"/>
          <p:nvPr/>
        </p:nvSpPr>
        <p:spPr>
          <a:xfrm>
            <a:off x="1139030" y="2068809"/>
            <a:ext cx="12953637" cy="1323439"/>
          </a:xfrm>
          <a:prstGeom prst="rect">
            <a:avLst/>
          </a:prstGeom>
          <a:noFill/>
        </p:spPr>
        <p:txBody>
          <a:bodyPr wrap="square">
            <a:spAutoFit/>
          </a:bodyPr>
          <a:lstStyle/>
          <a:p>
            <a:pPr marL="0" indent="0" algn="just">
              <a:spcBef>
                <a:spcPct val="30000"/>
              </a:spcBef>
              <a:buSzPct val="75000"/>
              <a:buFont typeface="Arial" panose="020B0604020202020204" pitchFamily="34" charset="0"/>
              <a:buNone/>
            </a:pPr>
            <a:r>
              <a:rPr lang="en-US" sz="4000" b="0" i="0" dirty="0">
                <a:solidFill>
                  <a:srgbClr val="374151"/>
                </a:solidFill>
                <a:effectLst/>
                <a:latin typeface="+mn-lt"/>
              </a:rPr>
              <a:t>"We learn from history that we do not learn from history." - Georg Wilhelm Friedrich Hegel</a:t>
            </a:r>
            <a:endParaRPr lang="en-US" sz="4000" b="1" i="1" dirty="0">
              <a:latin typeface="+mn-lt"/>
              <a:ea typeface="Verdana" panose="020B0604030504040204" pitchFamily="34" charset="0"/>
              <a:cs typeface="Arial" panose="020B0604020202020204" pitchFamily="34" charset="0"/>
            </a:endParaRPr>
          </a:p>
        </p:txBody>
      </p:sp>
    </p:spTree>
    <p:extLst>
      <p:ext uri="{BB962C8B-B14F-4D97-AF65-F5344CB8AC3E}">
        <p14:creationId xmlns:p14="http://schemas.microsoft.com/office/powerpoint/2010/main" val="23101142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94FDE9C4-05AD-3A42-FF6A-B26C6D3F3457}"/>
              </a:ext>
            </a:extLst>
          </p:cNvPr>
          <p:cNvSpPr>
            <a:spLocks noGrp="1"/>
          </p:cNvSpPr>
          <p:nvPr>
            <p:ph type="body" sz="quarter" idx="10"/>
          </p:nvPr>
        </p:nvSpPr>
        <p:spPr/>
        <p:txBody>
          <a:bodyPr/>
          <a:lstStyle/>
          <a:p>
            <a:r>
              <a:rPr lang="en-US" sz="2500" dirty="0"/>
              <a:t>YTD 2023</a:t>
            </a:r>
          </a:p>
        </p:txBody>
      </p:sp>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p:txBody>
          <a:bodyPr/>
          <a:lstStyle/>
          <a:p>
            <a:r>
              <a:rPr lang="en-US" dirty="0"/>
              <a:t>World Fixed Income Returns</a:t>
            </a:r>
          </a:p>
        </p:txBody>
      </p:sp>
      <p:pic>
        <p:nvPicPr>
          <p:cNvPr id="10" name="Picture 9">
            <a:extLst>
              <a:ext uri="{FF2B5EF4-FFF2-40B4-BE49-F238E27FC236}">
                <a16:creationId xmlns:a16="http://schemas.microsoft.com/office/drawing/2014/main" id="{DB8B55F5-A384-52B6-51F0-1B785539228A}"/>
              </a:ext>
            </a:extLst>
          </p:cNvPr>
          <p:cNvPicPr>
            <a:picLocks noChangeAspect="1"/>
          </p:cNvPicPr>
          <p:nvPr/>
        </p:nvPicPr>
        <p:blipFill>
          <a:blip r:embed="rId2"/>
          <a:stretch>
            <a:fillRect/>
          </a:stretch>
        </p:blipFill>
        <p:spPr>
          <a:xfrm>
            <a:off x="681831" y="1749951"/>
            <a:ext cx="13716000" cy="8019524"/>
          </a:xfrm>
          <a:prstGeom prst="rect">
            <a:avLst/>
          </a:prstGeom>
        </p:spPr>
      </p:pic>
      <p:sp>
        <p:nvSpPr>
          <p:cNvPr id="11" name="TextBox 10">
            <a:extLst>
              <a:ext uri="{FF2B5EF4-FFF2-40B4-BE49-F238E27FC236}">
                <a16:creationId xmlns:a16="http://schemas.microsoft.com/office/drawing/2014/main" id="{DFC3DDBB-1C84-3984-C22E-760EAF6D3884}"/>
              </a:ext>
            </a:extLst>
          </p:cNvPr>
          <p:cNvSpPr txBox="1"/>
          <p:nvPr/>
        </p:nvSpPr>
        <p:spPr>
          <a:xfrm>
            <a:off x="834231" y="9769475"/>
            <a:ext cx="13411200" cy="507831"/>
          </a:xfrm>
          <a:prstGeom prst="rect">
            <a:avLst/>
          </a:prstGeom>
          <a:noFill/>
        </p:spPr>
        <p:txBody>
          <a:bodyPr wrap="square" rtlCol="0">
            <a:spAutoFit/>
          </a:bodyPr>
          <a:lstStyle/>
          <a:p>
            <a:r>
              <a:rPr lang="en-US" sz="900" dirty="0"/>
              <a:t>Source: Bloomberg Barclays, BofA/Merrill Lynch, J.P. Morgan Economic Research, LSEG DataStream, J.P. Morgan Asset Management. Global IL: Bloomberg Global Inflation-Linked; Euro Gov.: Bloomberg Euro Aggregate - Government; US Treas: Bloomberg US Aggregate Government - Treasury; Global IG: Bloomberg Global Aggregate - Corporate; US HY: BofA/Merrill Lynch US HY Constrained; Euro HY: BofA/Merrill Lynch Euro Non-Financial HY Constrained; EM Debt: J.P. Morgan EMBIG. All indices are total return in local currency, except for EM and global indices, which are in US dollars. Data as of 30 September 2023.</a:t>
            </a:r>
            <a:endParaRPr lang="en-AE" sz="900" dirty="0"/>
          </a:p>
        </p:txBody>
      </p:sp>
    </p:spTree>
    <p:extLst>
      <p:ext uri="{BB962C8B-B14F-4D97-AF65-F5344CB8AC3E}">
        <p14:creationId xmlns:p14="http://schemas.microsoft.com/office/powerpoint/2010/main" val="22858870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2EE83A9-1527-63E8-3F72-53DA222165D2}"/>
              </a:ext>
            </a:extLst>
          </p:cNvPr>
          <p:cNvSpPr>
            <a:spLocks noGrp="1"/>
          </p:cNvSpPr>
          <p:nvPr>
            <p:ph type="title"/>
          </p:nvPr>
        </p:nvSpPr>
        <p:spPr/>
        <p:txBody>
          <a:bodyPr/>
          <a:lstStyle/>
          <a:p>
            <a:r>
              <a:rPr lang="en-US" dirty="0"/>
              <a:t>What happened in 2023?</a:t>
            </a:r>
          </a:p>
        </p:txBody>
      </p:sp>
      <p:sp>
        <p:nvSpPr>
          <p:cNvPr id="3" name="Content Placeholder 8">
            <a:extLst>
              <a:ext uri="{FF2B5EF4-FFF2-40B4-BE49-F238E27FC236}">
                <a16:creationId xmlns:a16="http://schemas.microsoft.com/office/drawing/2014/main" id="{293BD38C-2B86-2947-1DDF-97C4AD677BC8}"/>
              </a:ext>
            </a:extLst>
          </p:cNvPr>
          <p:cNvSpPr txBox="1">
            <a:spLocks/>
          </p:cNvSpPr>
          <p:nvPr/>
        </p:nvSpPr>
        <p:spPr>
          <a:xfrm>
            <a:off x="714055" y="8942447"/>
            <a:ext cx="13607576" cy="1512828"/>
          </a:xfrm>
          <a:prstGeom prst="rect">
            <a:avLst/>
          </a:prstGeom>
        </p:spPr>
        <p:txBody>
          <a:bodyPr>
            <a:noAutofit/>
          </a:bodyPr>
          <a:lstStyle>
            <a:lvl1pPr marL="171485" indent="-171485" algn="l" defTabSz="68593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453" indent="-171485" algn="l" defTabSz="68593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421" indent="-171485" algn="l" defTabSz="68593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390"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359"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327"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295"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264"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33"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spcBef>
                <a:spcPct val="30000"/>
              </a:spcBef>
              <a:buSzPct val="75000"/>
              <a:buFont typeface="Arial" panose="020B0604020202020204" pitchFamily="34" charset="0"/>
              <a:buNone/>
            </a:pPr>
            <a:r>
              <a:rPr lang="en-US" sz="2400" dirty="0"/>
              <a:t>Bond yields have surged to 16-year highs. We think the market is adjusting to the new “higher for longer” narrative and its implications – especially higher macro volatility. </a:t>
            </a:r>
          </a:p>
        </p:txBody>
      </p:sp>
      <p:sp>
        <p:nvSpPr>
          <p:cNvPr id="8" name="TextBox 7">
            <a:extLst>
              <a:ext uri="{FF2B5EF4-FFF2-40B4-BE49-F238E27FC236}">
                <a16:creationId xmlns:a16="http://schemas.microsoft.com/office/drawing/2014/main" id="{03C77A8A-DC79-CAC5-B916-67B454EAAA61}"/>
              </a:ext>
            </a:extLst>
          </p:cNvPr>
          <p:cNvSpPr txBox="1"/>
          <p:nvPr/>
        </p:nvSpPr>
        <p:spPr>
          <a:xfrm>
            <a:off x="377031" y="10548031"/>
            <a:ext cx="6290471" cy="215444"/>
          </a:xfrm>
          <a:prstGeom prst="rect">
            <a:avLst/>
          </a:prstGeom>
          <a:noFill/>
        </p:spPr>
        <p:txBody>
          <a:bodyPr wrap="square" rtlCol="0">
            <a:spAutoFit/>
          </a:bodyPr>
          <a:lstStyle/>
          <a:p>
            <a:r>
              <a:rPr lang="en-US" sz="800" i="1" dirty="0"/>
              <a:t>Source: Bloomberg,  As of 23</a:t>
            </a:r>
            <a:r>
              <a:rPr lang="en-US" sz="800" i="1" baseline="30000" dirty="0"/>
              <a:t>rd</a:t>
            </a:r>
            <a:r>
              <a:rPr lang="en-US" sz="800" i="1" dirty="0"/>
              <a:t> October 2023</a:t>
            </a:r>
            <a:endParaRPr lang="en-AE" sz="800" i="1" dirty="0"/>
          </a:p>
        </p:txBody>
      </p:sp>
      <p:pic>
        <p:nvPicPr>
          <p:cNvPr id="12" name="Picture 11">
            <a:extLst>
              <a:ext uri="{FF2B5EF4-FFF2-40B4-BE49-F238E27FC236}">
                <a16:creationId xmlns:a16="http://schemas.microsoft.com/office/drawing/2014/main" id="{7466272F-0FA1-BE74-26A1-7AA7A2C7DCD0}"/>
              </a:ext>
            </a:extLst>
          </p:cNvPr>
          <p:cNvPicPr>
            <a:picLocks noChangeAspect="1"/>
          </p:cNvPicPr>
          <p:nvPr/>
        </p:nvPicPr>
        <p:blipFill>
          <a:blip r:embed="rId3"/>
          <a:stretch>
            <a:fillRect/>
          </a:stretch>
        </p:blipFill>
        <p:spPr>
          <a:xfrm>
            <a:off x="714055" y="2168969"/>
            <a:ext cx="13607576" cy="6609906"/>
          </a:xfrm>
          <a:prstGeom prst="rect">
            <a:avLst/>
          </a:prstGeom>
        </p:spPr>
      </p:pic>
      <p:sp>
        <p:nvSpPr>
          <p:cNvPr id="13" name="TextBox 12">
            <a:extLst>
              <a:ext uri="{FF2B5EF4-FFF2-40B4-BE49-F238E27FC236}">
                <a16:creationId xmlns:a16="http://schemas.microsoft.com/office/drawing/2014/main" id="{149CA80D-AD23-5524-930E-E2700029D335}"/>
              </a:ext>
            </a:extLst>
          </p:cNvPr>
          <p:cNvSpPr txBox="1"/>
          <p:nvPr/>
        </p:nvSpPr>
        <p:spPr>
          <a:xfrm>
            <a:off x="750681" y="1157303"/>
            <a:ext cx="13189949" cy="861774"/>
          </a:xfrm>
          <a:prstGeom prst="rect">
            <a:avLst/>
          </a:prstGeom>
          <a:noFill/>
        </p:spPr>
        <p:txBody>
          <a:bodyPr wrap="square" rtlCol="0">
            <a:spAutoFit/>
          </a:bodyPr>
          <a:lstStyle/>
          <a:p>
            <a:r>
              <a:rPr lang="en-US" sz="2500" b="1" kern="1200" dirty="0">
                <a:solidFill>
                  <a:schemeClr val="tx2"/>
                </a:solidFill>
                <a:latin typeface="+mn-lt"/>
                <a:ea typeface="+mn-ea"/>
                <a:cs typeface="+mn-cs"/>
              </a:rPr>
              <a:t>Bond Markets continue to play catch up….</a:t>
            </a:r>
          </a:p>
          <a:p>
            <a:r>
              <a:rPr lang="en-US" sz="2500" b="1" kern="1200" dirty="0">
                <a:solidFill>
                  <a:schemeClr val="tx2"/>
                </a:solidFill>
                <a:latin typeface="+mn-lt"/>
                <a:ea typeface="+mn-ea"/>
                <a:cs typeface="+mn-cs"/>
              </a:rPr>
              <a:t>US 10 Year Treasury Yields, 1985-2023 </a:t>
            </a:r>
            <a:endParaRPr lang="en-AE" sz="2500" b="1" kern="1200" dirty="0">
              <a:solidFill>
                <a:schemeClr val="tx2"/>
              </a:solidFill>
              <a:latin typeface="+mn-lt"/>
              <a:ea typeface="+mn-ea"/>
              <a:cs typeface="+mn-cs"/>
            </a:endParaRPr>
          </a:p>
        </p:txBody>
      </p:sp>
    </p:spTree>
    <p:extLst>
      <p:ext uri="{BB962C8B-B14F-4D97-AF65-F5344CB8AC3E}">
        <p14:creationId xmlns:p14="http://schemas.microsoft.com/office/powerpoint/2010/main" val="1145385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2EE83A9-1527-63E8-3F72-53DA222165D2}"/>
              </a:ext>
            </a:extLst>
          </p:cNvPr>
          <p:cNvSpPr>
            <a:spLocks noGrp="1"/>
          </p:cNvSpPr>
          <p:nvPr>
            <p:ph type="title"/>
          </p:nvPr>
        </p:nvSpPr>
        <p:spPr/>
        <p:txBody>
          <a:bodyPr/>
          <a:lstStyle/>
          <a:p>
            <a:r>
              <a:rPr lang="en-US" dirty="0"/>
              <a:t>What happened in 2023?</a:t>
            </a:r>
          </a:p>
        </p:txBody>
      </p:sp>
      <p:sp>
        <p:nvSpPr>
          <p:cNvPr id="3" name="Content Placeholder 8">
            <a:extLst>
              <a:ext uri="{FF2B5EF4-FFF2-40B4-BE49-F238E27FC236}">
                <a16:creationId xmlns:a16="http://schemas.microsoft.com/office/drawing/2014/main" id="{293BD38C-2B86-2947-1DDF-97C4AD677BC8}"/>
              </a:ext>
            </a:extLst>
          </p:cNvPr>
          <p:cNvSpPr txBox="1">
            <a:spLocks/>
          </p:cNvSpPr>
          <p:nvPr/>
        </p:nvSpPr>
        <p:spPr>
          <a:xfrm>
            <a:off x="714055" y="8573857"/>
            <a:ext cx="13607576" cy="1758730"/>
          </a:xfrm>
          <a:prstGeom prst="rect">
            <a:avLst/>
          </a:prstGeom>
        </p:spPr>
        <p:txBody>
          <a:bodyPr>
            <a:noAutofit/>
          </a:bodyPr>
          <a:lstStyle>
            <a:lvl1pPr marL="171485" indent="-171485" algn="l" defTabSz="68593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453" indent="-171485" algn="l" defTabSz="68593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421" indent="-171485" algn="l" defTabSz="68593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390"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359"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327"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295"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264"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33"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just">
              <a:spcBef>
                <a:spcPct val="30000"/>
              </a:spcBef>
              <a:buSzPct val="75000"/>
            </a:pPr>
            <a:r>
              <a:rPr lang="en-US" sz="2400" dirty="0"/>
              <a:t>Supply shocks causing inflation creating bottlenecks have eased</a:t>
            </a:r>
          </a:p>
          <a:p>
            <a:pPr algn="just">
              <a:spcBef>
                <a:spcPct val="30000"/>
              </a:spcBef>
              <a:buSzPct val="75000"/>
            </a:pPr>
            <a:r>
              <a:rPr lang="en-US" sz="2400" dirty="0"/>
              <a:t>Goods prices are dragging inflation down as demand normalizes </a:t>
            </a:r>
          </a:p>
          <a:p>
            <a:pPr algn="just">
              <a:spcBef>
                <a:spcPct val="30000"/>
              </a:spcBef>
              <a:buSzPct val="75000"/>
            </a:pPr>
            <a:r>
              <a:rPr lang="en-US" sz="2400" dirty="0"/>
              <a:t>Skills mismatch is also normalizing, helping cool wage growth</a:t>
            </a:r>
          </a:p>
        </p:txBody>
      </p:sp>
      <p:sp>
        <p:nvSpPr>
          <p:cNvPr id="8" name="TextBox 7">
            <a:extLst>
              <a:ext uri="{FF2B5EF4-FFF2-40B4-BE49-F238E27FC236}">
                <a16:creationId xmlns:a16="http://schemas.microsoft.com/office/drawing/2014/main" id="{03C77A8A-DC79-CAC5-B916-67B454EAAA61}"/>
              </a:ext>
            </a:extLst>
          </p:cNvPr>
          <p:cNvSpPr txBox="1"/>
          <p:nvPr/>
        </p:nvSpPr>
        <p:spPr>
          <a:xfrm>
            <a:off x="377031" y="10548031"/>
            <a:ext cx="6290471" cy="215444"/>
          </a:xfrm>
          <a:prstGeom prst="rect">
            <a:avLst/>
          </a:prstGeom>
          <a:noFill/>
        </p:spPr>
        <p:txBody>
          <a:bodyPr wrap="square" rtlCol="0">
            <a:spAutoFit/>
          </a:bodyPr>
          <a:lstStyle/>
          <a:p>
            <a:r>
              <a:rPr lang="en-US" sz="800" i="1" dirty="0"/>
              <a:t>Source: Bloomberg, Thomson Reuters,  As of October 2023</a:t>
            </a:r>
            <a:endParaRPr lang="en-AE" sz="800" i="1" dirty="0"/>
          </a:p>
        </p:txBody>
      </p:sp>
      <p:sp>
        <p:nvSpPr>
          <p:cNvPr id="13" name="TextBox 12">
            <a:extLst>
              <a:ext uri="{FF2B5EF4-FFF2-40B4-BE49-F238E27FC236}">
                <a16:creationId xmlns:a16="http://schemas.microsoft.com/office/drawing/2014/main" id="{149CA80D-AD23-5524-930E-E2700029D335}"/>
              </a:ext>
            </a:extLst>
          </p:cNvPr>
          <p:cNvSpPr txBox="1"/>
          <p:nvPr/>
        </p:nvSpPr>
        <p:spPr>
          <a:xfrm>
            <a:off x="750681" y="1157303"/>
            <a:ext cx="13189949" cy="477054"/>
          </a:xfrm>
          <a:prstGeom prst="rect">
            <a:avLst/>
          </a:prstGeom>
          <a:noFill/>
        </p:spPr>
        <p:txBody>
          <a:bodyPr wrap="square" rtlCol="0">
            <a:spAutoFit/>
          </a:bodyPr>
          <a:lstStyle/>
          <a:p>
            <a:r>
              <a:rPr lang="en-US" sz="2500" b="1" kern="1200" dirty="0">
                <a:solidFill>
                  <a:schemeClr val="tx2"/>
                </a:solidFill>
                <a:latin typeface="+mn-lt"/>
                <a:ea typeface="+mn-ea"/>
                <a:cs typeface="+mn-cs"/>
              </a:rPr>
              <a:t>Inflation is falling as pandemic-induced mismatches resolve…</a:t>
            </a:r>
            <a:endParaRPr lang="en-AE" sz="2500" b="1" kern="1200" dirty="0">
              <a:solidFill>
                <a:schemeClr val="tx2"/>
              </a:solidFill>
              <a:latin typeface="+mn-lt"/>
              <a:ea typeface="+mn-ea"/>
              <a:cs typeface="+mn-cs"/>
            </a:endParaRPr>
          </a:p>
        </p:txBody>
      </p:sp>
      <p:pic>
        <p:nvPicPr>
          <p:cNvPr id="6" name="Picture 5">
            <a:extLst>
              <a:ext uri="{FF2B5EF4-FFF2-40B4-BE49-F238E27FC236}">
                <a16:creationId xmlns:a16="http://schemas.microsoft.com/office/drawing/2014/main" id="{E73D94EE-5E06-30EB-5972-C9C499A6423F}"/>
              </a:ext>
            </a:extLst>
          </p:cNvPr>
          <p:cNvPicPr>
            <a:picLocks noChangeAspect="1"/>
          </p:cNvPicPr>
          <p:nvPr/>
        </p:nvPicPr>
        <p:blipFill>
          <a:blip r:embed="rId3"/>
          <a:stretch>
            <a:fillRect/>
          </a:stretch>
        </p:blipFill>
        <p:spPr>
          <a:xfrm>
            <a:off x="714055" y="2159000"/>
            <a:ext cx="6749576" cy="6238875"/>
          </a:xfrm>
          <a:prstGeom prst="rect">
            <a:avLst/>
          </a:prstGeom>
        </p:spPr>
      </p:pic>
      <p:pic>
        <p:nvPicPr>
          <p:cNvPr id="10" name="Picture 9">
            <a:extLst>
              <a:ext uri="{FF2B5EF4-FFF2-40B4-BE49-F238E27FC236}">
                <a16:creationId xmlns:a16="http://schemas.microsoft.com/office/drawing/2014/main" id="{15BC8942-32F2-CE64-1BCE-EB7DD4EB2306}"/>
              </a:ext>
            </a:extLst>
          </p:cNvPr>
          <p:cNvPicPr>
            <a:picLocks noChangeAspect="1"/>
          </p:cNvPicPr>
          <p:nvPr/>
        </p:nvPicPr>
        <p:blipFill>
          <a:blip r:embed="rId4"/>
          <a:stretch>
            <a:fillRect/>
          </a:stretch>
        </p:blipFill>
        <p:spPr>
          <a:xfrm>
            <a:off x="7768431" y="2178928"/>
            <a:ext cx="6597176" cy="6394929"/>
          </a:xfrm>
          <a:prstGeom prst="rect">
            <a:avLst/>
          </a:prstGeom>
        </p:spPr>
      </p:pic>
      <p:sp>
        <p:nvSpPr>
          <p:cNvPr id="11" name="TextBox 10">
            <a:extLst>
              <a:ext uri="{FF2B5EF4-FFF2-40B4-BE49-F238E27FC236}">
                <a16:creationId xmlns:a16="http://schemas.microsoft.com/office/drawing/2014/main" id="{49FDE8C6-FC8C-9471-2055-9059D083DD8B}"/>
              </a:ext>
            </a:extLst>
          </p:cNvPr>
          <p:cNvSpPr txBox="1"/>
          <p:nvPr/>
        </p:nvSpPr>
        <p:spPr>
          <a:xfrm>
            <a:off x="714056" y="1790411"/>
            <a:ext cx="7054376" cy="477054"/>
          </a:xfrm>
          <a:prstGeom prst="rect">
            <a:avLst/>
          </a:prstGeom>
          <a:noFill/>
        </p:spPr>
        <p:txBody>
          <a:bodyPr wrap="square" rtlCol="0">
            <a:spAutoFit/>
          </a:bodyPr>
          <a:lstStyle/>
          <a:p>
            <a:r>
              <a:rPr lang="en-US" sz="2500" b="1" kern="1200" dirty="0">
                <a:solidFill>
                  <a:schemeClr val="tx2"/>
                </a:solidFill>
                <a:latin typeface="+mn-lt"/>
                <a:ea typeface="+mn-ea"/>
                <a:cs typeface="+mn-cs"/>
              </a:rPr>
              <a:t>U.S. CORE PCE INFLATION</a:t>
            </a:r>
            <a:endParaRPr lang="en-AE" sz="2500" b="1" kern="1200" dirty="0">
              <a:solidFill>
                <a:schemeClr val="tx2"/>
              </a:solidFill>
              <a:latin typeface="+mn-lt"/>
              <a:ea typeface="+mn-ea"/>
              <a:cs typeface="+mn-cs"/>
            </a:endParaRPr>
          </a:p>
        </p:txBody>
      </p:sp>
      <p:sp>
        <p:nvSpPr>
          <p:cNvPr id="12" name="TextBox 11">
            <a:extLst>
              <a:ext uri="{FF2B5EF4-FFF2-40B4-BE49-F238E27FC236}">
                <a16:creationId xmlns:a16="http://schemas.microsoft.com/office/drawing/2014/main" id="{EB0268FF-7DB3-F20B-ED81-CF07EBF9BB03}"/>
              </a:ext>
            </a:extLst>
          </p:cNvPr>
          <p:cNvSpPr txBox="1"/>
          <p:nvPr/>
        </p:nvSpPr>
        <p:spPr>
          <a:xfrm>
            <a:off x="7768430" y="1810340"/>
            <a:ext cx="7054376" cy="477054"/>
          </a:xfrm>
          <a:prstGeom prst="rect">
            <a:avLst/>
          </a:prstGeom>
          <a:noFill/>
        </p:spPr>
        <p:txBody>
          <a:bodyPr wrap="square" rtlCol="0">
            <a:spAutoFit/>
          </a:bodyPr>
          <a:lstStyle/>
          <a:p>
            <a:r>
              <a:rPr lang="en-US" sz="2500" b="1" kern="1200" dirty="0">
                <a:solidFill>
                  <a:schemeClr val="tx2"/>
                </a:solidFill>
                <a:latin typeface="+mn-lt"/>
                <a:ea typeface="+mn-ea"/>
                <a:cs typeface="+mn-cs"/>
              </a:rPr>
              <a:t>U.S. AVERAGE HOURLY WAGES Y-O-Y</a:t>
            </a:r>
            <a:endParaRPr lang="en-AE" sz="2500" b="1" kern="1200" dirty="0">
              <a:solidFill>
                <a:schemeClr val="tx2"/>
              </a:solidFill>
              <a:latin typeface="+mn-lt"/>
              <a:ea typeface="+mn-ea"/>
              <a:cs typeface="+mn-cs"/>
            </a:endParaRPr>
          </a:p>
        </p:txBody>
      </p:sp>
    </p:spTree>
    <p:extLst>
      <p:ext uri="{BB962C8B-B14F-4D97-AF65-F5344CB8AC3E}">
        <p14:creationId xmlns:p14="http://schemas.microsoft.com/office/powerpoint/2010/main" val="42847478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2EE83A9-1527-63E8-3F72-53DA222165D2}"/>
              </a:ext>
            </a:extLst>
          </p:cNvPr>
          <p:cNvSpPr>
            <a:spLocks noGrp="1"/>
          </p:cNvSpPr>
          <p:nvPr>
            <p:ph type="title"/>
          </p:nvPr>
        </p:nvSpPr>
        <p:spPr/>
        <p:txBody>
          <a:bodyPr/>
          <a:lstStyle/>
          <a:p>
            <a:r>
              <a:rPr lang="en-US" dirty="0"/>
              <a:t>What happened in 2023?</a:t>
            </a:r>
          </a:p>
        </p:txBody>
      </p:sp>
      <p:sp>
        <p:nvSpPr>
          <p:cNvPr id="3" name="Content Placeholder 8">
            <a:extLst>
              <a:ext uri="{FF2B5EF4-FFF2-40B4-BE49-F238E27FC236}">
                <a16:creationId xmlns:a16="http://schemas.microsoft.com/office/drawing/2014/main" id="{293BD38C-2B86-2947-1DDF-97C4AD677BC8}"/>
              </a:ext>
            </a:extLst>
          </p:cNvPr>
          <p:cNvSpPr txBox="1">
            <a:spLocks/>
          </p:cNvSpPr>
          <p:nvPr/>
        </p:nvSpPr>
        <p:spPr>
          <a:xfrm>
            <a:off x="714055" y="8421419"/>
            <a:ext cx="13607576" cy="1957656"/>
          </a:xfrm>
          <a:prstGeom prst="rect">
            <a:avLst/>
          </a:prstGeom>
        </p:spPr>
        <p:txBody>
          <a:bodyPr>
            <a:noAutofit/>
          </a:bodyPr>
          <a:lstStyle>
            <a:lvl1pPr marL="171485" indent="-171485" algn="l" defTabSz="68593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453" indent="-171485" algn="l" defTabSz="68593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421" indent="-171485" algn="l" defTabSz="68593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390"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359"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327"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295"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264"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33"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just">
              <a:spcBef>
                <a:spcPct val="30000"/>
              </a:spcBef>
              <a:buSzPct val="75000"/>
            </a:pPr>
            <a:r>
              <a:rPr lang="en-US" sz="2400" dirty="0"/>
              <a:t>A surge in government borrowing costs has put high debt in the spotlight, with investors demanding increased compensation to hold long-term bonds and policymakers urging caution on public finances.</a:t>
            </a:r>
          </a:p>
        </p:txBody>
      </p:sp>
      <p:sp>
        <p:nvSpPr>
          <p:cNvPr id="8" name="TextBox 7">
            <a:extLst>
              <a:ext uri="{FF2B5EF4-FFF2-40B4-BE49-F238E27FC236}">
                <a16:creationId xmlns:a16="http://schemas.microsoft.com/office/drawing/2014/main" id="{03C77A8A-DC79-CAC5-B916-67B454EAAA61}"/>
              </a:ext>
            </a:extLst>
          </p:cNvPr>
          <p:cNvSpPr txBox="1"/>
          <p:nvPr/>
        </p:nvSpPr>
        <p:spPr>
          <a:xfrm>
            <a:off x="377031" y="10548031"/>
            <a:ext cx="6290471" cy="215444"/>
          </a:xfrm>
          <a:prstGeom prst="rect">
            <a:avLst/>
          </a:prstGeom>
          <a:noFill/>
        </p:spPr>
        <p:txBody>
          <a:bodyPr wrap="square" rtlCol="0">
            <a:spAutoFit/>
          </a:bodyPr>
          <a:lstStyle/>
          <a:p>
            <a:r>
              <a:rPr lang="en-US" sz="800" i="1" dirty="0"/>
              <a:t>Source: Bloomberg, IIF, Thomson Reuters,  As of October 2023</a:t>
            </a:r>
            <a:endParaRPr lang="en-AE" sz="800" i="1" dirty="0"/>
          </a:p>
        </p:txBody>
      </p:sp>
      <p:sp>
        <p:nvSpPr>
          <p:cNvPr id="13" name="TextBox 12">
            <a:extLst>
              <a:ext uri="{FF2B5EF4-FFF2-40B4-BE49-F238E27FC236}">
                <a16:creationId xmlns:a16="http://schemas.microsoft.com/office/drawing/2014/main" id="{149CA80D-AD23-5524-930E-E2700029D335}"/>
              </a:ext>
            </a:extLst>
          </p:cNvPr>
          <p:cNvSpPr txBox="1"/>
          <p:nvPr/>
        </p:nvSpPr>
        <p:spPr>
          <a:xfrm>
            <a:off x="750681" y="1157303"/>
            <a:ext cx="13189949" cy="477054"/>
          </a:xfrm>
          <a:prstGeom prst="rect">
            <a:avLst/>
          </a:prstGeom>
          <a:noFill/>
        </p:spPr>
        <p:txBody>
          <a:bodyPr wrap="square" rtlCol="0">
            <a:spAutoFit/>
          </a:bodyPr>
          <a:lstStyle/>
          <a:p>
            <a:r>
              <a:rPr lang="en-US" sz="2500" b="1" kern="1200" dirty="0">
                <a:solidFill>
                  <a:schemeClr val="tx2"/>
                </a:solidFill>
                <a:latin typeface="+mn-lt"/>
                <a:ea typeface="+mn-ea"/>
                <a:cs typeface="+mn-cs"/>
              </a:rPr>
              <a:t>We have a DEBT problem!</a:t>
            </a:r>
            <a:endParaRPr lang="en-AE" sz="2500" b="1" kern="1200" dirty="0">
              <a:solidFill>
                <a:schemeClr val="tx2"/>
              </a:solidFill>
              <a:latin typeface="+mn-lt"/>
              <a:ea typeface="+mn-ea"/>
              <a:cs typeface="+mn-cs"/>
            </a:endParaRPr>
          </a:p>
        </p:txBody>
      </p:sp>
      <p:pic>
        <p:nvPicPr>
          <p:cNvPr id="2050" name="Picture 2" descr="Reuters Graphics">
            <a:extLst>
              <a:ext uri="{FF2B5EF4-FFF2-40B4-BE49-F238E27FC236}">
                <a16:creationId xmlns:a16="http://schemas.microsoft.com/office/drawing/2014/main" id="{1AE8A12F-52EE-DA9D-04CE-4580BA2021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0119" y="1634358"/>
            <a:ext cx="6781800" cy="631000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uters Graphics">
            <a:extLst>
              <a:ext uri="{FF2B5EF4-FFF2-40B4-BE49-F238E27FC236}">
                <a16:creationId xmlns:a16="http://schemas.microsoft.com/office/drawing/2014/main" id="{DBC81C72-A071-5AC7-89B9-8A78782519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4055" y="1634357"/>
            <a:ext cx="6825776" cy="6310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30439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47649BCD-0E86-7508-356A-2A9B9E96C815}"/>
              </a:ext>
            </a:extLst>
          </p:cNvPr>
          <p:cNvSpPr>
            <a:spLocks noGrp="1"/>
          </p:cNvSpPr>
          <p:nvPr>
            <p:ph type="body" sz="quarter" idx="10"/>
          </p:nvPr>
        </p:nvSpPr>
        <p:spPr/>
        <p:txBody>
          <a:bodyPr/>
          <a:lstStyle/>
          <a:p>
            <a:r>
              <a:rPr lang="it-IT" dirty="0"/>
              <a:t>1.</a:t>
            </a:r>
          </a:p>
        </p:txBody>
      </p:sp>
      <p:sp>
        <p:nvSpPr>
          <p:cNvPr id="3" name="Titolo 2">
            <a:extLst>
              <a:ext uri="{FF2B5EF4-FFF2-40B4-BE49-F238E27FC236}">
                <a16:creationId xmlns:a16="http://schemas.microsoft.com/office/drawing/2014/main" id="{F99505E9-1F43-F149-7D9A-8502EB18FD77}"/>
              </a:ext>
            </a:extLst>
          </p:cNvPr>
          <p:cNvSpPr>
            <a:spLocks noGrp="1"/>
          </p:cNvSpPr>
          <p:nvPr>
            <p:ph type="title"/>
          </p:nvPr>
        </p:nvSpPr>
        <p:spPr>
          <a:xfrm>
            <a:off x="3120231" y="4587875"/>
            <a:ext cx="8493020" cy="701636"/>
          </a:xfrm>
        </p:spPr>
        <p:txBody>
          <a:bodyPr/>
          <a:lstStyle/>
          <a:p>
            <a:r>
              <a:rPr lang="en-US" dirty="0">
                <a:latin typeface="Futura Bk BT" panose="020B0502020204020303"/>
              </a:rPr>
              <a:t> </a:t>
            </a:r>
            <a:br>
              <a:rPr lang="en-US" dirty="0">
                <a:latin typeface="Futura Bk BT" panose="020B0502020204020303"/>
                <a:ea typeface="Verdana" panose="020B0604030504040204" pitchFamily="34" charset="0"/>
              </a:rPr>
            </a:br>
            <a:endParaRPr lang="en-US" dirty="0">
              <a:latin typeface="Futura Bk BT" panose="020B0502020204020303"/>
              <a:ea typeface="Verdana" panose="020B0604030504040204" pitchFamily="34" charset="0"/>
            </a:endParaRPr>
          </a:p>
        </p:txBody>
      </p:sp>
      <p:sp>
        <p:nvSpPr>
          <p:cNvPr id="4" name="Rectangle 3">
            <a:extLst>
              <a:ext uri="{FF2B5EF4-FFF2-40B4-BE49-F238E27FC236}">
                <a16:creationId xmlns:a16="http://schemas.microsoft.com/office/drawing/2014/main" id="{3846C821-B7AA-D5F7-D59C-4F364E2CB740}"/>
              </a:ext>
            </a:extLst>
          </p:cNvPr>
          <p:cNvSpPr/>
          <p:nvPr/>
        </p:nvSpPr>
        <p:spPr>
          <a:xfrm>
            <a:off x="730823" y="9286579"/>
            <a:ext cx="1295400" cy="990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E"/>
          </a:p>
        </p:txBody>
      </p:sp>
      <p:sp>
        <p:nvSpPr>
          <p:cNvPr id="6" name="TextBox 5">
            <a:extLst>
              <a:ext uri="{FF2B5EF4-FFF2-40B4-BE49-F238E27FC236}">
                <a16:creationId xmlns:a16="http://schemas.microsoft.com/office/drawing/2014/main" id="{E572BEB8-7B1D-5303-678E-3E85BE587112}"/>
              </a:ext>
            </a:extLst>
          </p:cNvPr>
          <p:cNvSpPr txBox="1"/>
          <p:nvPr/>
        </p:nvSpPr>
        <p:spPr>
          <a:xfrm>
            <a:off x="1139030" y="2068809"/>
            <a:ext cx="12953637" cy="1323439"/>
          </a:xfrm>
          <a:prstGeom prst="rect">
            <a:avLst/>
          </a:prstGeom>
          <a:noFill/>
        </p:spPr>
        <p:txBody>
          <a:bodyPr wrap="square">
            <a:spAutoFit/>
          </a:bodyPr>
          <a:lstStyle/>
          <a:p>
            <a:pPr marL="0" indent="0" algn="just">
              <a:spcBef>
                <a:spcPct val="30000"/>
              </a:spcBef>
              <a:buSzPct val="75000"/>
              <a:buFont typeface="Arial" panose="020B0604020202020204" pitchFamily="34" charset="0"/>
              <a:buNone/>
            </a:pPr>
            <a:r>
              <a:rPr lang="en-US" sz="4000" b="1" i="0" dirty="0">
                <a:solidFill>
                  <a:srgbClr val="374151"/>
                </a:solidFill>
                <a:effectLst/>
                <a:latin typeface="+mn-lt"/>
              </a:rPr>
              <a:t>State of Hysteresis: The lag between the action and the reaction</a:t>
            </a:r>
            <a:endParaRPr lang="en-US" sz="4000" b="1" i="1" dirty="0">
              <a:latin typeface="+mn-lt"/>
              <a:ea typeface="Verdana" panose="020B0604030504040204" pitchFamily="34" charset="0"/>
              <a:cs typeface="Arial" panose="020B0604020202020204" pitchFamily="34" charset="0"/>
            </a:endParaRPr>
          </a:p>
        </p:txBody>
      </p:sp>
    </p:spTree>
    <p:extLst>
      <p:ext uri="{BB962C8B-B14F-4D97-AF65-F5344CB8AC3E}">
        <p14:creationId xmlns:p14="http://schemas.microsoft.com/office/powerpoint/2010/main" val="6781470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D669EF-389F-EED6-22CE-DA30DECD6D7C}"/>
              </a:ext>
            </a:extLst>
          </p:cNvPr>
          <p:cNvSpPr>
            <a:spLocks noGrp="1"/>
          </p:cNvSpPr>
          <p:nvPr>
            <p:ph type="title"/>
          </p:nvPr>
        </p:nvSpPr>
        <p:spPr/>
        <p:txBody>
          <a:bodyPr/>
          <a:lstStyle/>
          <a:p>
            <a:r>
              <a:rPr lang="en-US" dirty="0"/>
              <a:t>Financial Conditions Impulse on Growth over a Long Period</a:t>
            </a:r>
          </a:p>
        </p:txBody>
      </p:sp>
      <p:pic>
        <p:nvPicPr>
          <p:cNvPr id="7" name="Picture 6">
            <a:extLst>
              <a:ext uri="{FF2B5EF4-FFF2-40B4-BE49-F238E27FC236}">
                <a16:creationId xmlns:a16="http://schemas.microsoft.com/office/drawing/2014/main" id="{670D0B0A-6B02-C490-C061-7223D5B8FB8E}"/>
              </a:ext>
            </a:extLst>
          </p:cNvPr>
          <p:cNvPicPr>
            <a:picLocks noChangeAspect="1"/>
          </p:cNvPicPr>
          <p:nvPr/>
        </p:nvPicPr>
        <p:blipFill>
          <a:blip r:embed="rId2"/>
          <a:stretch>
            <a:fillRect/>
          </a:stretch>
        </p:blipFill>
        <p:spPr>
          <a:xfrm>
            <a:off x="690567" y="1463675"/>
            <a:ext cx="13698527" cy="6400799"/>
          </a:xfrm>
          <a:prstGeom prst="rect">
            <a:avLst/>
          </a:prstGeom>
        </p:spPr>
      </p:pic>
      <p:sp>
        <p:nvSpPr>
          <p:cNvPr id="8" name="TextBox 7">
            <a:extLst>
              <a:ext uri="{FF2B5EF4-FFF2-40B4-BE49-F238E27FC236}">
                <a16:creationId xmlns:a16="http://schemas.microsoft.com/office/drawing/2014/main" id="{1ED38238-4E95-5DEC-C4DB-0E9A4C4C9C32}"/>
              </a:ext>
            </a:extLst>
          </p:cNvPr>
          <p:cNvSpPr txBox="1"/>
          <p:nvPr/>
        </p:nvSpPr>
        <p:spPr>
          <a:xfrm>
            <a:off x="690566" y="8016875"/>
            <a:ext cx="13698527" cy="3046988"/>
          </a:xfrm>
          <a:prstGeom prst="rect">
            <a:avLst/>
          </a:prstGeom>
          <a:noFill/>
        </p:spPr>
        <p:txBody>
          <a:bodyPr wrap="square" rtlCol="0">
            <a:spAutoFit/>
          </a:bodyPr>
          <a:lstStyle/>
          <a:p>
            <a:pPr algn="l"/>
            <a:r>
              <a:rPr lang="en-US" sz="1600" b="0" i="0" dirty="0">
                <a:solidFill>
                  <a:srgbClr val="333333"/>
                </a:solidFill>
                <a:effectLst/>
                <a:latin typeface="+mn-lt"/>
              </a:rPr>
              <a:t>Note: The figure shows the Financial Conditions Impulse on Growth computed with a 1-year and 3-year lookback window, respectively, in red and black. Positive (negative) values of the two indexes denote headwinds (tailwinds) to GDP growth over the next year. The upward arrow indicates the direction of tightening of financial conditions and increasing headwinds to future GDP growth. Gray shaded bars denote periods of recession as dated by the National Bureau of Economic Research: January 1980-July 1980, July 1981-November 1982, July 1990-March 1991, March 2001-November 2001, December 2007- June 2009, and February 2020-April 2020. The dashed bars represent monetary policy tightening cycles: February 1977-May 1980, August 1980-July 1981, January 1982-March 1982, March 1983-September 1984, February 1987-September 1987, April 1988-April 1989, February 1994-March 1995, July 1999-July 2000, June 2004-August 2006, December 2015-July 2018, March 2022-present. Tightening cycles are defined to start on the month of the first federal funds rate increase and end after the last rate hike.</a:t>
            </a:r>
          </a:p>
          <a:p>
            <a:pPr algn="l"/>
            <a:endParaRPr lang="en-US" sz="1000" b="0" i="0" dirty="0">
              <a:solidFill>
                <a:srgbClr val="333333"/>
              </a:solidFill>
              <a:effectLst/>
              <a:latin typeface="Arial" panose="020B0604020202020204" pitchFamily="34" charset="0"/>
            </a:endParaRPr>
          </a:p>
          <a:p>
            <a:pPr algn="l"/>
            <a:endParaRPr lang="en-US" sz="1000" dirty="0">
              <a:solidFill>
                <a:srgbClr val="333333"/>
              </a:solidFill>
              <a:latin typeface="Arial" panose="020B0604020202020204" pitchFamily="34" charset="0"/>
            </a:endParaRPr>
          </a:p>
          <a:p>
            <a:pPr algn="l"/>
            <a:r>
              <a:rPr lang="en-US" sz="1000" b="0" i="1" dirty="0">
                <a:solidFill>
                  <a:srgbClr val="333333"/>
                </a:solidFill>
                <a:effectLst/>
                <a:latin typeface="Calibri" panose="020F0502020204030204" pitchFamily="34" charset="0"/>
                <a:cs typeface="Calibri" panose="020F0502020204030204" pitchFamily="34" charset="0"/>
              </a:rPr>
              <a:t>Source: Haver Analytics; U.S. Census Bureau, Decennial Census of Population and Housing; CoreLogic; Authors' calculations.</a:t>
            </a:r>
          </a:p>
          <a:p>
            <a:endParaRPr lang="en-AE" dirty="0"/>
          </a:p>
        </p:txBody>
      </p:sp>
    </p:spTree>
    <p:extLst>
      <p:ext uri="{BB962C8B-B14F-4D97-AF65-F5344CB8AC3E}">
        <p14:creationId xmlns:p14="http://schemas.microsoft.com/office/powerpoint/2010/main" val="11999468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D669EF-389F-EED6-22CE-DA30DECD6D7C}"/>
              </a:ext>
            </a:extLst>
          </p:cNvPr>
          <p:cNvSpPr>
            <a:spLocks noGrp="1"/>
          </p:cNvSpPr>
          <p:nvPr>
            <p:ph type="title"/>
          </p:nvPr>
        </p:nvSpPr>
        <p:spPr/>
        <p:txBody>
          <a:bodyPr/>
          <a:lstStyle/>
          <a:p>
            <a:r>
              <a:rPr lang="en-US" dirty="0"/>
              <a:t>Global Manufacturing Purchasing Manager’s Index</a:t>
            </a:r>
            <a:endParaRPr lang="en-AE" dirty="0"/>
          </a:p>
        </p:txBody>
      </p:sp>
      <p:pic>
        <p:nvPicPr>
          <p:cNvPr id="5" name="Picture 4">
            <a:extLst>
              <a:ext uri="{FF2B5EF4-FFF2-40B4-BE49-F238E27FC236}">
                <a16:creationId xmlns:a16="http://schemas.microsoft.com/office/drawing/2014/main" id="{C9BA7158-5269-7535-7873-F391839BE487}"/>
              </a:ext>
            </a:extLst>
          </p:cNvPr>
          <p:cNvPicPr>
            <a:picLocks noChangeAspect="1"/>
          </p:cNvPicPr>
          <p:nvPr/>
        </p:nvPicPr>
        <p:blipFill>
          <a:blip r:embed="rId2"/>
          <a:stretch>
            <a:fillRect/>
          </a:stretch>
        </p:blipFill>
        <p:spPr>
          <a:xfrm>
            <a:off x="758032" y="2225675"/>
            <a:ext cx="6781799" cy="8014156"/>
          </a:xfrm>
          <a:prstGeom prst="rect">
            <a:avLst/>
          </a:prstGeom>
        </p:spPr>
      </p:pic>
      <p:pic>
        <p:nvPicPr>
          <p:cNvPr id="7" name="Picture 6">
            <a:extLst>
              <a:ext uri="{FF2B5EF4-FFF2-40B4-BE49-F238E27FC236}">
                <a16:creationId xmlns:a16="http://schemas.microsoft.com/office/drawing/2014/main" id="{A3D21058-FE9A-A679-B2A4-A68E36E5E2AF}"/>
              </a:ext>
            </a:extLst>
          </p:cNvPr>
          <p:cNvPicPr>
            <a:picLocks noChangeAspect="1"/>
          </p:cNvPicPr>
          <p:nvPr/>
        </p:nvPicPr>
        <p:blipFill>
          <a:blip r:embed="rId3"/>
          <a:stretch>
            <a:fillRect/>
          </a:stretch>
        </p:blipFill>
        <p:spPr>
          <a:xfrm>
            <a:off x="7539831" y="2190749"/>
            <a:ext cx="6781800" cy="8049081"/>
          </a:xfrm>
          <a:prstGeom prst="rect">
            <a:avLst/>
          </a:prstGeom>
        </p:spPr>
      </p:pic>
      <p:pic>
        <p:nvPicPr>
          <p:cNvPr id="9" name="Picture 8">
            <a:extLst>
              <a:ext uri="{FF2B5EF4-FFF2-40B4-BE49-F238E27FC236}">
                <a16:creationId xmlns:a16="http://schemas.microsoft.com/office/drawing/2014/main" id="{AE581893-1931-92ED-C319-C834B41F7CC0}"/>
              </a:ext>
            </a:extLst>
          </p:cNvPr>
          <p:cNvPicPr>
            <a:picLocks noChangeAspect="1"/>
          </p:cNvPicPr>
          <p:nvPr/>
        </p:nvPicPr>
        <p:blipFill>
          <a:blip r:embed="rId4"/>
          <a:stretch>
            <a:fillRect/>
          </a:stretch>
        </p:blipFill>
        <p:spPr>
          <a:xfrm>
            <a:off x="758032" y="1463675"/>
            <a:ext cx="5562599" cy="778359"/>
          </a:xfrm>
          <a:prstGeom prst="rect">
            <a:avLst/>
          </a:prstGeom>
        </p:spPr>
      </p:pic>
      <p:sp>
        <p:nvSpPr>
          <p:cNvPr id="11" name="TextBox 10">
            <a:extLst>
              <a:ext uri="{FF2B5EF4-FFF2-40B4-BE49-F238E27FC236}">
                <a16:creationId xmlns:a16="http://schemas.microsoft.com/office/drawing/2014/main" id="{C3E115C1-7D58-3B07-B511-128F31A2736C}"/>
              </a:ext>
            </a:extLst>
          </p:cNvPr>
          <p:cNvSpPr txBox="1"/>
          <p:nvPr/>
        </p:nvSpPr>
        <p:spPr>
          <a:xfrm>
            <a:off x="377031" y="10921407"/>
            <a:ext cx="6290471" cy="215444"/>
          </a:xfrm>
          <a:prstGeom prst="rect">
            <a:avLst/>
          </a:prstGeom>
          <a:noFill/>
        </p:spPr>
        <p:txBody>
          <a:bodyPr wrap="square" rtlCol="0">
            <a:spAutoFit/>
          </a:bodyPr>
          <a:lstStyle/>
          <a:p>
            <a:r>
              <a:rPr lang="en-US" sz="800" i="1" dirty="0"/>
              <a:t>Source: Bloomberg,  As of October 2023</a:t>
            </a:r>
            <a:endParaRPr lang="en-AE" sz="800" i="1" dirty="0"/>
          </a:p>
        </p:txBody>
      </p:sp>
    </p:spTree>
    <p:extLst>
      <p:ext uri="{BB962C8B-B14F-4D97-AF65-F5344CB8AC3E}">
        <p14:creationId xmlns:p14="http://schemas.microsoft.com/office/powerpoint/2010/main" val="29024711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D669EF-389F-EED6-22CE-DA30DECD6D7C}"/>
              </a:ext>
            </a:extLst>
          </p:cNvPr>
          <p:cNvSpPr>
            <a:spLocks noGrp="1"/>
          </p:cNvSpPr>
          <p:nvPr>
            <p:ph type="title"/>
          </p:nvPr>
        </p:nvSpPr>
        <p:spPr/>
        <p:txBody>
          <a:bodyPr/>
          <a:lstStyle/>
          <a:p>
            <a:r>
              <a:rPr lang="en-US" dirty="0"/>
              <a:t>Powell's key labor market measure to continue signaling a tight but rebalancing jobs market</a:t>
            </a:r>
            <a:endParaRPr lang="en-AE" dirty="0"/>
          </a:p>
        </p:txBody>
      </p:sp>
      <p:sp>
        <p:nvSpPr>
          <p:cNvPr id="10" name="TextBox 9">
            <a:extLst>
              <a:ext uri="{FF2B5EF4-FFF2-40B4-BE49-F238E27FC236}">
                <a16:creationId xmlns:a16="http://schemas.microsoft.com/office/drawing/2014/main" id="{35A71475-9F0D-FC56-995C-D64624C21CEC}"/>
              </a:ext>
            </a:extLst>
          </p:cNvPr>
          <p:cNvSpPr txBox="1"/>
          <p:nvPr/>
        </p:nvSpPr>
        <p:spPr>
          <a:xfrm>
            <a:off x="647872" y="8217957"/>
            <a:ext cx="13792199" cy="1938992"/>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mn-lt"/>
              </a:rPr>
              <a:t>One of Chair Powell's preferred gauges, the openings-to-unemployed ratio, has fallen to 1.5 from the peak of 2.0 reached in March of last year. Expectations for a slight decline in job openings would keep the ratio at its current level.</a:t>
            </a:r>
          </a:p>
          <a:p>
            <a:pPr marL="342900" indent="-342900">
              <a:buFont typeface="Arial" panose="020B0604020202020204" pitchFamily="34" charset="0"/>
              <a:buChar char="•"/>
            </a:pPr>
            <a:endParaRPr lang="en-US" sz="2000" dirty="0">
              <a:latin typeface="+mn-lt"/>
            </a:endParaRPr>
          </a:p>
          <a:p>
            <a:pPr marL="342900" indent="-342900">
              <a:buFont typeface="Arial" panose="020B0604020202020204" pitchFamily="34" charset="0"/>
              <a:buChar char="•"/>
            </a:pPr>
            <a:r>
              <a:rPr lang="en-US" sz="2000" dirty="0">
                <a:latin typeface="+mn-lt"/>
              </a:rPr>
              <a:t>Q3 Employment Cost Index showed wage pressures advanced 1.1% q/q. As state and local government wages rose 1.8% q/q versus private sector wages rising just 1.1% q/q.</a:t>
            </a:r>
          </a:p>
        </p:txBody>
      </p:sp>
      <p:sp>
        <p:nvSpPr>
          <p:cNvPr id="11" name="TextBox 10">
            <a:extLst>
              <a:ext uri="{FF2B5EF4-FFF2-40B4-BE49-F238E27FC236}">
                <a16:creationId xmlns:a16="http://schemas.microsoft.com/office/drawing/2014/main" id="{C3E115C1-7D58-3B07-B511-128F31A2736C}"/>
              </a:ext>
            </a:extLst>
          </p:cNvPr>
          <p:cNvSpPr txBox="1"/>
          <p:nvPr/>
        </p:nvSpPr>
        <p:spPr>
          <a:xfrm>
            <a:off x="377031" y="10921407"/>
            <a:ext cx="6290471" cy="215444"/>
          </a:xfrm>
          <a:prstGeom prst="rect">
            <a:avLst/>
          </a:prstGeom>
          <a:noFill/>
        </p:spPr>
        <p:txBody>
          <a:bodyPr wrap="square" rtlCol="0">
            <a:spAutoFit/>
          </a:bodyPr>
          <a:lstStyle/>
          <a:p>
            <a:r>
              <a:rPr lang="en-US" sz="800" i="1" dirty="0"/>
              <a:t>Source: BLS, </a:t>
            </a:r>
            <a:r>
              <a:rPr lang="en-US" sz="800" i="1" dirty="0" err="1"/>
              <a:t>Macrobond</a:t>
            </a:r>
            <a:r>
              <a:rPr lang="en-US" sz="800" i="1" dirty="0"/>
              <a:t>, BNP Paribas </a:t>
            </a:r>
            <a:endParaRPr lang="en-AE" sz="800" i="1" dirty="0"/>
          </a:p>
        </p:txBody>
      </p:sp>
      <p:pic>
        <p:nvPicPr>
          <p:cNvPr id="1026" name="Picture 2">
            <a:extLst>
              <a:ext uri="{FF2B5EF4-FFF2-40B4-BE49-F238E27FC236}">
                <a16:creationId xmlns:a16="http://schemas.microsoft.com/office/drawing/2014/main" id="{94166CE6-B6E3-D5F7-076D-BF1C59C169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8663" y="2442947"/>
            <a:ext cx="6629400" cy="5450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a:extLst>
              <a:ext uri="{FF2B5EF4-FFF2-40B4-BE49-F238E27FC236}">
                <a16:creationId xmlns:a16="http://schemas.microsoft.com/office/drawing/2014/main" id="{E4ABB31C-CE00-9575-FE8C-FA6A3EE554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89134" y="2442947"/>
            <a:ext cx="6061866" cy="5450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3B2FDB27-DC6D-2A08-6796-67D8B1658B03}"/>
              </a:ext>
            </a:extLst>
          </p:cNvPr>
          <p:cNvSpPr txBox="1"/>
          <p:nvPr/>
        </p:nvSpPr>
        <p:spPr>
          <a:xfrm>
            <a:off x="647872" y="1762555"/>
            <a:ext cx="6790982" cy="400110"/>
          </a:xfrm>
          <a:prstGeom prst="rect">
            <a:avLst/>
          </a:prstGeom>
          <a:noFill/>
        </p:spPr>
        <p:txBody>
          <a:bodyPr wrap="square" rtlCol="0">
            <a:spAutoFit/>
          </a:bodyPr>
          <a:lstStyle/>
          <a:p>
            <a:r>
              <a:rPr lang="en-US" sz="2000" b="1" kern="1200" dirty="0">
                <a:solidFill>
                  <a:schemeClr val="tx2"/>
                </a:solidFill>
                <a:latin typeface="+mn-lt"/>
                <a:ea typeface="+mn-ea"/>
                <a:cs typeface="+mn-cs"/>
              </a:rPr>
              <a:t>Job openings- to-unemployed Ratio</a:t>
            </a:r>
            <a:endParaRPr lang="en-AE" sz="2000" b="1" kern="1200" dirty="0">
              <a:solidFill>
                <a:schemeClr val="tx2"/>
              </a:solidFill>
              <a:latin typeface="+mn-lt"/>
              <a:ea typeface="+mn-ea"/>
              <a:cs typeface="+mn-cs"/>
            </a:endParaRPr>
          </a:p>
        </p:txBody>
      </p:sp>
      <p:sp>
        <p:nvSpPr>
          <p:cNvPr id="4" name="TextBox 3">
            <a:extLst>
              <a:ext uri="{FF2B5EF4-FFF2-40B4-BE49-F238E27FC236}">
                <a16:creationId xmlns:a16="http://schemas.microsoft.com/office/drawing/2014/main" id="{0B24008C-8CF2-BF8A-E548-5153EE9F785B}"/>
              </a:ext>
            </a:extLst>
          </p:cNvPr>
          <p:cNvSpPr txBox="1"/>
          <p:nvPr/>
        </p:nvSpPr>
        <p:spPr>
          <a:xfrm>
            <a:off x="8289134" y="1690251"/>
            <a:ext cx="6142657" cy="400110"/>
          </a:xfrm>
          <a:prstGeom prst="rect">
            <a:avLst/>
          </a:prstGeom>
          <a:noFill/>
        </p:spPr>
        <p:txBody>
          <a:bodyPr wrap="square" rtlCol="0">
            <a:spAutoFit/>
          </a:bodyPr>
          <a:lstStyle/>
          <a:p>
            <a:r>
              <a:rPr lang="en-US" sz="2000" b="1" kern="1200" dirty="0">
                <a:solidFill>
                  <a:schemeClr val="tx2"/>
                </a:solidFill>
                <a:latin typeface="+mn-lt"/>
                <a:ea typeface="+mn-ea"/>
                <a:cs typeface="+mn-cs"/>
              </a:rPr>
              <a:t>Employment Cost Index components</a:t>
            </a:r>
            <a:endParaRPr lang="en-AE" sz="2000" b="1" kern="1200" dirty="0">
              <a:solidFill>
                <a:schemeClr val="tx2"/>
              </a:solidFill>
              <a:latin typeface="+mn-lt"/>
              <a:ea typeface="+mn-ea"/>
              <a:cs typeface="+mn-cs"/>
            </a:endParaRPr>
          </a:p>
        </p:txBody>
      </p:sp>
    </p:spTree>
    <p:extLst>
      <p:ext uri="{BB962C8B-B14F-4D97-AF65-F5344CB8AC3E}">
        <p14:creationId xmlns:p14="http://schemas.microsoft.com/office/powerpoint/2010/main" val="29667818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7D669EF-389F-EED6-22CE-DA30DECD6D7C}"/>
              </a:ext>
            </a:extLst>
          </p:cNvPr>
          <p:cNvSpPr>
            <a:spLocks noGrp="1"/>
          </p:cNvSpPr>
          <p:nvPr>
            <p:ph type="title"/>
          </p:nvPr>
        </p:nvSpPr>
        <p:spPr>
          <a:xfrm>
            <a:off x="1062831" y="743032"/>
            <a:ext cx="12979688" cy="557211"/>
          </a:xfrm>
        </p:spPr>
        <p:txBody>
          <a:bodyPr/>
          <a:lstStyle/>
          <a:p>
            <a:r>
              <a:rPr lang="en-US" dirty="0"/>
              <a:t>US Recession around the corner?  </a:t>
            </a:r>
            <a:endParaRPr lang="en-AE" dirty="0"/>
          </a:p>
        </p:txBody>
      </p:sp>
      <p:sp>
        <p:nvSpPr>
          <p:cNvPr id="8" name="TextBox 7">
            <a:extLst>
              <a:ext uri="{FF2B5EF4-FFF2-40B4-BE49-F238E27FC236}">
                <a16:creationId xmlns:a16="http://schemas.microsoft.com/office/drawing/2014/main" id="{1ED38238-4E95-5DEC-C4DB-0E9A4C4C9C32}"/>
              </a:ext>
            </a:extLst>
          </p:cNvPr>
          <p:cNvSpPr txBox="1"/>
          <p:nvPr/>
        </p:nvSpPr>
        <p:spPr>
          <a:xfrm>
            <a:off x="377031" y="10534826"/>
            <a:ext cx="12973496" cy="246221"/>
          </a:xfrm>
          <a:prstGeom prst="rect">
            <a:avLst/>
          </a:prstGeom>
          <a:noFill/>
        </p:spPr>
        <p:txBody>
          <a:bodyPr wrap="square" rtlCol="0">
            <a:spAutoFit/>
          </a:bodyPr>
          <a:lstStyle/>
          <a:p>
            <a:pPr algn="l"/>
            <a:r>
              <a:rPr lang="en-US" sz="1000" b="0" i="1" dirty="0">
                <a:solidFill>
                  <a:srgbClr val="333333"/>
                </a:solidFill>
                <a:effectLst/>
                <a:latin typeface="Calibri" panose="020F0502020204030204" pitchFamily="34" charset="0"/>
                <a:cs typeface="Calibri" panose="020F0502020204030204" pitchFamily="34" charset="0"/>
              </a:rPr>
              <a:t>Source: </a:t>
            </a:r>
            <a:r>
              <a:rPr lang="de-DE" sz="1000" i="1" dirty="0">
                <a:latin typeface="Calibri" panose="020F0502020204030204" pitchFamily="34" charset="0"/>
                <a:cs typeface="Calibri" panose="020F0502020204030204" pitchFamily="34" charset="0"/>
              </a:rPr>
              <a:t>FRB, Haver Analytics, Deutsche Bank, October 2023 , Treasury, Macrobond, BNP Paribas </a:t>
            </a:r>
            <a:endParaRPr lang="en-AE" i="1" dirty="0">
              <a:latin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C9998E08-BD2A-7AA7-F14B-A67A32B1851C}"/>
              </a:ext>
            </a:extLst>
          </p:cNvPr>
          <p:cNvSpPr txBox="1"/>
          <p:nvPr/>
        </p:nvSpPr>
        <p:spPr>
          <a:xfrm>
            <a:off x="748848" y="1950653"/>
            <a:ext cx="6790982" cy="707886"/>
          </a:xfrm>
          <a:prstGeom prst="rect">
            <a:avLst/>
          </a:prstGeom>
          <a:noFill/>
        </p:spPr>
        <p:txBody>
          <a:bodyPr wrap="square" rtlCol="0">
            <a:spAutoFit/>
          </a:bodyPr>
          <a:lstStyle/>
          <a:p>
            <a:r>
              <a:rPr lang="en-US" sz="2000" b="1" kern="1200" dirty="0">
                <a:solidFill>
                  <a:schemeClr val="tx2"/>
                </a:solidFill>
                <a:latin typeface="+mn-lt"/>
                <a:ea typeface="+mn-ea"/>
                <a:cs typeface="+mn-cs"/>
              </a:rPr>
              <a:t>SLOOS: Net percent of banks tightening lending</a:t>
            </a:r>
          </a:p>
          <a:p>
            <a:r>
              <a:rPr lang="en-US" sz="2000" b="1" kern="1200" dirty="0">
                <a:solidFill>
                  <a:schemeClr val="tx2"/>
                </a:solidFill>
                <a:latin typeface="+mn-lt"/>
                <a:ea typeface="+mn-ea"/>
                <a:cs typeface="+mn-cs"/>
              </a:rPr>
              <a:t>standards at recession levels</a:t>
            </a:r>
            <a:endParaRPr lang="en-AE" sz="2000" b="1" kern="1200" dirty="0">
              <a:solidFill>
                <a:schemeClr val="tx2"/>
              </a:solidFill>
              <a:latin typeface="+mn-lt"/>
              <a:ea typeface="+mn-ea"/>
              <a:cs typeface="+mn-cs"/>
            </a:endParaRPr>
          </a:p>
        </p:txBody>
      </p:sp>
      <p:pic>
        <p:nvPicPr>
          <p:cNvPr id="4" name="Picture 3">
            <a:extLst>
              <a:ext uri="{FF2B5EF4-FFF2-40B4-BE49-F238E27FC236}">
                <a16:creationId xmlns:a16="http://schemas.microsoft.com/office/drawing/2014/main" id="{84EDE9FD-FE07-4054-3858-0FDEDD3842D9}"/>
              </a:ext>
            </a:extLst>
          </p:cNvPr>
          <p:cNvPicPr>
            <a:picLocks noChangeAspect="1"/>
          </p:cNvPicPr>
          <p:nvPr/>
        </p:nvPicPr>
        <p:blipFill>
          <a:blip r:embed="rId3"/>
          <a:stretch>
            <a:fillRect/>
          </a:stretch>
        </p:blipFill>
        <p:spPr>
          <a:xfrm>
            <a:off x="635457" y="2621867"/>
            <a:ext cx="6477000" cy="7071408"/>
          </a:xfrm>
          <a:prstGeom prst="rect">
            <a:avLst/>
          </a:prstGeom>
        </p:spPr>
      </p:pic>
      <p:pic>
        <p:nvPicPr>
          <p:cNvPr id="6" name="Picture 5">
            <a:extLst>
              <a:ext uri="{FF2B5EF4-FFF2-40B4-BE49-F238E27FC236}">
                <a16:creationId xmlns:a16="http://schemas.microsoft.com/office/drawing/2014/main" id="{2286F69C-0E6E-3825-E44A-30B9F7D72013}"/>
              </a:ext>
            </a:extLst>
          </p:cNvPr>
          <p:cNvPicPr>
            <a:picLocks noChangeAspect="1"/>
          </p:cNvPicPr>
          <p:nvPr/>
        </p:nvPicPr>
        <p:blipFill>
          <a:blip r:embed="rId4"/>
          <a:stretch>
            <a:fillRect/>
          </a:stretch>
        </p:blipFill>
        <p:spPr>
          <a:xfrm>
            <a:off x="7550376" y="2621869"/>
            <a:ext cx="6809127" cy="7071406"/>
          </a:xfrm>
          <a:prstGeom prst="rect">
            <a:avLst/>
          </a:prstGeom>
        </p:spPr>
      </p:pic>
      <p:sp>
        <p:nvSpPr>
          <p:cNvPr id="20" name="TextBox 19">
            <a:extLst>
              <a:ext uri="{FF2B5EF4-FFF2-40B4-BE49-F238E27FC236}">
                <a16:creationId xmlns:a16="http://schemas.microsoft.com/office/drawing/2014/main" id="{50ADBCCE-41DC-61D2-96BB-CFF137ED3478}"/>
              </a:ext>
            </a:extLst>
          </p:cNvPr>
          <p:cNvSpPr txBox="1"/>
          <p:nvPr/>
        </p:nvSpPr>
        <p:spPr>
          <a:xfrm>
            <a:off x="7539830" y="1950653"/>
            <a:ext cx="6819673" cy="707886"/>
          </a:xfrm>
          <a:prstGeom prst="rect">
            <a:avLst/>
          </a:prstGeom>
          <a:noFill/>
        </p:spPr>
        <p:txBody>
          <a:bodyPr wrap="square" rtlCol="0">
            <a:spAutoFit/>
          </a:bodyPr>
          <a:lstStyle/>
          <a:p>
            <a:r>
              <a:rPr lang="en-US" sz="2000" b="1" kern="1200" dirty="0">
                <a:solidFill>
                  <a:schemeClr val="tx2"/>
                </a:solidFill>
                <a:latin typeface="+mn-lt"/>
                <a:ea typeface="+mn-ea"/>
                <a:cs typeface="+mn-cs"/>
              </a:rPr>
              <a:t>Banks’ willingness to lend to consumers also at</a:t>
            </a:r>
          </a:p>
          <a:p>
            <a:r>
              <a:rPr lang="en-US" sz="2000" b="1" kern="1200" dirty="0">
                <a:solidFill>
                  <a:schemeClr val="tx2"/>
                </a:solidFill>
                <a:latin typeface="+mn-lt"/>
                <a:ea typeface="+mn-ea"/>
                <a:cs typeface="+mn-cs"/>
              </a:rPr>
              <a:t>recession levels</a:t>
            </a:r>
            <a:endParaRPr lang="en-AE" sz="2000" b="1" kern="1200" dirty="0">
              <a:solidFill>
                <a:schemeClr val="tx2"/>
              </a:solidFill>
              <a:latin typeface="+mn-lt"/>
              <a:ea typeface="+mn-ea"/>
              <a:cs typeface="+mn-cs"/>
            </a:endParaRPr>
          </a:p>
        </p:txBody>
      </p:sp>
    </p:spTree>
    <p:extLst>
      <p:ext uri="{BB962C8B-B14F-4D97-AF65-F5344CB8AC3E}">
        <p14:creationId xmlns:p14="http://schemas.microsoft.com/office/powerpoint/2010/main" val="12483255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p:txBody>
          <a:bodyPr/>
          <a:lstStyle/>
          <a:p>
            <a:r>
              <a:rPr lang="en-US" dirty="0"/>
              <a:t>We think, Yes. : Why? Consumer Resilience fading…</a:t>
            </a:r>
          </a:p>
        </p:txBody>
      </p:sp>
      <p:sp>
        <p:nvSpPr>
          <p:cNvPr id="7" name="Content Placeholder 8">
            <a:extLst>
              <a:ext uri="{FF2B5EF4-FFF2-40B4-BE49-F238E27FC236}">
                <a16:creationId xmlns:a16="http://schemas.microsoft.com/office/drawing/2014/main" id="{1BF79648-D2DE-5F70-A139-2EBF9D5EF620}"/>
              </a:ext>
            </a:extLst>
          </p:cNvPr>
          <p:cNvSpPr txBox="1">
            <a:spLocks/>
          </p:cNvSpPr>
          <p:nvPr/>
        </p:nvSpPr>
        <p:spPr>
          <a:xfrm>
            <a:off x="8378031" y="1387474"/>
            <a:ext cx="6120272" cy="4463826"/>
          </a:xfrm>
          <a:prstGeom prst="rect">
            <a:avLst/>
          </a:prstGeom>
        </p:spPr>
        <p:txBody>
          <a:bodyPr>
            <a:noAutofit/>
          </a:bodyPr>
          <a:lstStyle>
            <a:lvl1pPr marL="171485" indent="-171485" algn="l" defTabSz="68593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453" indent="-171485" algn="l" defTabSz="68593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421" indent="-171485" algn="l" defTabSz="68593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390"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359"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327"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295"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264"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33"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spcBef>
                <a:spcPct val="30000"/>
              </a:spcBef>
              <a:buSzPct val="75000"/>
              <a:buFont typeface="Arial" panose="020B0604020202020204" pitchFamily="34" charset="0"/>
              <a:buNone/>
            </a:pPr>
            <a:endParaRPr lang="en-US" sz="900" b="1" kern="0" dirty="0">
              <a:solidFill>
                <a:srgbClr val="000000"/>
              </a:solidFill>
              <a:latin typeface="Futura BdCn BT" panose="020B0706020204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0E98E043-22D6-DFC5-C4B4-CBB9CDFB9FAD}"/>
              </a:ext>
            </a:extLst>
          </p:cNvPr>
          <p:cNvSpPr txBox="1"/>
          <p:nvPr/>
        </p:nvSpPr>
        <p:spPr>
          <a:xfrm>
            <a:off x="681831" y="10519229"/>
            <a:ext cx="7659234" cy="230832"/>
          </a:xfrm>
          <a:prstGeom prst="rect">
            <a:avLst/>
          </a:prstGeom>
          <a:noFill/>
        </p:spPr>
        <p:txBody>
          <a:bodyPr wrap="square" rtlCol="0">
            <a:spAutoFit/>
          </a:bodyPr>
          <a:lstStyle/>
          <a:p>
            <a:r>
              <a:rPr lang="en-US" sz="900" i="1" dirty="0">
                <a:latin typeface="Calibri" panose="020F0502020204030204" pitchFamily="34" charset="0"/>
                <a:cs typeface="Calibri" panose="020F0502020204030204" pitchFamily="34" charset="0"/>
              </a:rPr>
              <a:t>Source: Bloomberg, Treasury, </a:t>
            </a:r>
            <a:r>
              <a:rPr lang="en-US" sz="900" i="1" dirty="0" err="1">
                <a:latin typeface="Calibri" panose="020F0502020204030204" pitchFamily="34" charset="0"/>
                <a:cs typeface="Calibri" panose="020F0502020204030204" pitchFamily="34" charset="0"/>
              </a:rPr>
              <a:t>Macrobond</a:t>
            </a:r>
            <a:r>
              <a:rPr lang="en-US" sz="900" i="1" dirty="0">
                <a:latin typeface="Calibri" panose="020F0502020204030204" pitchFamily="34" charset="0"/>
                <a:cs typeface="Calibri" panose="020F0502020204030204" pitchFamily="34" charset="0"/>
              </a:rPr>
              <a:t>, BNP Paribas, </a:t>
            </a:r>
            <a:r>
              <a:rPr lang="en-US" sz="900" baseline="0" dirty="0">
                <a:latin typeface="Arial" pitchFamily="34" charset="0"/>
                <a:cs typeface="Arial" pitchFamily="34" charset="0"/>
              </a:rPr>
              <a:t>New York Fed Consumer Credit Panel/Equifax,  </a:t>
            </a:r>
            <a:endParaRPr lang="en-AE" sz="900" i="1" dirty="0">
              <a:latin typeface="Calibri" panose="020F0502020204030204" pitchFamily="34" charset="0"/>
              <a:cs typeface="Calibri" panose="020F0502020204030204" pitchFamily="34" charset="0"/>
            </a:endParaRPr>
          </a:p>
        </p:txBody>
      </p:sp>
      <p:sp>
        <p:nvSpPr>
          <p:cNvPr id="14" name="TextBox 13">
            <a:extLst>
              <a:ext uri="{FF2B5EF4-FFF2-40B4-BE49-F238E27FC236}">
                <a16:creationId xmlns:a16="http://schemas.microsoft.com/office/drawing/2014/main" id="{D8E71F69-A02A-28C1-EF94-C78EF0469746}"/>
              </a:ext>
            </a:extLst>
          </p:cNvPr>
          <p:cNvSpPr txBox="1"/>
          <p:nvPr/>
        </p:nvSpPr>
        <p:spPr>
          <a:xfrm>
            <a:off x="739159" y="1289931"/>
            <a:ext cx="6655139" cy="369332"/>
          </a:xfrm>
          <a:prstGeom prst="rect">
            <a:avLst/>
          </a:prstGeom>
          <a:noFill/>
        </p:spPr>
        <p:txBody>
          <a:bodyPr wrap="square" rtlCol="0">
            <a:spAutoFit/>
          </a:bodyPr>
          <a:lstStyle/>
          <a:p>
            <a:pPr algn="l"/>
            <a:r>
              <a:rPr lang="en-US" b="1" kern="1200" dirty="0">
                <a:solidFill>
                  <a:schemeClr val="tx2"/>
                </a:solidFill>
                <a:latin typeface="+mn-lt"/>
                <a:ea typeface="+mn-ea"/>
                <a:cs typeface="+mn-cs"/>
              </a:rPr>
              <a:t>Interest payments rising rapidly</a:t>
            </a:r>
            <a:endParaRPr lang="en-AE" b="1" kern="1200" dirty="0">
              <a:solidFill>
                <a:schemeClr val="tx2"/>
              </a:solidFill>
              <a:latin typeface="+mn-lt"/>
              <a:ea typeface="+mn-ea"/>
              <a:cs typeface="+mn-cs"/>
            </a:endParaRPr>
          </a:p>
        </p:txBody>
      </p:sp>
      <p:pic>
        <p:nvPicPr>
          <p:cNvPr id="6" name="Picture 5">
            <a:extLst>
              <a:ext uri="{FF2B5EF4-FFF2-40B4-BE49-F238E27FC236}">
                <a16:creationId xmlns:a16="http://schemas.microsoft.com/office/drawing/2014/main" id="{92080CE1-2E45-CC2C-139C-F1DD6F743EF5}"/>
              </a:ext>
            </a:extLst>
          </p:cNvPr>
          <p:cNvPicPr>
            <a:picLocks noChangeAspect="1"/>
          </p:cNvPicPr>
          <p:nvPr/>
        </p:nvPicPr>
        <p:blipFill>
          <a:blip r:embed="rId3"/>
          <a:stretch>
            <a:fillRect/>
          </a:stretch>
        </p:blipFill>
        <p:spPr>
          <a:xfrm>
            <a:off x="610388" y="1799482"/>
            <a:ext cx="6929443" cy="5319710"/>
          </a:xfrm>
          <a:prstGeom prst="rect">
            <a:avLst/>
          </a:prstGeom>
        </p:spPr>
      </p:pic>
      <p:sp>
        <p:nvSpPr>
          <p:cNvPr id="8" name="TextBox 7">
            <a:extLst>
              <a:ext uri="{FF2B5EF4-FFF2-40B4-BE49-F238E27FC236}">
                <a16:creationId xmlns:a16="http://schemas.microsoft.com/office/drawing/2014/main" id="{5194C503-683B-51BA-7B8A-00BF5D0F4488}"/>
              </a:ext>
            </a:extLst>
          </p:cNvPr>
          <p:cNvSpPr txBox="1"/>
          <p:nvPr/>
        </p:nvSpPr>
        <p:spPr>
          <a:xfrm>
            <a:off x="739158" y="7559675"/>
            <a:ext cx="13740661" cy="2246769"/>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mn-lt"/>
              </a:rPr>
              <a:t>Q323 consumer resilience faces a critical test in Q4. </a:t>
            </a:r>
          </a:p>
          <a:p>
            <a:endParaRPr lang="en-US" sz="2000" dirty="0">
              <a:latin typeface="+mn-lt"/>
            </a:endParaRPr>
          </a:p>
          <a:p>
            <a:pPr marL="285750" indent="-285750">
              <a:buFont typeface="Arial" panose="020B0604020202020204" pitchFamily="34" charset="0"/>
              <a:buChar char="•"/>
            </a:pPr>
            <a:r>
              <a:rPr lang="en-US" sz="2000" dirty="0">
                <a:latin typeface="+mn-lt"/>
              </a:rPr>
              <a:t>4.9% q/q </a:t>
            </a:r>
            <a:r>
              <a:rPr lang="en-US" sz="2000" dirty="0" err="1">
                <a:latin typeface="+mn-lt"/>
              </a:rPr>
              <a:t>saar</a:t>
            </a:r>
            <a:r>
              <a:rPr lang="en-US" sz="2000" dirty="0">
                <a:latin typeface="+mn-lt"/>
              </a:rPr>
              <a:t> gain in Q3 GDP was heavily skewed towards the consumer, making the future growth trajectory overly dependent on disposable personal income growth prospects</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Expected consumer downshift in Q4 and into 2024 considering a rapid rise in consumer debt servicing costs amid gradually slowing wage growth</a:t>
            </a:r>
          </a:p>
        </p:txBody>
      </p:sp>
      <p:graphicFrame>
        <p:nvGraphicFramePr>
          <p:cNvPr id="11" name="Chart 10">
            <a:extLst>
              <a:ext uri="{FF2B5EF4-FFF2-40B4-BE49-F238E27FC236}">
                <a16:creationId xmlns:a16="http://schemas.microsoft.com/office/drawing/2014/main" id="{9FB83A28-2822-F79D-5E35-1E648737FDD7}"/>
              </a:ext>
            </a:extLst>
          </p:cNvPr>
          <p:cNvGraphicFramePr>
            <a:graphicFrameLocks/>
          </p:cNvGraphicFramePr>
          <p:nvPr>
            <p:extLst>
              <p:ext uri="{D42A27DB-BD31-4B8C-83A1-F6EECF244321}">
                <p14:modId xmlns:p14="http://schemas.microsoft.com/office/powerpoint/2010/main" val="3532482380"/>
              </p:ext>
            </p:extLst>
          </p:nvPr>
        </p:nvGraphicFramePr>
        <p:xfrm>
          <a:off x="7539831" y="1790320"/>
          <a:ext cx="6939989" cy="5328872"/>
        </p:xfrm>
        <a:graphic>
          <a:graphicData uri="http://schemas.openxmlformats.org/drawingml/2006/chart">
            <c:chart xmlns:c="http://schemas.openxmlformats.org/drawingml/2006/chart" xmlns:r="http://schemas.openxmlformats.org/officeDocument/2006/relationships" r:id="rId4"/>
          </a:graphicData>
        </a:graphic>
      </p:graphicFrame>
      <p:sp>
        <p:nvSpPr>
          <p:cNvPr id="13" name="TextBox 12">
            <a:extLst>
              <a:ext uri="{FF2B5EF4-FFF2-40B4-BE49-F238E27FC236}">
                <a16:creationId xmlns:a16="http://schemas.microsoft.com/office/drawing/2014/main" id="{47360F4E-B76E-6061-4CF0-EAA4D9B4C7BF}"/>
              </a:ext>
            </a:extLst>
          </p:cNvPr>
          <p:cNvSpPr txBox="1"/>
          <p:nvPr/>
        </p:nvSpPr>
        <p:spPr>
          <a:xfrm>
            <a:off x="7539831" y="1315851"/>
            <a:ext cx="6655139" cy="369332"/>
          </a:xfrm>
          <a:prstGeom prst="rect">
            <a:avLst/>
          </a:prstGeom>
          <a:noFill/>
        </p:spPr>
        <p:txBody>
          <a:bodyPr wrap="square" rtlCol="0">
            <a:spAutoFit/>
          </a:bodyPr>
          <a:lstStyle/>
          <a:p>
            <a:pPr algn="l"/>
            <a:r>
              <a:rPr lang="en-US" b="1" kern="1200" dirty="0">
                <a:solidFill>
                  <a:schemeClr val="tx2"/>
                </a:solidFill>
                <a:latin typeface="+mn-lt"/>
                <a:ea typeface="+mn-ea"/>
                <a:cs typeface="+mn-cs"/>
              </a:rPr>
              <a:t>Personal Saving as % of Disposable personal income</a:t>
            </a:r>
            <a:endParaRPr lang="en-AE" b="1" kern="1200" dirty="0">
              <a:solidFill>
                <a:schemeClr val="tx2"/>
              </a:solidFill>
              <a:latin typeface="+mn-lt"/>
              <a:ea typeface="+mn-ea"/>
              <a:cs typeface="+mn-cs"/>
            </a:endParaRPr>
          </a:p>
        </p:txBody>
      </p:sp>
    </p:spTree>
    <p:extLst>
      <p:ext uri="{BB962C8B-B14F-4D97-AF65-F5344CB8AC3E}">
        <p14:creationId xmlns:p14="http://schemas.microsoft.com/office/powerpoint/2010/main" val="34285042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p:txBody>
          <a:bodyPr/>
          <a:lstStyle/>
          <a:p>
            <a:r>
              <a:rPr lang="en-US" dirty="0"/>
              <a:t>We think, Yes. : Why? Consumer Resilience fading…</a:t>
            </a:r>
          </a:p>
        </p:txBody>
      </p:sp>
      <p:sp>
        <p:nvSpPr>
          <p:cNvPr id="7" name="Content Placeholder 8">
            <a:extLst>
              <a:ext uri="{FF2B5EF4-FFF2-40B4-BE49-F238E27FC236}">
                <a16:creationId xmlns:a16="http://schemas.microsoft.com/office/drawing/2014/main" id="{1BF79648-D2DE-5F70-A139-2EBF9D5EF620}"/>
              </a:ext>
            </a:extLst>
          </p:cNvPr>
          <p:cNvSpPr txBox="1">
            <a:spLocks/>
          </p:cNvSpPr>
          <p:nvPr/>
        </p:nvSpPr>
        <p:spPr>
          <a:xfrm>
            <a:off x="8378031" y="1387474"/>
            <a:ext cx="6120272" cy="4463826"/>
          </a:xfrm>
          <a:prstGeom prst="rect">
            <a:avLst/>
          </a:prstGeom>
        </p:spPr>
        <p:txBody>
          <a:bodyPr>
            <a:noAutofit/>
          </a:bodyPr>
          <a:lstStyle>
            <a:lvl1pPr marL="171485" indent="-171485" algn="l" defTabSz="68593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453" indent="-171485" algn="l" defTabSz="68593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421" indent="-171485" algn="l" defTabSz="68593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390"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359"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327"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295"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264"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33"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spcBef>
                <a:spcPct val="30000"/>
              </a:spcBef>
              <a:buSzPct val="75000"/>
              <a:buFont typeface="Arial" panose="020B0604020202020204" pitchFamily="34" charset="0"/>
              <a:buNone/>
            </a:pPr>
            <a:endParaRPr lang="en-US" sz="900" b="1" kern="0" dirty="0">
              <a:solidFill>
                <a:srgbClr val="000000"/>
              </a:solidFill>
              <a:latin typeface="Futura BdCn BT" panose="020B0706020204020204" pitchFamily="34" charset="0"/>
              <a:cs typeface="Arial" panose="020B0604020202020204" pitchFamily="34" charset="0"/>
            </a:endParaRPr>
          </a:p>
        </p:txBody>
      </p:sp>
      <p:pic>
        <p:nvPicPr>
          <p:cNvPr id="5122" name="Picture 2" descr="(Credit: Apollo Global Management)">
            <a:extLst>
              <a:ext uri="{FF2B5EF4-FFF2-40B4-BE49-F238E27FC236}">
                <a16:creationId xmlns:a16="http://schemas.microsoft.com/office/drawing/2014/main" id="{742F0D53-F692-12C9-E4B5-55666290BE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830" y="1381578"/>
            <a:ext cx="13716001" cy="838789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9E43B82-148C-9CB6-52A1-857E94317480}"/>
              </a:ext>
            </a:extLst>
          </p:cNvPr>
          <p:cNvSpPr txBox="1"/>
          <p:nvPr/>
        </p:nvSpPr>
        <p:spPr>
          <a:xfrm>
            <a:off x="1037144" y="9769475"/>
            <a:ext cx="13360687" cy="646331"/>
          </a:xfrm>
          <a:prstGeom prst="rect">
            <a:avLst/>
          </a:prstGeom>
          <a:noFill/>
        </p:spPr>
        <p:txBody>
          <a:bodyPr wrap="square" rtlCol="0">
            <a:spAutoFit/>
          </a:bodyPr>
          <a:lstStyle/>
          <a:p>
            <a:pPr marL="285750" indent="-285750">
              <a:buFont typeface="Arial" panose="020B0604020202020204" pitchFamily="34" charset="0"/>
              <a:buChar char="•"/>
            </a:pPr>
            <a:r>
              <a:rPr lang="en-US" sz="1800" dirty="0">
                <a:latin typeface="+mn-lt"/>
              </a:rPr>
              <a:t>Repayment of the more than USD 1.7 trillion in federal student loan debt, started in October</a:t>
            </a:r>
          </a:p>
          <a:p>
            <a:endParaRPr lang="en-AE" dirty="0"/>
          </a:p>
        </p:txBody>
      </p:sp>
    </p:spTree>
    <p:extLst>
      <p:ext uri="{BB962C8B-B14F-4D97-AF65-F5344CB8AC3E}">
        <p14:creationId xmlns:p14="http://schemas.microsoft.com/office/powerpoint/2010/main" val="1468334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p:txBody>
          <a:bodyPr/>
          <a:lstStyle/>
          <a:p>
            <a:r>
              <a:rPr lang="en-US" dirty="0"/>
              <a:t>Technical Headwinds also at Play: </a:t>
            </a:r>
            <a:br>
              <a:rPr lang="en-US" dirty="0"/>
            </a:br>
            <a:r>
              <a:rPr lang="en-US" dirty="0"/>
              <a:t>Liquidity is drying up.. The Biggest buyer is refusing to buy!</a:t>
            </a:r>
          </a:p>
        </p:txBody>
      </p:sp>
      <p:sp>
        <p:nvSpPr>
          <p:cNvPr id="7" name="Content Placeholder 8">
            <a:extLst>
              <a:ext uri="{FF2B5EF4-FFF2-40B4-BE49-F238E27FC236}">
                <a16:creationId xmlns:a16="http://schemas.microsoft.com/office/drawing/2014/main" id="{1BF79648-D2DE-5F70-A139-2EBF9D5EF620}"/>
              </a:ext>
            </a:extLst>
          </p:cNvPr>
          <p:cNvSpPr txBox="1">
            <a:spLocks/>
          </p:cNvSpPr>
          <p:nvPr/>
        </p:nvSpPr>
        <p:spPr>
          <a:xfrm>
            <a:off x="8378031" y="1387473"/>
            <a:ext cx="6120272" cy="5936507"/>
          </a:xfrm>
          <a:prstGeom prst="rect">
            <a:avLst/>
          </a:prstGeom>
        </p:spPr>
        <p:txBody>
          <a:bodyPr>
            <a:noAutofit/>
          </a:bodyPr>
          <a:lstStyle>
            <a:lvl1pPr marL="171485" indent="-171485" algn="l" defTabSz="68593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453" indent="-171485" algn="l" defTabSz="68593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421" indent="-171485" algn="l" defTabSz="68593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390"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359"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327"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295"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264"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33"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spcBef>
                <a:spcPct val="30000"/>
              </a:spcBef>
              <a:buSzPct val="75000"/>
              <a:buFont typeface="Arial" panose="020B0604020202020204" pitchFamily="34" charset="0"/>
              <a:buNone/>
            </a:pPr>
            <a:endParaRPr lang="en-US" sz="900" b="1" kern="0" dirty="0">
              <a:solidFill>
                <a:srgbClr val="000000"/>
              </a:solidFill>
              <a:latin typeface="Futura BdCn BT" panose="020B0706020204020204" pitchFamily="34" charset="0"/>
              <a:cs typeface="Arial" panose="020B0604020202020204" pitchFamily="34" charset="0"/>
            </a:endParaRPr>
          </a:p>
        </p:txBody>
      </p:sp>
      <p:sp>
        <p:nvSpPr>
          <p:cNvPr id="11" name="Content Placeholder 8">
            <a:extLst>
              <a:ext uri="{FF2B5EF4-FFF2-40B4-BE49-F238E27FC236}">
                <a16:creationId xmlns:a16="http://schemas.microsoft.com/office/drawing/2014/main" id="{86FCC755-F54B-F84B-AB65-7077A123E787}"/>
              </a:ext>
            </a:extLst>
          </p:cNvPr>
          <p:cNvSpPr txBox="1">
            <a:spLocks/>
          </p:cNvSpPr>
          <p:nvPr/>
        </p:nvSpPr>
        <p:spPr>
          <a:xfrm>
            <a:off x="8410348" y="6111875"/>
            <a:ext cx="6120272" cy="4407354"/>
          </a:xfrm>
          <a:prstGeom prst="rect">
            <a:avLst/>
          </a:prstGeom>
        </p:spPr>
        <p:txBody>
          <a:bodyPr>
            <a:noAutofit/>
          </a:bodyPr>
          <a:lstStyle>
            <a:lvl1pPr marL="171485" indent="-171485" algn="l" defTabSz="68593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453" indent="-171485" algn="l" defTabSz="68593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421" indent="-171485" algn="l" defTabSz="68593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390"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359"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6327"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9295"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2264"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5233" indent="-171485" algn="l" defTabSz="68593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gn="just">
              <a:spcBef>
                <a:spcPct val="30000"/>
              </a:spcBef>
              <a:buSzPct val="75000"/>
              <a:buFont typeface="Arial" panose="020B0604020202020204" pitchFamily="34" charset="0"/>
              <a:buNone/>
            </a:pPr>
            <a:endParaRPr lang="en-US" sz="900" b="1" kern="0" dirty="0">
              <a:solidFill>
                <a:srgbClr val="000000"/>
              </a:solidFill>
              <a:latin typeface="Futura BdCn BT" panose="020B0706020204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0E98E043-22D6-DFC5-C4B4-CBB9CDFB9FAD}"/>
              </a:ext>
            </a:extLst>
          </p:cNvPr>
          <p:cNvSpPr txBox="1"/>
          <p:nvPr/>
        </p:nvSpPr>
        <p:spPr>
          <a:xfrm>
            <a:off x="681831" y="10519229"/>
            <a:ext cx="7391400" cy="230832"/>
          </a:xfrm>
          <a:prstGeom prst="rect">
            <a:avLst/>
          </a:prstGeom>
          <a:noFill/>
        </p:spPr>
        <p:txBody>
          <a:bodyPr wrap="square" rtlCol="0">
            <a:spAutoFit/>
          </a:bodyPr>
          <a:lstStyle/>
          <a:p>
            <a:r>
              <a:rPr lang="en-US" sz="900" i="1" dirty="0">
                <a:latin typeface="Calibri" panose="020F0502020204030204" pitchFamily="34" charset="0"/>
                <a:cs typeface="Calibri" panose="020F0502020204030204" pitchFamily="34" charset="0"/>
              </a:rPr>
              <a:t>Source: Bloomberg, Thomson </a:t>
            </a:r>
            <a:r>
              <a:rPr lang="en-US" sz="900" i="1" dirty="0" err="1">
                <a:latin typeface="Calibri" panose="020F0502020204030204" pitchFamily="34" charset="0"/>
                <a:cs typeface="Calibri" panose="020F0502020204030204" pitchFamily="34" charset="0"/>
              </a:rPr>
              <a:t>Reutuers</a:t>
            </a:r>
            <a:r>
              <a:rPr lang="en-US" sz="900" i="1" dirty="0">
                <a:latin typeface="Calibri" panose="020F0502020204030204" pitchFamily="34" charset="0"/>
                <a:cs typeface="Calibri" panose="020F0502020204030204" pitchFamily="34" charset="0"/>
              </a:rPr>
              <a:t>,, </a:t>
            </a:r>
            <a:r>
              <a:rPr lang="en-US" sz="900" b="0" i="0" dirty="0">
                <a:solidFill>
                  <a:srgbClr val="444444"/>
                </a:solidFill>
                <a:effectLst/>
                <a:latin typeface="Open Sans" panose="020B0606030504020204" pitchFamily="34" charset="0"/>
              </a:rPr>
              <a:t>U.S. Department of the Treasury. Fiscal Service</a:t>
            </a:r>
            <a:endParaRPr lang="en-AE" sz="900" i="1" dirty="0">
              <a:latin typeface="Calibri" panose="020F0502020204030204" pitchFamily="34" charset="0"/>
              <a:cs typeface="Calibri" panose="020F0502020204030204" pitchFamily="34" charset="0"/>
            </a:endParaRPr>
          </a:p>
        </p:txBody>
      </p:sp>
      <p:sp>
        <p:nvSpPr>
          <p:cNvPr id="15" name="TextBox 14">
            <a:extLst>
              <a:ext uri="{FF2B5EF4-FFF2-40B4-BE49-F238E27FC236}">
                <a16:creationId xmlns:a16="http://schemas.microsoft.com/office/drawing/2014/main" id="{3A3B6ED3-18EA-C4D0-C8C6-9CF64DD648BC}"/>
              </a:ext>
            </a:extLst>
          </p:cNvPr>
          <p:cNvSpPr txBox="1"/>
          <p:nvPr/>
        </p:nvSpPr>
        <p:spPr>
          <a:xfrm>
            <a:off x="763022" y="1950653"/>
            <a:ext cx="6314852" cy="400110"/>
          </a:xfrm>
          <a:prstGeom prst="rect">
            <a:avLst/>
          </a:prstGeom>
          <a:noFill/>
        </p:spPr>
        <p:txBody>
          <a:bodyPr wrap="square" rtlCol="0">
            <a:spAutoFit/>
          </a:bodyPr>
          <a:lstStyle/>
          <a:p>
            <a:r>
              <a:rPr lang="en-US" sz="2000" b="1" kern="1200" dirty="0">
                <a:solidFill>
                  <a:schemeClr val="tx2"/>
                </a:solidFill>
                <a:latin typeface="+mn-lt"/>
                <a:ea typeface="+mn-ea"/>
                <a:cs typeface="+mn-cs"/>
              </a:rPr>
              <a:t>What’s in a Balance Sheet?</a:t>
            </a:r>
            <a:endParaRPr lang="en-AE" sz="2000" b="1" kern="1200" dirty="0">
              <a:solidFill>
                <a:schemeClr val="tx2"/>
              </a:solidFill>
              <a:latin typeface="+mn-lt"/>
              <a:ea typeface="+mn-ea"/>
              <a:cs typeface="+mn-cs"/>
            </a:endParaRPr>
          </a:p>
        </p:txBody>
      </p:sp>
      <p:sp>
        <p:nvSpPr>
          <p:cNvPr id="16" name="TextBox 15">
            <a:extLst>
              <a:ext uri="{FF2B5EF4-FFF2-40B4-BE49-F238E27FC236}">
                <a16:creationId xmlns:a16="http://schemas.microsoft.com/office/drawing/2014/main" id="{B13EDA38-809E-080B-44F3-1F9795BA99FD}"/>
              </a:ext>
            </a:extLst>
          </p:cNvPr>
          <p:cNvSpPr txBox="1"/>
          <p:nvPr/>
        </p:nvSpPr>
        <p:spPr>
          <a:xfrm>
            <a:off x="7756356" y="1964849"/>
            <a:ext cx="6314852" cy="400110"/>
          </a:xfrm>
          <a:prstGeom prst="rect">
            <a:avLst/>
          </a:prstGeom>
          <a:noFill/>
        </p:spPr>
        <p:txBody>
          <a:bodyPr wrap="square" rtlCol="0">
            <a:spAutoFit/>
          </a:bodyPr>
          <a:lstStyle/>
          <a:p>
            <a:r>
              <a:rPr lang="en-US" sz="2000" b="1" kern="1200" dirty="0">
                <a:solidFill>
                  <a:schemeClr val="tx2"/>
                </a:solidFill>
                <a:latin typeface="+mn-lt"/>
                <a:ea typeface="+mn-ea"/>
                <a:cs typeface="+mn-cs"/>
              </a:rPr>
              <a:t>Total Public Debt (2000-2023)</a:t>
            </a:r>
            <a:endParaRPr lang="en-AE" sz="2000" b="1" kern="1200" dirty="0">
              <a:solidFill>
                <a:schemeClr val="tx2"/>
              </a:solidFill>
              <a:latin typeface="+mn-lt"/>
              <a:ea typeface="+mn-ea"/>
              <a:cs typeface="+mn-cs"/>
            </a:endParaRPr>
          </a:p>
        </p:txBody>
      </p:sp>
      <p:pic>
        <p:nvPicPr>
          <p:cNvPr id="12" name="Picture 11">
            <a:extLst>
              <a:ext uri="{FF2B5EF4-FFF2-40B4-BE49-F238E27FC236}">
                <a16:creationId xmlns:a16="http://schemas.microsoft.com/office/drawing/2014/main" id="{950E0E38-5941-5687-6DCB-E92F76B95EBD}"/>
              </a:ext>
            </a:extLst>
          </p:cNvPr>
          <p:cNvPicPr>
            <a:picLocks noChangeAspect="1"/>
          </p:cNvPicPr>
          <p:nvPr/>
        </p:nvPicPr>
        <p:blipFill>
          <a:blip r:embed="rId2"/>
          <a:stretch>
            <a:fillRect/>
          </a:stretch>
        </p:blipFill>
        <p:spPr>
          <a:xfrm>
            <a:off x="763022" y="2381287"/>
            <a:ext cx="6813095" cy="5512173"/>
          </a:xfrm>
          <a:prstGeom prst="rect">
            <a:avLst/>
          </a:prstGeom>
        </p:spPr>
      </p:pic>
      <p:graphicFrame>
        <p:nvGraphicFramePr>
          <p:cNvPr id="18" name="Chart 17">
            <a:extLst>
              <a:ext uri="{FF2B5EF4-FFF2-40B4-BE49-F238E27FC236}">
                <a16:creationId xmlns:a16="http://schemas.microsoft.com/office/drawing/2014/main" id="{F73D4ED3-2F2E-BDF2-A9A0-4D3886A90C82}"/>
              </a:ext>
            </a:extLst>
          </p:cNvPr>
          <p:cNvGraphicFramePr>
            <a:graphicFrameLocks/>
          </p:cNvGraphicFramePr>
          <p:nvPr>
            <p:extLst>
              <p:ext uri="{D42A27DB-BD31-4B8C-83A1-F6EECF244321}">
                <p14:modId xmlns:p14="http://schemas.microsoft.com/office/powerpoint/2010/main" val="650835757"/>
              </p:ext>
            </p:extLst>
          </p:nvPr>
        </p:nvGraphicFramePr>
        <p:xfrm>
          <a:off x="7685428" y="2942333"/>
          <a:ext cx="6667500" cy="4769741"/>
        </p:xfrm>
        <a:graphic>
          <a:graphicData uri="http://schemas.openxmlformats.org/drawingml/2006/chart">
            <c:chart xmlns:c="http://schemas.openxmlformats.org/drawingml/2006/chart" xmlns:r="http://schemas.openxmlformats.org/officeDocument/2006/relationships" r:id="rId3"/>
          </a:graphicData>
        </a:graphic>
      </p:graphicFrame>
      <p:sp>
        <p:nvSpPr>
          <p:cNvPr id="19" name="TextBox 18">
            <a:extLst>
              <a:ext uri="{FF2B5EF4-FFF2-40B4-BE49-F238E27FC236}">
                <a16:creationId xmlns:a16="http://schemas.microsoft.com/office/drawing/2014/main" id="{724A2561-BC3B-EBA5-A1DA-0F69BCA7180C}"/>
              </a:ext>
            </a:extLst>
          </p:cNvPr>
          <p:cNvSpPr txBox="1"/>
          <p:nvPr/>
        </p:nvSpPr>
        <p:spPr>
          <a:xfrm>
            <a:off x="734394" y="8467681"/>
            <a:ext cx="13336814" cy="1631216"/>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mn-lt"/>
              </a:rPr>
              <a:t>The U.S. government posted a USD 1.695 trillion budget deficit in fiscal 2023, a 23% jump from the prior year as revenues fell and outlays for Social Security, Medicare and record-high interest costs on the federal debt rose.</a:t>
            </a:r>
          </a:p>
          <a:p>
            <a:pPr marL="342900" indent="-342900">
              <a:buFont typeface="Arial" panose="020B0604020202020204" pitchFamily="34" charset="0"/>
              <a:buChar char="•"/>
            </a:pPr>
            <a:r>
              <a:rPr lang="en-US" sz="2000" dirty="0">
                <a:latin typeface="+mn-lt"/>
              </a:rPr>
              <a:t>The deficit was the largest since a COVID-fueled USD 2.78 trillion gap in 2021. It marks a major return to ballooning deficits after back-to-back declines during President Joe Biden's first two years in office.</a:t>
            </a:r>
            <a:endParaRPr lang="en-AE" sz="2000" dirty="0">
              <a:latin typeface="+mn-lt"/>
            </a:endParaRPr>
          </a:p>
        </p:txBody>
      </p:sp>
      <p:cxnSp>
        <p:nvCxnSpPr>
          <p:cNvPr id="9" name="Straight Arrow Connector 8">
            <a:extLst>
              <a:ext uri="{FF2B5EF4-FFF2-40B4-BE49-F238E27FC236}">
                <a16:creationId xmlns:a16="http://schemas.microsoft.com/office/drawing/2014/main" id="{C0C0F25A-CB16-2583-B222-3B8F3650034E}"/>
              </a:ext>
            </a:extLst>
          </p:cNvPr>
          <p:cNvCxnSpPr/>
          <p:nvPr/>
        </p:nvCxnSpPr>
        <p:spPr>
          <a:xfrm>
            <a:off x="7077874" y="3216275"/>
            <a:ext cx="309557" cy="2286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1D6FBE29-43D3-DE33-FE16-19CEC10AE1B5}"/>
              </a:ext>
            </a:extLst>
          </p:cNvPr>
          <p:cNvCxnSpPr/>
          <p:nvPr/>
        </p:nvCxnSpPr>
        <p:spPr>
          <a:xfrm flipV="1">
            <a:off x="13635831" y="3216275"/>
            <a:ext cx="406689" cy="3810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72272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47649BCD-0E86-7508-356A-2A9B9E96C815}"/>
              </a:ext>
            </a:extLst>
          </p:cNvPr>
          <p:cNvSpPr>
            <a:spLocks noGrp="1"/>
          </p:cNvSpPr>
          <p:nvPr>
            <p:ph type="body" sz="quarter" idx="10"/>
          </p:nvPr>
        </p:nvSpPr>
        <p:spPr/>
        <p:txBody>
          <a:bodyPr/>
          <a:lstStyle/>
          <a:p>
            <a:r>
              <a:rPr lang="it-IT" dirty="0"/>
              <a:t>1.</a:t>
            </a:r>
          </a:p>
        </p:txBody>
      </p:sp>
      <p:sp>
        <p:nvSpPr>
          <p:cNvPr id="3" name="Titolo 2">
            <a:extLst>
              <a:ext uri="{FF2B5EF4-FFF2-40B4-BE49-F238E27FC236}">
                <a16:creationId xmlns:a16="http://schemas.microsoft.com/office/drawing/2014/main" id="{F99505E9-1F43-F149-7D9A-8502EB18FD77}"/>
              </a:ext>
            </a:extLst>
          </p:cNvPr>
          <p:cNvSpPr>
            <a:spLocks noGrp="1"/>
          </p:cNvSpPr>
          <p:nvPr>
            <p:ph type="title"/>
          </p:nvPr>
        </p:nvSpPr>
        <p:spPr>
          <a:xfrm>
            <a:off x="986995" y="2530475"/>
            <a:ext cx="10626256" cy="2759036"/>
          </a:xfrm>
        </p:spPr>
        <p:txBody>
          <a:bodyPr/>
          <a:lstStyle/>
          <a:p>
            <a:r>
              <a:rPr lang="en-US" dirty="0">
                <a:latin typeface="Futura Bk BT" panose="020B0502020204020303"/>
              </a:rPr>
              <a:t> </a:t>
            </a:r>
            <a:br>
              <a:rPr lang="en-US" dirty="0">
                <a:latin typeface="Futura Bk BT" panose="020B0502020204020303"/>
                <a:ea typeface="Verdana" panose="020B0604030504040204" pitchFamily="34" charset="0"/>
              </a:rPr>
            </a:br>
            <a:endParaRPr lang="en-US" dirty="0">
              <a:latin typeface="Futura Bk BT" panose="020B0502020204020303"/>
              <a:ea typeface="Verdana" panose="020B0604030504040204" pitchFamily="34" charset="0"/>
            </a:endParaRPr>
          </a:p>
        </p:txBody>
      </p:sp>
      <p:sp>
        <p:nvSpPr>
          <p:cNvPr id="4" name="Rectangle 3">
            <a:extLst>
              <a:ext uri="{FF2B5EF4-FFF2-40B4-BE49-F238E27FC236}">
                <a16:creationId xmlns:a16="http://schemas.microsoft.com/office/drawing/2014/main" id="{3846C821-B7AA-D5F7-D59C-4F364E2CB740}"/>
              </a:ext>
            </a:extLst>
          </p:cNvPr>
          <p:cNvSpPr/>
          <p:nvPr/>
        </p:nvSpPr>
        <p:spPr>
          <a:xfrm>
            <a:off x="730823" y="9286579"/>
            <a:ext cx="1295400" cy="990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E"/>
          </a:p>
        </p:txBody>
      </p:sp>
      <p:sp>
        <p:nvSpPr>
          <p:cNvPr id="6" name="TextBox 5">
            <a:extLst>
              <a:ext uri="{FF2B5EF4-FFF2-40B4-BE49-F238E27FC236}">
                <a16:creationId xmlns:a16="http://schemas.microsoft.com/office/drawing/2014/main" id="{E572BEB8-7B1D-5303-678E-3E85BE587112}"/>
              </a:ext>
            </a:extLst>
          </p:cNvPr>
          <p:cNvSpPr txBox="1"/>
          <p:nvPr/>
        </p:nvSpPr>
        <p:spPr>
          <a:xfrm>
            <a:off x="1139031" y="1498339"/>
            <a:ext cx="12496801" cy="2923877"/>
          </a:xfrm>
          <a:prstGeom prst="rect">
            <a:avLst/>
          </a:prstGeom>
          <a:noFill/>
        </p:spPr>
        <p:txBody>
          <a:bodyPr wrap="square">
            <a:spAutoFit/>
          </a:bodyPr>
          <a:lstStyle/>
          <a:p>
            <a:pPr marL="0" indent="0" algn="just">
              <a:spcBef>
                <a:spcPct val="30000"/>
              </a:spcBef>
              <a:buSzPct val="75000"/>
              <a:buFont typeface="Arial" panose="020B0604020202020204" pitchFamily="34" charset="0"/>
              <a:buNone/>
            </a:pPr>
            <a:r>
              <a:rPr lang="en-US" sz="4000" dirty="0">
                <a:latin typeface="+mn-lt"/>
              </a:rPr>
              <a:t>Moving On,</a:t>
            </a:r>
          </a:p>
          <a:p>
            <a:pPr marL="0" indent="0" algn="l">
              <a:spcBef>
                <a:spcPct val="30000"/>
              </a:spcBef>
              <a:buSzPct val="75000"/>
              <a:buFont typeface="Arial" panose="020B0604020202020204" pitchFamily="34" charset="0"/>
              <a:buNone/>
            </a:pPr>
            <a:r>
              <a:rPr lang="en-US" sz="4000" dirty="0">
                <a:latin typeface="+mn-lt"/>
              </a:rPr>
              <a:t>Why should YOU Invest in the Middle East region? </a:t>
            </a:r>
          </a:p>
          <a:p>
            <a:pPr marL="0" indent="0" algn="l">
              <a:spcBef>
                <a:spcPct val="30000"/>
              </a:spcBef>
              <a:buSzPct val="75000"/>
              <a:buFont typeface="Arial" panose="020B0604020202020204" pitchFamily="34" charset="0"/>
              <a:buNone/>
            </a:pPr>
            <a:r>
              <a:rPr lang="en-US" sz="4000" dirty="0">
                <a:latin typeface="+mn-lt"/>
              </a:rPr>
              <a:t>4Cs of MENA Fixed Income </a:t>
            </a:r>
            <a:r>
              <a:rPr lang="en-US" sz="4000" b="1" dirty="0">
                <a:latin typeface="+mn-lt"/>
              </a:rPr>
              <a:t>: C</a:t>
            </a:r>
            <a:r>
              <a:rPr lang="en-US" sz="4000" dirty="0">
                <a:latin typeface="+mn-lt"/>
              </a:rPr>
              <a:t>redit Rating</a:t>
            </a:r>
            <a:r>
              <a:rPr lang="en-US" sz="4000" b="1" dirty="0">
                <a:latin typeface="+mn-lt"/>
              </a:rPr>
              <a:t>, C</a:t>
            </a:r>
            <a:r>
              <a:rPr lang="en-US" sz="4000" dirty="0">
                <a:latin typeface="+mn-lt"/>
              </a:rPr>
              <a:t>urrency</a:t>
            </a:r>
            <a:r>
              <a:rPr lang="en-US" sz="4000" b="1" dirty="0">
                <a:latin typeface="+mn-lt"/>
              </a:rPr>
              <a:t>, C</a:t>
            </a:r>
            <a:r>
              <a:rPr lang="en-US" sz="4000" dirty="0">
                <a:latin typeface="+mn-lt"/>
              </a:rPr>
              <a:t>urrent Account and</a:t>
            </a:r>
            <a:r>
              <a:rPr lang="en-US" sz="4000" b="1" dirty="0">
                <a:latin typeface="+mn-lt"/>
              </a:rPr>
              <a:t> C</a:t>
            </a:r>
            <a:r>
              <a:rPr lang="en-US" sz="4000" dirty="0">
                <a:latin typeface="+mn-lt"/>
              </a:rPr>
              <a:t>ommodity</a:t>
            </a:r>
            <a:endParaRPr lang="en-US" sz="4000" i="1" dirty="0">
              <a:latin typeface="+mn-lt"/>
              <a:ea typeface="Verdana" panose="020B0604030504040204" pitchFamily="34" charset="0"/>
              <a:cs typeface="Arial" panose="020B0604020202020204" pitchFamily="34" charset="0"/>
            </a:endParaRPr>
          </a:p>
        </p:txBody>
      </p:sp>
    </p:spTree>
    <p:extLst>
      <p:ext uri="{BB962C8B-B14F-4D97-AF65-F5344CB8AC3E}">
        <p14:creationId xmlns:p14="http://schemas.microsoft.com/office/powerpoint/2010/main" val="37797737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 name="Picture 62">
            <a:extLst>
              <a:ext uri="{FF2B5EF4-FFF2-40B4-BE49-F238E27FC236}">
                <a16:creationId xmlns:a16="http://schemas.microsoft.com/office/drawing/2014/main" id="{2B472E47-2418-80B8-B9EA-B895709EC154}"/>
              </a:ext>
            </a:extLst>
          </p:cNvPr>
          <p:cNvPicPr>
            <a:picLocks noChangeAspect="1"/>
          </p:cNvPicPr>
          <p:nvPr/>
        </p:nvPicPr>
        <p:blipFill>
          <a:blip r:embed="rId3"/>
          <a:srcRect l="370" t="25027" r="12048" b="12883"/>
          <a:stretch>
            <a:fillRect/>
          </a:stretch>
        </p:blipFill>
        <p:spPr>
          <a:xfrm>
            <a:off x="7539831" y="3683909"/>
            <a:ext cx="5105400" cy="1046783"/>
          </a:xfrm>
          <a:custGeom>
            <a:avLst/>
            <a:gdLst>
              <a:gd name="connsiteX0" fmla="*/ 1780693 w 5105400"/>
              <a:gd name="connsiteY0" fmla="*/ 748295 h 1046783"/>
              <a:gd name="connsiteX1" fmla="*/ 1786429 w 5105400"/>
              <a:gd name="connsiteY1" fmla="*/ 751031 h 1046783"/>
              <a:gd name="connsiteX2" fmla="*/ 1787769 w 5105400"/>
              <a:gd name="connsiteY2" fmla="*/ 753229 h 1046783"/>
              <a:gd name="connsiteX3" fmla="*/ 1786445 w 5105400"/>
              <a:gd name="connsiteY3" fmla="*/ 771902 h 1046783"/>
              <a:gd name="connsiteX4" fmla="*/ 1781542 w 5105400"/>
              <a:gd name="connsiteY4" fmla="*/ 854351 h 1046783"/>
              <a:gd name="connsiteX5" fmla="*/ 1773762 w 5105400"/>
              <a:gd name="connsiteY5" fmla="*/ 752339 h 1046783"/>
              <a:gd name="connsiteX6" fmla="*/ 1780693 w 5105400"/>
              <a:gd name="connsiteY6" fmla="*/ 748295 h 1046783"/>
              <a:gd name="connsiteX7" fmla="*/ 0 w 5105400"/>
              <a:gd name="connsiteY7" fmla="*/ 0 h 1046783"/>
              <a:gd name="connsiteX8" fmla="*/ 5105400 w 5105400"/>
              <a:gd name="connsiteY8" fmla="*/ 0 h 1046783"/>
              <a:gd name="connsiteX9" fmla="*/ 5105400 w 5105400"/>
              <a:gd name="connsiteY9" fmla="*/ 824386 h 1046783"/>
              <a:gd name="connsiteX10" fmla="*/ 5087896 w 5105400"/>
              <a:gd name="connsiteY10" fmla="*/ 812619 h 1046783"/>
              <a:gd name="connsiteX11" fmla="*/ 5025659 w 5105400"/>
              <a:gd name="connsiteY11" fmla="*/ 766250 h 1046783"/>
              <a:gd name="connsiteX12" fmla="*/ 5017879 w 5105400"/>
              <a:gd name="connsiteY12" fmla="*/ 807982 h 1046783"/>
              <a:gd name="connsiteX13" fmla="*/ 5002319 w 5105400"/>
              <a:gd name="connsiteY13" fmla="*/ 738428 h 1046783"/>
              <a:gd name="connsiteX14" fmla="*/ 4932303 w 5105400"/>
              <a:gd name="connsiteY14" fmla="*/ 877536 h 1046783"/>
              <a:gd name="connsiteX15" fmla="*/ 4885625 w 5105400"/>
              <a:gd name="connsiteY15" fmla="*/ 947090 h 1046783"/>
              <a:gd name="connsiteX16" fmla="*/ 4768930 w 5105400"/>
              <a:gd name="connsiteY16" fmla="*/ 872899 h 1046783"/>
              <a:gd name="connsiteX17" fmla="*/ 4597777 w 5105400"/>
              <a:gd name="connsiteY17" fmla="*/ 590047 h 1046783"/>
              <a:gd name="connsiteX18" fmla="*/ 4535541 w 5105400"/>
              <a:gd name="connsiteY18" fmla="*/ 705970 h 1046783"/>
              <a:gd name="connsiteX19" fmla="*/ 4488862 w 5105400"/>
              <a:gd name="connsiteY19" fmla="*/ 831167 h 1046783"/>
              <a:gd name="connsiteX20" fmla="*/ 4481083 w 5105400"/>
              <a:gd name="connsiteY20" fmla="*/ 784798 h 1046783"/>
              <a:gd name="connsiteX21" fmla="*/ 4457743 w 5105400"/>
              <a:gd name="connsiteY21" fmla="*/ 710607 h 1046783"/>
              <a:gd name="connsiteX22" fmla="*/ 4411065 w 5105400"/>
              <a:gd name="connsiteY22" fmla="*/ 798708 h 1046783"/>
              <a:gd name="connsiteX23" fmla="*/ 4403286 w 5105400"/>
              <a:gd name="connsiteY23" fmla="*/ 775524 h 1046783"/>
              <a:gd name="connsiteX24" fmla="*/ 4333269 w 5105400"/>
              <a:gd name="connsiteY24" fmla="*/ 696696 h 1046783"/>
              <a:gd name="connsiteX25" fmla="*/ 4263253 w 5105400"/>
              <a:gd name="connsiteY25" fmla="*/ 729155 h 1046783"/>
              <a:gd name="connsiteX26" fmla="*/ 4099879 w 5105400"/>
              <a:gd name="connsiteY26" fmla="*/ 845078 h 1046783"/>
              <a:gd name="connsiteX27" fmla="*/ 4076541 w 5105400"/>
              <a:gd name="connsiteY27" fmla="*/ 668875 h 1046783"/>
              <a:gd name="connsiteX28" fmla="*/ 4053201 w 5105400"/>
              <a:gd name="connsiteY28" fmla="*/ 664238 h 1046783"/>
              <a:gd name="connsiteX29" fmla="*/ 3866489 w 5105400"/>
              <a:gd name="connsiteY29" fmla="*/ 900720 h 1046783"/>
              <a:gd name="connsiteX30" fmla="*/ 3796473 w 5105400"/>
              <a:gd name="connsiteY30" fmla="*/ 798708 h 1046783"/>
              <a:gd name="connsiteX31" fmla="*/ 3757575 w 5105400"/>
              <a:gd name="connsiteY31" fmla="*/ 780161 h 1046783"/>
              <a:gd name="connsiteX32" fmla="*/ 3726456 w 5105400"/>
              <a:gd name="connsiteY32" fmla="*/ 784798 h 1046783"/>
              <a:gd name="connsiteX33" fmla="*/ 3601982 w 5105400"/>
              <a:gd name="connsiteY33" fmla="*/ 789434 h 1046783"/>
              <a:gd name="connsiteX34" fmla="*/ 3563083 w 5105400"/>
              <a:gd name="connsiteY34" fmla="*/ 770887 h 1046783"/>
              <a:gd name="connsiteX35" fmla="*/ 3485287 w 5105400"/>
              <a:gd name="connsiteY35" fmla="*/ 705970 h 1046783"/>
              <a:gd name="connsiteX36" fmla="*/ 3438609 w 5105400"/>
              <a:gd name="connsiteY36" fmla="*/ 719881 h 1046783"/>
              <a:gd name="connsiteX37" fmla="*/ 3399710 w 5105400"/>
              <a:gd name="connsiteY37" fmla="*/ 826530 h 1046783"/>
              <a:gd name="connsiteX38" fmla="*/ 3368592 w 5105400"/>
              <a:gd name="connsiteY38" fmla="*/ 854351 h 1046783"/>
              <a:gd name="connsiteX39" fmla="*/ 3345253 w 5105400"/>
              <a:gd name="connsiteY39" fmla="*/ 794071 h 1046783"/>
              <a:gd name="connsiteX40" fmla="*/ 3314134 w 5105400"/>
              <a:gd name="connsiteY40" fmla="*/ 724518 h 1046783"/>
              <a:gd name="connsiteX41" fmla="*/ 3316242 w 5105400"/>
              <a:gd name="connsiteY41" fmla="*/ 1013430 h 1046783"/>
              <a:gd name="connsiteX42" fmla="*/ 3312805 w 5105400"/>
              <a:gd name="connsiteY42" fmla="*/ 1046783 h 1046783"/>
              <a:gd name="connsiteX43" fmla="*/ 3258359 w 5105400"/>
              <a:gd name="connsiteY43" fmla="*/ 1046783 h 1046783"/>
              <a:gd name="connsiteX44" fmla="*/ 3172893 w 5105400"/>
              <a:gd name="connsiteY44" fmla="*/ 896331 h 1046783"/>
              <a:gd name="connsiteX45" fmla="*/ 3088524 w 5105400"/>
              <a:gd name="connsiteY45" fmla="*/ 743065 h 1046783"/>
              <a:gd name="connsiteX46" fmla="*/ 3002948 w 5105400"/>
              <a:gd name="connsiteY46" fmla="*/ 807982 h 1046783"/>
              <a:gd name="connsiteX47" fmla="*/ 2971829 w 5105400"/>
              <a:gd name="connsiteY47" fmla="*/ 900720 h 1046783"/>
              <a:gd name="connsiteX48" fmla="*/ 2964049 w 5105400"/>
              <a:gd name="connsiteY48" fmla="*/ 886810 h 1046783"/>
              <a:gd name="connsiteX49" fmla="*/ 2901812 w 5105400"/>
              <a:gd name="connsiteY49" fmla="*/ 798708 h 1046783"/>
              <a:gd name="connsiteX50" fmla="*/ 2870694 w 5105400"/>
              <a:gd name="connsiteY50" fmla="*/ 807982 h 1046783"/>
              <a:gd name="connsiteX51" fmla="*/ 2824016 w 5105400"/>
              <a:gd name="connsiteY51" fmla="*/ 868262 h 1046783"/>
              <a:gd name="connsiteX52" fmla="*/ 2792897 w 5105400"/>
              <a:gd name="connsiteY52" fmla="*/ 845078 h 1046783"/>
              <a:gd name="connsiteX53" fmla="*/ 2769558 w 5105400"/>
              <a:gd name="connsiteY53" fmla="*/ 831167 h 1046783"/>
              <a:gd name="connsiteX54" fmla="*/ 2613965 w 5105400"/>
              <a:gd name="connsiteY54" fmla="*/ 1002732 h 1046783"/>
              <a:gd name="connsiteX55" fmla="*/ 2606185 w 5105400"/>
              <a:gd name="connsiteY55" fmla="*/ 961000 h 1046783"/>
              <a:gd name="connsiteX56" fmla="*/ 2543948 w 5105400"/>
              <a:gd name="connsiteY56" fmla="*/ 803345 h 1046783"/>
              <a:gd name="connsiteX57" fmla="*/ 2551728 w 5105400"/>
              <a:gd name="connsiteY57" fmla="*/ 872899 h 1046783"/>
              <a:gd name="connsiteX58" fmla="*/ 2559507 w 5105400"/>
              <a:gd name="connsiteY58" fmla="*/ 923905 h 1046783"/>
              <a:gd name="connsiteX59" fmla="*/ 2528389 w 5105400"/>
              <a:gd name="connsiteY59" fmla="*/ 914631 h 1046783"/>
              <a:gd name="connsiteX60" fmla="*/ 2388355 w 5105400"/>
              <a:gd name="connsiteY60" fmla="*/ 798708 h 1046783"/>
              <a:gd name="connsiteX61" fmla="*/ 2302779 w 5105400"/>
              <a:gd name="connsiteY61" fmla="*/ 803345 h 1046783"/>
              <a:gd name="connsiteX62" fmla="*/ 2193863 w 5105400"/>
              <a:gd name="connsiteY62" fmla="*/ 858988 h 1046783"/>
              <a:gd name="connsiteX63" fmla="*/ 2178304 w 5105400"/>
              <a:gd name="connsiteY63" fmla="*/ 845078 h 1046783"/>
              <a:gd name="connsiteX64" fmla="*/ 2170525 w 5105400"/>
              <a:gd name="connsiteY64" fmla="*/ 803345 h 1046783"/>
              <a:gd name="connsiteX65" fmla="*/ 2147185 w 5105400"/>
              <a:gd name="connsiteY65" fmla="*/ 905357 h 1046783"/>
              <a:gd name="connsiteX66" fmla="*/ 2123847 w 5105400"/>
              <a:gd name="connsiteY66" fmla="*/ 882173 h 1046783"/>
              <a:gd name="connsiteX67" fmla="*/ 2108287 w 5105400"/>
              <a:gd name="connsiteY67" fmla="*/ 923905 h 1046783"/>
              <a:gd name="connsiteX68" fmla="*/ 2061609 w 5105400"/>
              <a:gd name="connsiteY68" fmla="*/ 900720 h 1046783"/>
              <a:gd name="connsiteX69" fmla="*/ 2007152 w 5105400"/>
              <a:gd name="connsiteY69" fmla="*/ 840440 h 1046783"/>
              <a:gd name="connsiteX70" fmla="*/ 1968254 w 5105400"/>
              <a:gd name="connsiteY70" fmla="*/ 854351 h 1046783"/>
              <a:gd name="connsiteX71" fmla="*/ 1921575 w 5105400"/>
              <a:gd name="connsiteY71" fmla="*/ 942453 h 1046783"/>
              <a:gd name="connsiteX72" fmla="*/ 1874897 w 5105400"/>
              <a:gd name="connsiteY72" fmla="*/ 896084 h 1046783"/>
              <a:gd name="connsiteX73" fmla="*/ 1828219 w 5105400"/>
              <a:gd name="connsiteY73" fmla="*/ 840440 h 1046783"/>
              <a:gd name="connsiteX74" fmla="*/ 1812660 w 5105400"/>
              <a:gd name="connsiteY74" fmla="*/ 821893 h 1046783"/>
              <a:gd name="connsiteX75" fmla="*/ 1791272 w 5105400"/>
              <a:gd name="connsiteY75" fmla="*/ 758975 h 1046783"/>
              <a:gd name="connsiteX76" fmla="*/ 1787769 w 5105400"/>
              <a:gd name="connsiteY76" fmla="*/ 753229 h 1046783"/>
              <a:gd name="connsiteX77" fmla="*/ 1787963 w 5105400"/>
              <a:gd name="connsiteY77" fmla="*/ 750497 h 1046783"/>
              <a:gd name="connsiteX78" fmla="*/ 1793109 w 5105400"/>
              <a:gd name="connsiteY78" fmla="*/ 691489 h 1046783"/>
              <a:gd name="connsiteX79" fmla="*/ 1793594 w 5105400"/>
              <a:gd name="connsiteY79" fmla="*/ 687384 h 1046783"/>
              <a:gd name="connsiteX80" fmla="*/ 1794916 w 5105400"/>
              <a:gd name="connsiteY80" fmla="*/ 680600 h 1046783"/>
              <a:gd name="connsiteX81" fmla="*/ 1794943 w 5105400"/>
              <a:gd name="connsiteY81" fmla="*/ 675965 h 1046783"/>
              <a:gd name="connsiteX82" fmla="*/ 1793594 w 5105400"/>
              <a:gd name="connsiteY82" fmla="*/ 687384 h 1046783"/>
              <a:gd name="connsiteX83" fmla="*/ 1792545 w 5105400"/>
              <a:gd name="connsiteY83" fmla="*/ 692768 h 1046783"/>
              <a:gd name="connsiteX84" fmla="*/ 1750423 w 5105400"/>
              <a:gd name="connsiteY84" fmla="*/ 770887 h 1046783"/>
              <a:gd name="connsiteX85" fmla="*/ 1377000 w 5105400"/>
              <a:gd name="connsiteY85" fmla="*/ 909994 h 1046783"/>
              <a:gd name="connsiteX86" fmla="*/ 1338101 w 5105400"/>
              <a:gd name="connsiteY86" fmla="*/ 840440 h 1046783"/>
              <a:gd name="connsiteX87" fmla="*/ 1330322 w 5105400"/>
              <a:gd name="connsiteY87" fmla="*/ 812619 h 1046783"/>
              <a:gd name="connsiteX88" fmla="*/ 1260305 w 5105400"/>
              <a:gd name="connsiteY88" fmla="*/ 766250 h 1046783"/>
              <a:gd name="connsiteX89" fmla="*/ 1213627 w 5105400"/>
              <a:gd name="connsiteY89" fmla="*/ 840440 h 1046783"/>
              <a:gd name="connsiteX90" fmla="*/ 1205847 w 5105400"/>
              <a:gd name="connsiteY90" fmla="*/ 854351 h 1046783"/>
              <a:gd name="connsiteX91" fmla="*/ 1190288 w 5105400"/>
              <a:gd name="connsiteY91" fmla="*/ 831167 h 1046783"/>
              <a:gd name="connsiteX92" fmla="*/ 995797 w 5105400"/>
              <a:gd name="connsiteY92" fmla="*/ 900720 h 1046783"/>
              <a:gd name="connsiteX93" fmla="*/ 910220 w 5105400"/>
              <a:gd name="connsiteY93" fmla="*/ 798708 h 1046783"/>
              <a:gd name="connsiteX94" fmla="*/ 879102 w 5105400"/>
              <a:gd name="connsiteY94" fmla="*/ 784798 h 1046783"/>
              <a:gd name="connsiteX95" fmla="*/ 847983 w 5105400"/>
              <a:gd name="connsiteY95" fmla="*/ 798708 h 1046783"/>
              <a:gd name="connsiteX96" fmla="*/ 793525 w 5105400"/>
              <a:gd name="connsiteY96" fmla="*/ 868262 h 1046783"/>
              <a:gd name="connsiteX97" fmla="*/ 762407 w 5105400"/>
              <a:gd name="connsiteY97" fmla="*/ 798708 h 1046783"/>
              <a:gd name="connsiteX98" fmla="*/ 723509 w 5105400"/>
              <a:gd name="connsiteY98" fmla="*/ 858988 h 1046783"/>
              <a:gd name="connsiteX99" fmla="*/ 707949 w 5105400"/>
              <a:gd name="connsiteY99" fmla="*/ 835804 h 1046783"/>
              <a:gd name="connsiteX100" fmla="*/ 669051 w 5105400"/>
              <a:gd name="connsiteY100" fmla="*/ 858988 h 1046783"/>
              <a:gd name="connsiteX101" fmla="*/ 599034 w 5105400"/>
              <a:gd name="connsiteY101" fmla="*/ 933179 h 1046783"/>
              <a:gd name="connsiteX102" fmla="*/ 575695 w 5105400"/>
              <a:gd name="connsiteY102" fmla="*/ 909994 h 1046783"/>
              <a:gd name="connsiteX103" fmla="*/ 529017 w 5105400"/>
              <a:gd name="connsiteY103" fmla="*/ 807982 h 1046783"/>
              <a:gd name="connsiteX104" fmla="*/ 513458 w 5105400"/>
              <a:gd name="connsiteY104" fmla="*/ 868262 h 1046783"/>
              <a:gd name="connsiteX105" fmla="*/ 505678 w 5105400"/>
              <a:gd name="connsiteY105" fmla="*/ 840440 h 1046783"/>
              <a:gd name="connsiteX106" fmla="*/ 497899 w 5105400"/>
              <a:gd name="connsiteY106" fmla="*/ 817256 h 1046783"/>
              <a:gd name="connsiteX107" fmla="*/ 459000 w 5105400"/>
              <a:gd name="connsiteY107" fmla="*/ 919268 h 1046783"/>
              <a:gd name="connsiteX108" fmla="*/ 427882 w 5105400"/>
              <a:gd name="connsiteY108" fmla="*/ 891446 h 1046783"/>
              <a:gd name="connsiteX109" fmla="*/ 396763 w 5105400"/>
              <a:gd name="connsiteY109" fmla="*/ 872899 h 1046783"/>
              <a:gd name="connsiteX110" fmla="*/ 357864 w 5105400"/>
              <a:gd name="connsiteY110" fmla="*/ 914631 h 1046783"/>
              <a:gd name="connsiteX111" fmla="*/ 334526 w 5105400"/>
              <a:gd name="connsiteY111" fmla="*/ 896084 h 1046783"/>
              <a:gd name="connsiteX112" fmla="*/ 295627 w 5105400"/>
              <a:gd name="connsiteY112" fmla="*/ 831167 h 1046783"/>
              <a:gd name="connsiteX113" fmla="*/ 272288 w 5105400"/>
              <a:gd name="connsiteY113" fmla="*/ 854351 h 1046783"/>
              <a:gd name="connsiteX114" fmla="*/ 186712 w 5105400"/>
              <a:gd name="connsiteY114" fmla="*/ 891446 h 1046783"/>
              <a:gd name="connsiteX115" fmla="*/ 116695 w 5105400"/>
              <a:gd name="connsiteY115" fmla="*/ 868262 h 1046783"/>
              <a:gd name="connsiteX116" fmla="*/ 23339 w 5105400"/>
              <a:gd name="connsiteY116" fmla="*/ 840440 h 1046783"/>
              <a:gd name="connsiteX117" fmla="*/ 11288 w 5105400"/>
              <a:gd name="connsiteY117" fmla="*/ 840306 h 1046783"/>
              <a:gd name="connsiteX118" fmla="*/ 0 w 5105400"/>
              <a:gd name="connsiteY118" fmla="*/ 842324 h 1046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5105400" h="1046783">
                <a:moveTo>
                  <a:pt x="1780693" y="748295"/>
                </a:moveTo>
                <a:cubicBezTo>
                  <a:pt x="1782787" y="748164"/>
                  <a:pt x="1784682" y="749163"/>
                  <a:pt x="1786429" y="751031"/>
                </a:cubicBezTo>
                <a:lnTo>
                  <a:pt x="1787769" y="753229"/>
                </a:lnTo>
                <a:lnTo>
                  <a:pt x="1786445" y="771902"/>
                </a:lnTo>
                <a:cubicBezTo>
                  <a:pt x="1784891" y="794755"/>
                  <a:pt x="1783237" y="822026"/>
                  <a:pt x="1781542" y="854351"/>
                </a:cubicBezTo>
                <a:cubicBezTo>
                  <a:pt x="1778949" y="820347"/>
                  <a:pt x="1745428" y="781894"/>
                  <a:pt x="1773762" y="752339"/>
                </a:cubicBezTo>
                <a:cubicBezTo>
                  <a:pt x="1776305" y="749687"/>
                  <a:pt x="1778598" y="748426"/>
                  <a:pt x="1780693" y="748295"/>
                </a:cubicBezTo>
                <a:close/>
                <a:moveTo>
                  <a:pt x="0" y="0"/>
                </a:moveTo>
                <a:lnTo>
                  <a:pt x="5105400" y="0"/>
                </a:lnTo>
                <a:lnTo>
                  <a:pt x="5105400" y="824386"/>
                </a:lnTo>
                <a:lnTo>
                  <a:pt x="5087896" y="812619"/>
                </a:lnTo>
                <a:cubicBezTo>
                  <a:pt x="5065833" y="797825"/>
                  <a:pt x="5058665" y="768436"/>
                  <a:pt x="5025659" y="766250"/>
                </a:cubicBezTo>
                <a:cubicBezTo>
                  <a:pt x="5002319" y="764704"/>
                  <a:pt x="5028381" y="820501"/>
                  <a:pt x="5017879" y="807982"/>
                </a:cubicBezTo>
                <a:cubicBezTo>
                  <a:pt x="5000329" y="787062"/>
                  <a:pt x="5007506" y="761613"/>
                  <a:pt x="5002319" y="738428"/>
                </a:cubicBezTo>
                <a:cubicBezTo>
                  <a:pt x="4925253" y="784363"/>
                  <a:pt x="5000993" y="734241"/>
                  <a:pt x="4932303" y="877536"/>
                </a:cubicBezTo>
                <a:cubicBezTo>
                  <a:pt x="4920793" y="901546"/>
                  <a:pt x="4901184" y="923905"/>
                  <a:pt x="4885625" y="947090"/>
                </a:cubicBezTo>
                <a:cubicBezTo>
                  <a:pt x="4790962" y="930969"/>
                  <a:pt x="4840534" y="947585"/>
                  <a:pt x="4768930" y="872899"/>
                </a:cubicBezTo>
                <a:cubicBezTo>
                  <a:pt x="4429747" y="519116"/>
                  <a:pt x="4765824" y="656820"/>
                  <a:pt x="4597777" y="590047"/>
                </a:cubicBezTo>
                <a:cubicBezTo>
                  <a:pt x="4577031" y="628688"/>
                  <a:pt x="4553237" y="666794"/>
                  <a:pt x="4535541" y="705970"/>
                </a:cubicBezTo>
                <a:cubicBezTo>
                  <a:pt x="4516894" y="747250"/>
                  <a:pt x="4516171" y="791637"/>
                  <a:pt x="4488862" y="831167"/>
                </a:cubicBezTo>
                <a:cubicBezTo>
                  <a:pt x="4478939" y="845530"/>
                  <a:pt x="4485045" y="800151"/>
                  <a:pt x="4481083" y="784798"/>
                </a:cubicBezTo>
                <a:cubicBezTo>
                  <a:pt x="4474663" y="759929"/>
                  <a:pt x="4465523" y="735337"/>
                  <a:pt x="4457743" y="710607"/>
                </a:cubicBezTo>
                <a:cubicBezTo>
                  <a:pt x="4457427" y="711236"/>
                  <a:pt x="4415623" y="795992"/>
                  <a:pt x="4411065" y="798708"/>
                </a:cubicBezTo>
                <a:cubicBezTo>
                  <a:pt x="4401715" y="804281"/>
                  <a:pt x="4408757" y="782698"/>
                  <a:pt x="4403286" y="775524"/>
                </a:cubicBezTo>
                <a:cubicBezTo>
                  <a:pt x="4382645" y="748458"/>
                  <a:pt x="4356608" y="722972"/>
                  <a:pt x="4333269" y="696696"/>
                </a:cubicBezTo>
                <a:cubicBezTo>
                  <a:pt x="4309930" y="707516"/>
                  <a:pt x="4282895" y="715983"/>
                  <a:pt x="4263253" y="729155"/>
                </a:cubicBezTo>
                <a:cubicBezTo>
                  <a:pt x="4042372" y="877263"/>
                  <a:pt x="4225114" y="782874"/>
                  <a:pt x="4099879" y="845078"/>
                </a:cubicBezTo>
                <a:cubicBezTo>
                  <a:pt x="4098797" y="828952"/>
                  <a:pt x="4097729" y="704235"/>
                  <a:pt x="4076541" y="668875"/>
                </a:cubicBezTo>
                <a:cubicBezTo>
                  <a:pt x="4073782" y="664272"/>
                  <a:pt x="4060981" y="665783"/>
                  <a:pt x="4053201" y="664238"/>
                </a:cubicBezTo>
                <a:cubicBezTo>
                  <a:pt x="4030445" y="716231"/>
                  <a:pt x="3975843" y="886236"/>
                  <a:pt x="3866489" y="900720"/>
                </a:cubicBezTo>
                <a:cubicBezTo>
                  <a:pt x="3806317" y="908690"/>
                  <a:pt x="3819812" y="832712"/>
                  <a:pt x="3796473" y="798708"/>
                </a:cubicBezTo>
                <a:cubicBezTo>
                  <a:pt x="3783507" y="792526"/>
                  <a:pt x="3773327" y="783290"/>
                  <a:pt x="3757575" y="780161"/>
                </a:cubicBezTo>
                <a:cubicBezTo>
                  <a:pt x="3747431" y="778146"/>
                  <a:pt x="3737095" y="784163"/>
                  <a:pt x="3726456" y="784798"/>
                </a:cubicBezTo>
                <a:cubicBezTo>
                  <a:pt x="3685090" y="787263"/>
                  <a:pt x="3643473" y="787889"/>
                  <a:pt x="3601982" y="789434"/>
                </a:cubicBezTo>
                <a:cubicBezTo>
                  <a:pt x="3589015" y="783252"/>
                  <a:pt x="3573713" y="778490"/>
                  <a:pt x="3563083" y="770887"/>
                </a:cubicBezTo>
                <a:cubicBezTo>
                  <a:pt x="3534521" y="750458"/>
                  <a:pt x="3522051" y="721035"/>
                  <a:pt x="3485287" y="705970"/>
                </a:cubicBezTo>
                <a:cubicBezTo>
                  <a:pt x="3470951" y="700096"/>
                  <a:pt x="3445387" y="710332"/>
                  <a:pt x="3438609" y="719881"/>
                </a:cubicBezTo>
                <a:cubicBezTo>
                  <a:pt x="3414827" y="753386"/>
                  <a:pt x="3412677" y="790980"/>
                  <a:pt x="3399710" y="826530"/>
                </a:cubicBezTo>
                <a:cubicBezTo>
                  <a:pt x="3389337" y="835804"/>
                  <a:pt x="3381815" y="862233"/>
                  <a:pt x="3368592" y="854351"/>
                </a:cubicBezTo>
                <a:cubicBezTo>
                  <a:pt x="3344127" y="839770"/>
                  <a:pt x="3353644" y="814077"/>
                  <a:pt x="3345253" y="794071"/>
                </a:cubicBezTo>
                <a:cubicBezTo>
                  <a:pt x="3335489" y="770793"/>
                  <a:pt x="3324507" y="747702"/>
                  <a:pt x="3314134" y="724518"/>
                </a:cubicBezTo>
                <a:cubicBezTo>
                  <a:pt x="3312189" y="820734"/>
                  <a:pt x="3320833" y="917303"/>
                  <a:pt x="3316242" y="1013430"/>
                </a:cubicBezTo>
                <a:lnTo>
                  <a:pt x="3312805" y="1046783"/>
                </a:lnTo>
                <a:lnTo>
                  <a:pt x="3258359" y="1046783"/>
                </a:lnTo>
                <a:lnTo>
                  <a:pt x="3172893" y="896331"/>
                </a:lnTo>
                <a:cubicBezTo>
                  <a:pt x="3144771" y="845242"/>
                  <a:pt x="3117049" y="794071"/>
                  <a:pt x="3088524" y="743065"/>
                </a:cubicBezTo>
                <a:cubicBezTo>
                  <a:pt x="3059999" y="764704"/>
                  <a:pt x="3021585" y="782804"/>
                  <a:pt x="3002948" y="807982"/>
                </a:cubicBezTo>
                <a:cubicBezTo>
                  <a:pt x="2981599" y="836825"/>
                  <a:pt x="2986753" y="870476"/>
                  <a:pt x="2971829" y="900720"/>
                </a:cubicBezTo>
                <a:cubicBezTo>
                  <a:pt x="2969515" y="905410"/>
                  <a:pt x="2967155" y="891333"/>
                  <a:pt x="2964049" y="886810"/>
                </a:cubicBezTo>
                <a:cubicBezTo>
                  <a:pt x="2943807" y="857318"/>
                  <a:pt x="2922558" y="828076"/>
                  <a:pt x="2901812" y="798708"/>
                </a:cubicBezTo>
                <a:cubicBezTo>
                  <a:pt x="2891440" y="801800"/>
                  <a:pt x="2877127" y="802231"/>
                  <a:pt x="2870694" y="807982"/>
                </a:cubicBezTo>
                <a:cubicBezTo>
                  <a:pt x="2850098" y="826395"/>
                  <a:pt x="2853009" y="854437"/>
                  <a:pt x="2824016" y="868262"/>
                </a:cubicBezTo>
                <a:cubicBezTo>
                  <a:pt x="2811050" y="874444"/>
                  <a:pt x="2803831" y="852526"/>
                  <a:pt x="2792897" y="845078"/>
                </a:cubicBezTo>
                <a:cubicBezTo>
                  <a:pt x="2785652" y="840142"/>
                  <a:pt x="2777337" y="835804"/>
                  <a:pt x="2769558" y="831167"/>
                </a:cubicBezTo>
                <a:cubicBezTo>
                  <a:pt x="2769558" y="831167"/>
                  <a:pt x="2679407" y="950725"/>
                  <a:pt x="2613965" y="1002732"/>
                </a:cubicBezTo>
                <a:cubicBezTo>
                  <a:pt x="2599875" y="1013929"/>
                  <a:pt x="2610996" y="974700"/>
                  <a:pt x="2606185" y="961000"/>
                </a:cubicBezTo>
                <a:cubicBezTo>
                  <a:pt x="2587629" y="908159"/>
                  <a:pt x="2564694" y="855897"/>
                  <a:pt x="2543948" y="803345"/>
                </a:cubicBezTo>
                <a:cubicBezTo>
                  <a:pt x="2467491" y="791953"/>
                  <a:pt x="2522514" y="794544"/>
                  <a:pt x="2551728" y="872899"/>
                </a:cubicBezTo>
                <a:cubicBezTo>
                  <a:pt x="2557941" y="889564"/>
                  <a:pt x="2568565" y="907709"/>
                  <a:pt x="2559507" y="923905"/>
                </a:cubicBezTo>
                <a:cubicBezTo>
                  <a:pt x="2555840" y="930462"/>
                  <a:pt x="2535714" y="919990"/>
                  <a:pt x="2528389" y="914631"/>
                </a:cubicBezTo>
                <a:cubicBezTo>
                  <a:pt x="2477927" y="877719"/>
                  <a:pt x="2435033" y="837349"/>
                  <a:pt x="2388355" y="798708"/>
                </a:cubicBezTo>
                <a:cubicBezTo>
                  <a:pt x="2359829" y="800254"/>
                  <a:pt x="2328191" y="795469"/>
                  <a:pt x="2302779" y="803345"/>
                </a:cubicBezTo>
                <a:cubicBezTo>
                  <a:pt x="2260355" y="816494"/>
                  <a:pt x="2235539" y="845016"/>
                  <a:pt x="2193863" y="858988"/>
                </a:cubicBezTo>
                <a:cubicBezTo>
                  <a:pt x="2185714" y="861720"/>
                  <a:pt x="2180572" y="850484"/>
                  <a:pt x="2178304" y="845078"/>
                </a:cubicBezTo>
                <a:cubicBezTo>
                  <a:pt x="2172609" y="831499"/>
                  <a:pt x="2173118" y="817256"/>
                  <a:pt x="2170525" y="803345"/>
                </a:cubicBezTo>
                <a:cubicBezTo>
                  <a:pt x="2162745" y="837349"/>
                  <a:pt x="2166349" y="872995"/>
                  <a:pt x="2147185" y="905357"/>
                </a:cubicBezTo>
                <a:cubicBezTo>
                  <a:pt x="2142153" y="913856"/>
                  <a:pt x="2135654" y="876543"/>
                  <a:pt x="2123847" y="882173"/>
                </a:cubicBezTo>
                <a:cubicBezTo>
                  <a:pt x="2105177" y="891075"/>
                  <a:pt x="2113474" y="909994"/>
                  <a:pt x="2108287" y="923905"/>
                </a:cubicBezTo>
                <a:cubicBezTo>
                  <a:pt x="2092728" y="916177"/>
                  <a:pt x="2073468" y="910507"/>
                  <a:pt x="2061609" y="900720"/>
                </a:cubicBezTo>
                <a:cubicBezTo>
                  <a:pt x="2039192" y="882220"/>
                  <a:pt x="2036566" y="855050"/>
                  <a:pt x="2007152" y="840440"/>
                </a:cubicBezTo>
                <a:cubicBezTo>
                  <a:pt x="1995535" y="834671"/>
                  <a:pt x="1975016" y="846290"/>
                  <a:pt x="1968254" y="854351"/>
                </a:cubicBezTo>
                <a:cubicBezTo>
                  <a:pt x="1945146" y="881897"/>
                  <a:pt x="1937135" y="913086"/>
                  <a:pt x="1921575" y="942453"/>
                </a:cubicBezTo>
                <a:cubicBezTo>
                  <a:pt x="1906016" y="926996"/>
                  <a:pt x="1885623" y="912937"/>
                  <a:pt x="1874897" y="896084"/>
                </a:cubicBezTo>
                <a:cubicBezTo>
                  <a:pt x="1826072" y="819361"/>
                  <a:pt x="1845099" y="770021"/>
                  <a:pt x="1828219" y="840440"/>
                </a:cubicBezTo>
                <a:cubicBezTo>
                  <a:pt x="1823033" y="834258"/>
                  <a:pt x="1816670" y="828379"/>
                  <a:pt x="1812660" y="821893"/>
                </a:cubicBezTo>
                <a:cubicBezTo>
                  <a:pt x="1803801" y="807561"/>
                  <a:pt x="1798768" y="775686"/>
                  <a:pt x="1791272" y="758975"/>
                </a:cubicBezTo>
                <a:lnTo>
                  <a:pt x="1787769" y="753229"/>
                </a:lnTo>
                <a:lnTo>
                  <a:pt x="1787963" y="750497"/>
                </a:lnTo>
                <a:cubicBezTo>
                  <a:pt x="1789937" y="723858"/>
                  <a:pt x="1791699" y="704693"/>
                  <a:pt x="1793109" y="691489"/>
                </a:cubicBezTo>
                <a:lnTo>
                  <a:pt x="1793594" y="687384"/>
                </a:lnTo>
                <a:lnTo>
                  <a:pt x="1794916" y="680600"/>
                </a:lnTo>
                <a:cubicBezTo>
                  <a:pt x="1797353" y="666303"/>
                  <a:pt x="1796991" y="660724"/>
                  <a:pt x="1794943" y="675965"/>
                </a:cubicBezTo>
                <a:lnTo>
                  <a:pt x="1793594" y="687384"/>
                </a:lnTo>
                <a:lnTo>
                  <a:pt x="1792545" y="692768"/>
                </a:lnTo>
                <a:cubicBezTo>
                  <a:pt x="1786685" y="719616"/>
                  <a:pt x="1773898" y="759271"/>
                  <a:pt x="1750423" y="770887"/>
                </a:cubicBezTo>
                <a:cubicBezTo>
                  <a:pt x="1637484" y="826771"/>
                  <a:pt x="1501474" y="863625"/>
                  <a:pt x="1377000" y="909994"/>
                </a:cubicBezTo>
                <a:cubicBezTo>
                  <a:pt x="1350901" y="878883"/>
                  <a:pt x="1357650" y="889959"/>
                  <a:pt x="1338101" y="840440"/>
                </a:cubicBezTo>
                <a:cubicBezTo>
                  <a:pt x="1334488" y="831289"/>
                  <a:pt x="1338682" y="820592"/>
                  <a:pt x="1330322" y="812619"/>
                </a:cubicBezTo>
                <a:cubicBezTo>
                  <a:pt x="1311831" y="794986"/>
                  <a:pt x="1283644" y="781706"/>
                  <a:pt x="1260305" y="766250"/>
                </a:cubicBezTo>
                <a:cubicBezTo>
                  <a:pt x="1244745" y="790980"/>
                  <a:pt x="1228946" y="815657"/>
                  <a:pt x="1213627" y="840440"/>
                </a:cubicBezTo>
                <a:cubicBezTo>
                  <a:pt x="1210792" y="845027"/>
                  <a:pt x="1212671" y="857062"/>
                  <a:pt x="1205847" y="854351"/>
                </a:cubicBezTo>
                <a:cubicBezTo>
                  <a:pt x="1194228" y="849734"/>
                  <a:pt x="1195474" y="838895"/>
                  <a:pt x="1190288" y="831167"/>
                </a:cubicBezTo>
                <a:cubicBezTo>
                  <a:pt x="1067379" y="757910"/>
                  <a:pt x="1138579" y="773066"/>
                  <a:pt x="995797" y="900720"/>
                </a:cubicBezTo>
                <a:cubicBezTo>
                  <a:pt x="925759" y="858976"/>
                  <a:pt x="1019956" y="918619"/>
                  <a:pt x="910220" y="798708"/>
                </a:cubicBezTo>
                <a:cubicBezTo>
                  <a:pt x="904011" y="791924"/>
                  <a:pt x="889475" y="789434"/>
                  <a:pt x="879102" y="784798"/>
                </a:cubicBezTo>
                <a:cubicBezTo>
                  <a:pt x="868729" y="789434"/>
                  <a:pt x="854744" y="792114"/>
                  <a:pt x="847983" y="798708"/>
                </a:cubicBezTo>
                <a:cubicBezTo>
                  <a:pt x="825599" y="820540"/>
                  <a:pt x="836451" y="868262"/>
                  <a:pt x="793525" y="868262"/>
                </a:cubicBezTo>
                <a:cubicBezTo>
                  <a:pt x="753268" y="868262"/>
                  <a:pt x="801706" y="803914"/>
                  <a:pt x="762407" y="798708"/>
                </a:cubicBezTo>
                <a:cubicBezTo>
                  <a:pt x="727147" y="794038"/>
                  <a:pt x="736474" y="838895"/>
                  <a:pt x="723509" y="858988"/>
                </a:cubicBezTo>
                <a:cubicBezTo>
                  <a:pt x="718322" y="851260"/>
                  <a:pt x="721914" y="835804"/>
                  <a:pt x="707949" y="835804"/>
                </a:cubicBezTo>
                <a:cubicBezTo>
                  <a:pt x="689612" y="835804"/>
                  <a:pt x="679222" y="849894"/>
                  <a:pt x="669051" y="858988"/>
                </a:cubicBezTo>
                <a:cubicBezTo>
                  <a:pt x="642644" y="882597"/>
                  <a:pt x="622373" y="908448"/>
                  <a:pt x="599034" y="933179"/>
                </a:cubicBezTo>
                <a:cubicBezTo>
                  <a:pt x="591254" y="925451"/>
                  <a:pt x="580476" y="918544"/>
                  <a:pt x="575695" y="909994"/>
                </a:cubicBezTo>
                <a:cubicBezTo>
                  <a:pt x="556995" y="876557"/>
                  <a:pt x="568304" y="834325"/>
                  <a:pt x="529017" y="807982"/>
                </a:cubicBezTo>
                <a:cubicBezTo>
                  <a:pt x="506357" y="792787"/>
                  <a:pt x="518644" y="848169"/>
                  <a:pt x="513458" y="868262"/>
                </a:cubicBezTo>
                <a:cubicBezTo>
                  <a:pt x="510865" y="858988"/>
                  <a:pt x="508500" y="849690"/>
                  <a:pt x="505678" y="840440"/>
                </a:cubicBezTo>
                <a:cubicBezTo>
                  <a:pt x="503313" y="832687"/>
                  <a:pt x="502299" y="809824"/>
                  <a:pt x="497899" y="817256"/>
                </a:cubicBezTo>
                <a:cubicBezTo>
                  <a:pt x="478427" y="850139"/>
                  <a:pt x="471966" y="885264"/>
                  <a:pt x="459000" y="919268"/>
                </a:cubicBezTo>
                <a:cubicBezTo>
                  <a:pt x="448627" y="909994"/>
                  <a:pt x="439563" y="900150"/>
                  <a:pt x="427882" y="891446"/>
                </a:cubicBezTo>
                <a:cubicBezTo>
                  <a:pt x="418718" y="884619"/>
                  <a:pt x="409586" y="868653"/>
                  <a:pt x="396763" y="872899"/>
                </a:cubicBezTo>
                <a:cubicBezTo>
                  <a:pt x="373424" y="880627"/>
                  <a:pt x="370831" y="900720"/>
                  <a:pt x="357864" y="914631"/>
                </a:cubicBezTo>
                <a:cubicBezTo>
                  <a:pt x="350085" y="908449"/>
                  <a:pt x="339792" y="903146"/>
                  <a:pt x="334526" y="896084"/>
                </a:cubicBezTo>
                <a:cubicBezTo>
                  <a:pt x="318869" y="875086"/>
                  <a:pt x="321239" y="848340"/>
                  <a:pt x="295627" y="831167"/>
                </a:cubicBezTo>
                <a:cubicBezTo>
                  <a:pt x="285582" y="824431"/>
                  <a:pt x="283369" y="848219"/>
                  <a:pt x="272288" y="854351"/>
                </a:cubicBezTo>
                <a:cubicBezTo>
                  <a:pt x="246441" y="868656"/>
                  <a:pt x="215237" y="879081"/>
                  <a:pt x="186712" y="891446"/>
                </a:cubicBezTo>
                <a:cubicBezTo>
                  <a:pt x="163373" y="883718"/>
                  <a:pt x="140346" y="875646"/>
                  <a:pt x="116695" y="868262"/>
                </a:cubicBezTo>
                <a:cubicBezTo>
                  <a:pt x="85876" y="858640"/>
                  <a:pt x="57302" y="844939"/>
                  <a:pt x="23339" y="840440"/>
                </a:cubicBezTo>
                <a:cubicBezTo>
                  <a:pt x="19337" y="839910"/>
                  <a:pt x="15305" y="839919"/>
                  <a:pt x="11288" y="840306"/>
                </a:cubicBezTo>
                <a:lnTo>
                  <a:pt x="0" y="842324"/>
                </a:lnTo>
                <a:close/>
              </a:path>
            </a:pathLst>
          </a:custGeom>
        </p:spPr>
      </p:pic>
      <p:pic>
        <p:nvPicPr>
          <p:cNvPr id="55" name="Picture 54">
            <a:extLst>
              <a:ext uri="{FF2B5EF4-FFF2-40B4-BE49-F238E27FC236}">
                <a16:creationId xmlns:a16="http://schemas.microsoft.com/office/drawing/2014/main" id="{E4EBE214-48CC-CBD5-E10F-892365CE8B94}"/>
              </a:ext>
            </a:extLst>
          </p:cNvPr>
          <p:cNvPicPr>
            <a:picLocks noChangeAspect="1"/>
          </p:cNvPicPr>
          <p:nvPr/>
        </p:nvPicPr>
        <p:blipFill>
          <a:blip r:embed="rId4"/>
          <a:srcRect l="2208" t="1882" r="3109" b="2318"/>
          <a:stretch>
            <a:fillRect/>
          </a:stretch>
        </p:blipFill>
        <p:spPr>
          <a:xfrm>
            <a:off x="5382193" y="1903195"/>
            <a:ext cx="4419091" cy="2089612"/>
          </a:xfrm>
          <a:custGeom>
            <a:avLst/>
            <a:gdLst>
              <a:gd name="connsiteX0" fmla="*/ 1541318 w 4419091"/>
              <a:gd name="connsiteY0" fmla="*/ 1493764 h 2089612"/>
              <a:gd name="connsiteX1" fmla="*/ 1546283 w 4419091"/>
              <a:gd name="connsiteY1" fmla="*/ 1499224 h 2089612"/>
              <a:gd name="connsiteX2" fmla="*/ 1547443 w 4419091"/>
              <a:gd name="connsiteY2" fmla="*/ 1503613 h 2089612"/>
              <a:gd name="connsiteX3" fmla="*/ 1546296 w 4419091"/>
              <a:gd name="connsiteY3" fmla="*/ 1540888 h 2089612"/>
              <a:gd name="connsiteX4" fmla="*/ 1542053 w 4419091"/>
              <a:gd name="connsiteY4" fmla="*/ 1705475 h 2089612"/>
              <a:gd name="connsiteX5" fmla="*/ 1535318 w 4419091"/>
              <a:gd name="connsiteY5" fmla="*/ 1501837 h 2089612"/>
              <a:gd name="connsiteX6" fmla="*/ 1541318 w 4419091"/>
              <a:gd name="connsiteY6" fmla="*/ 1493764 h 2089612"/>
              <a:gd name="connsiteX7" fmla="*/ 0 w 4419091"/>
              <a:gd name="connsiteY7" fmla="*/ 0 h 2089612"/>
              <a:gd name="connsiteX8" fmla="*/ 4419091 w 4419091"/>
              <a:gd name="connsiteY8" fmla="*/ 0 h 2089612"/>
              <a:gd name="connsiteX9" fmla="*/ 4419091 w 4419091"/>
              <a:gd name="connsiteY9" fmla="*/ 1645657 h 2089612"/>
              <a:gd name="connsiteX10" fmla="*/ 4403940 w 4419091"/>
              <a:gd name="connsiteY10" fmla="*/ 1622169 h 2089612"/>
              <a:gd name="connsiteX11" fmla="*/ 4350069 w 4419091"/>
              <a:gd name="connsiteY11" fmla="*/ 1529606 h 2089612"/>
              <a:gd name="connsiteX12" fmla="*/ 4343336 w 4419091"/>
              <a:gd name="connsiteY12" fmla="*/ 1612912 h 2089612"/>
              <a:gd name="connsiteX13" fmla="*/ 4329868 w 4419091"/>
              <a:gd name="connsiteY13" fmla="*/ 1474068 h 2089612"/>
              <a:gd name="connsiteX14" fmla="*/ 4269263 w 4419091"/>
              <a:gd name="connsiteY14" fmla="*/ 1751757 h 2089612"/>
              <a:gd name="connsiteX15" fmla="*/ 4228860 w 4419091"/>
              <a:gd name="connsiteY15" fmla="*/ 1890602 h 2089612"/>
              <a:gd name="connsiteX16" fmla="*/ 4127852 w 4419091"/>
              <a:gd name="connsiteY16" fmla="*/ 1742500 h 2089612"/>
              <a:gd name="connsiteX17" fmla="*/ 3979707 w 4419091"/>
              <a:gd name="connsiteY17" fmla="*/ 1177866 h 2089612"/>
              <a:gd name="connsiteX18" fmla="*/ 3925837 w 4419091"/>
              <a:gd name="connsiteY18" fmla="*/ 1409273 h 2089612"/>
              <a:gd name="connsiteX19" fmla="*/ 3885433 w 4419091"/>
              <a:gd name="connsiteY19" fmla="*/ 1659194 h 2089612"/>
              <a:gd name="connsiteX20" fmla="*/ 3878700 w 4419091"/>
              <a:gd name="connsiteY20" fmla="*/ 1566631 h 2089612"/>
              <a:gd name="connsiteX21" fmla="*/ 3858498 w 4419091"/>
              <a:gd name="connsiteY21" fmla="*/ 1418530 h 2089612"/>
              <a:gd name="connsiteX22" fmla="*/ 3818095 w 4419091"/>
              <a:gd name="connsiteY22" fmla="*/ 1594400 h 2089612"/>
              <a:gd name="connsiteX23" fmla="*/ 3811361 w 4419091"/>
              <a:gd name="connsiteY23" fmla="*/ 1548118 h 2089612"/>
              <a:gd name="connsiteX24" fmla="*/ 3750756 w 4419091"/>
              <a:gd name="connsiteY24" fmla="*/ 1390761 h 2089612"/>
              <a:gd name="connsiteX25" fmla="*/ 3690152 w 4419091"/>
              <a:gd name="connsiteY25" fmla="*/ 1455555 h 2089612"/>
              <a:gd name="connsiteX26" fmla="*/ 3548741 w 4419091"/>
              <a:gd name="connsiteY26" fmla="*/ 1686963 h 2089612"/>
              <a:gd name="connsiteX27" fmla="*/ 3528539 w 4419091"/>
              <a:gd name="connsiteY27" fmla="*/ 1335223 h 2089612"/>
              <a:gd name="connsiteX28" fmla="*/ 3508338 w 4419091"/>
              <a:gd name="connsiteY28" fmla="*/ 1325966 h 2089612"/>
              <a:gd name="connsiteX29" fmla="*/ 3346725 w 4419091"/>
              <a:gd name="connsiteY29" fmla="*/ 1798038 h 2089612"/>
              <a:gd name="connsiteX30" fmla="*/ 3286121 w 4419091"/>
              <a:gd name="connsiteY30" fmla="*/ 1594400 h 2089612"/>
              <a:gd name="connsiteX31" fmla="*/ 3252451 w 4419091"/>
              <a:gd name="connsiteY31" fmla="*/ 1557375 h 2089612"/>
              <a:gd name="connsiteX32" fmla="*/ 3225516 w 4419091"/>
              <a:gd name="connsiteY32" fmla="*/ 1566631 h 2089612"/>
              <a:gd name="connsiteX33" fmla="*/ 3117774 w 4419091"/>
              <a:gd name="connsiteY33" fmla="*/ 1575887 h 2089612"/>
              <a:gd name="connsiteX34" fmla="*/ 3084105 w 4419091"/>
              <a:gd name="connsiteY34" fmla="*/ 1538862 h 2089612"/>
              <a:gd name="connsiteX35" fmla="*/ 3016766 w 4419091"/>
              <a:gd name="connsiteY35" fmla="*/ 1409273 h 2089612"/>
              <a:gd name="connsiteX36" fmla="*/ 2976363 w 4419091"/>
              <a:gd name="connsiteY36" fmla="*/ 1437042 h 2089612"/>
              <a:gd name="connsiteX37" fmla="*/ 2942694 w 4419091"/>
              <a:gd name="connsiteY37" fmla="*/ 1649937 h 2089612"/>
              <a:gd name="connsiteX38" fmla="*/ 2915759 w 4419091"/>
              <a:gd name="connsiteY38" fmla="*/ 1705475 h 2089612"/>
              <a:gd name="connsiteX39" fmla="*/ 2895557 w 4419091"/>
              <a:gd name="connsiteY39" fmla="*/ 1585143 h 2089612"/>
              <a:gd name="connsiteX40" fmla="*/ 2868622 w 4419091"/>
              <a:gd name="connsiteY40" fmla="*/ 1446299 h 2089612"/>
              <a:gd name="connsiteX41" fmla="*/ 2870446 w 4419091"/>
              <a:gd name="connsiteY41" fmla="*/ 2023032 h 2089612"/>
              <a:gd name="connsiteX42" fmla="*/ 2867471 w 4419091"/>
              <a:gd name="connsiteY42" fmla="*/ 2089612 h 2089612"/>
              <a:gd name="connsiteX43" fmla="*/ 2820345 w 4419091"/>
              <a:gd name="connsiteY43" fmla="*/ 2089612 h 2089612"/>
              <a:gd name="connsiteX44" fmla="*/ 2746368 w 4419091"/>
              <a:gd name="connsiteY44" fmla="*/ 1789276 h 2089612"/>
              <a:gd name="connsiteX45" fmla="*/ 2673340 w 4419091"/>
              <a:gd name="connsiteY45" fmla="*/ 1483324 h 2089612"/>
              <a:gd name="connsiteX46" fmla="*/ 2599268 w 4419091"/>
              <a:gd name="connsiteY46" fmla="*/ 1612912 h 2089612"/>
              <a:gd name="connsiteX47" fmla="*/ 2572332 w 4419091"/>
              <a:gd name="connsiteY47" fmla="*/ 1798038 h 2089612"/>
              <a:gd name="connsiteX48" fmla="*/ 2565598 w 4419091"/>
              <a:gd name="connsiteY48" fmla="*/ 1770269 h 2089612"/>
              <a:gd name="connsiteX49" fmla="*/ 2511727 w 4419091"/>
              <a:gd name="connsiteY49" fmla="*/ 1594400 h 2089612"/>
              <a:gd name="connsiteX50" fmla="*/ 2484792 w 4419091"/>
              <a:gd name="connsiteY50" fmla="*/ 1612912 h 2089612"/>
              <a:gd name="connsiteX51" fmla="*/ 2444389 w 4419091"/>
              <a:gd name="connsiteY51" fmla="*/ 1733244 h 2089612"/>
              <a:gd name="connsiteX52" fmla="*/ 2417454 w 4419091"/>
              <a:gd name="connsiteY52" fmla="*/ 1686963 h 2089612"/>
              <a:gd name="connsiteX53" fmla="*/ 2397252 w 4419091"/>
              <a:gd name="connsiteY53" fmla="*/ 1659194 h 2089612"/>
              <a:gd name="connsiteX54" fmla="*/ 2262575 w 4419091"/>
              <a:gd name="connsiteY54" fmla="*/ 2001677 h 2089612"/>
              <a:gd name="connsiteX55" fmla="*/ 2255841 w 4419091"/>
              <a:gd name="connsiteY55" fmla="*/ 1918371 h 2089612"/>
              <a:gd name="connsiteX56" fmla="*/ 2201970 w 4419091"/>
              <a:gd name="connsiteY56" fmla="*/ 1603656 h 2089612"/>
              <a:gd name="connsiteX57" fmla="*/ 2208704 w 4419091"/>
              <a:gd name="connsiteY57" fmla="*/ 1742500 h 2089612"/>
              <a:gd name="connsiteX58" fmla="*/ 2215438 w 4419091"/>
              <a:gd name="connsiteY58" fmla="*/ 1844320 h 2089612"/>
              <a:gd name="connsiteX59" fmla="*/ 2188502 w 4419091"/>
              <a:gd name="connsiteY59" fmla="*/ 1825807 h 2089612"/>
              <a:gd name="connsiteX60" fmla="*/ 2067293 w 4419091"/>
              <a:gd name="connsiteY60" fmla="*/ 1594400 h 2089612"/>
              <a:gd name="connsiteX61" fmla="*/ 1993221 w 4419091"/>
              <a:gd name="connsiteY61" fmla="*/ 1603656 h 2089612"/>
              <a:gd name="connsiteX62" fmla="*/ 1898947 w 4419091"/>
              <a:gd name="connsiteY62" fmla="*/ 1714731 h 2089612"/>
              <a:gd name="connsiteX63" fmla="*/ 1885479 w 4419091"/>
              <a:gd name="connsiteY63" fmla="*/ 1686963 h 2089612"/>
              <a:gd name="connsiteX64" fmla="*/ 1878745 w 4419091"/>
              <a:gd name="connsiteY64" fmla="*/ 1603656 h 2089612"/>
              <a:gd name="connsiteX65" fmla="*/ 1858544 w 4419091"/>
              <a:gd name="connsiteY65" fmla="*/ 1807295 h 2089612"/>
              <a:gd name="connsiteX66" fmla="*/ 1838342 w 4419091"/>
              <a:gd name="connsiteY66" fmla="*/ 1761013 h 2089612"/>
              <a:gd name="connsiteX67" fmla="*/ 1824875 w 4419091"/>
              <a:gd name="connsiteY67" fmla="*/ 1844320 h 2089612"/>
              <a:gd name="connsiteX68" fmla="*/ 1784471 w 4419091"/>
              <a:gd name="connsiteY68" fmla="*/ 1798038 h 2089612"/>
              <a:gd name="connsiteX69" fmla="*/ 1737334 w 4419091"/>
              <a:gd name="connsiteY69" fmla="*/ 1677706 h 2089612"/>
              <a:gd name="connsiteX70" fmla="*/ 1703665 w 4419091"/>
              <a:gd name="connsiteY70" fmla="*/ 1705475 h 2089612"/>
              <a:gd name="connsiteX71" fmla="*/ 1663262 w 4419091"/>
              <a:gd name="connsiteY71" fmla="*/ 1881345 h 2089612"/>
              <a:gd name="connsiteX72" fmla="*/ 1622859 w 4419091"/>
              <a:gd name="connsiteY72" fmla="*/ 1788782 h 2089612"/>
              <a:gd name="connsiteX73" fmla="*/ 1582456 w 4419091"/>
              <a:gd name="connsiteY73" fmla="*/ 1677706 h 2089612"/>
              <a:gd name="connsiteX74" fmla="*/ 1568988 w 4419091"/>
              <a:gd name="connsiteY74" fmla="*/ 1640681 h 2089612"/>
              <a:gd name="connsiteX75" fmla="*/ 1550475 w 4419091"/>
              <a:gd name="connsiteY75" fmla="*/ 1515084 h 2089612"/>
              <a:gd name="connsiteX76" fmla="*/ 1547443 w 4419091"/>
              <a:gd name="connsiteY76" fmla="*/ 1503613 h 2089612"/>
              <a:gd name="connsiteX77" fmla="*/ 1547610 w 4419091"/>
              <a:gd name="connsiteY77" fmla="*/ 1498160 h 2089612"/>
              <a:gd name="connsiteX78" fmla="*/ 1552065 w 4419091"/>
              <a:gd name="connsiteY78" fmla="*/ 1380366 h 2089612"/>
              <a:gd name="connsiteX79" fmla="*/ 1552485 w 4419091"/>
              <a:gd name="connsiteY79" fmla="*/ 1372171 h 2089612"/>
              <a:gd name="connsiteX80" fmla="*/ 1553629 w 4419091"/>
              <a:gd name="connsiteY80" fmla="*/ 1358629 h 2089612"/>
              <a:gd name="connsiteX81" fmla="*/ 1553653 w 4419091"/>
              <a:gd name="connsiteY81" fmla="*/ 1349377 h 2089612"/>
              <a:gd name="connsiteX82" fmla="*/ 1552485 w 4419091"/>
              <a:gd name="connsiteY82" fmla="*/ 1372171 h 2089612"/>
              <a:gd name="connsiteX83" fmla="*/ 1551577 w 4419091"/>
              <a:gd name="connsiteY83" fmla="*/ 1382919 h 2089612"/>
              <a:gd name="connsiteX84" fmla="*/ 1515117 w 4419091"/>
              <a:gd name="connsiteY84" fmla="*/ 1538862 h 2089612"/>
              <a:gd name="connsiteX85" fmla="*/ 1191892 w 4419091"/>
              <a:gd name="connsiteY85" fmla="*/ 1816551 h 2089612"/>
              <a:gd name="connsiteX86" fmla="*/ 1158223 w 4419091"/>
              <a:gd name="connsiteY86" fmla="*/ 1677706 h 2089612"/>
              <a:gd name="connsiteX87" fmla="*/ 1151489 w 4419091"/>
              <a:gd name="connsiteY87" fmla="*/ 1622169 h 2089612"/>
              <a:gd name="connsiteX88" fmla="*/ 1090885 w 4419091"/>
              <a:gd name="connsiteY88" fmla="*/ 1529606 h 2089612"/>
              <a:gd name="connsiteX89" fmla="*/ 1050481 w 4419091"/>
              <a:gd name="connsiteY89" fmla="*/ 1677706 h 2089612"/>
              <a:gd name="connsiteX90" fmla="*/ 1043748 w 4419091"/>
              <a:gd name="connsiteY90" fmla="*/ 1705475 h 2089612"/>
              <a:gd name="connsiteX91" fmla="*/ 1030280 w 4419091"/>
              <a:gd name="connsiteY91" fmla="*/ 1659194 h 2089612"/>
              <a:gd name="connsiteX92" fmla="*/ 861934 w 4419091"/>
              <a:gd name="connsiteY92" fmla="*/ 1798038 h 2089612"/>
              <a:gd name="connsiteX93" fmla="*/ 787861 w 4419091"/>
              <a:gd name="connsiteY93" fmla="*/ 1594400 h 2089612"/>
              <a:gd name="connsiteX94" fmla="*/ 760926 w 4419091"/>
              <a:gd name="connsiteY94" fmla="*/ 1566631 h 2089612"/>
              <a:gd name="connsiteX95" fmla="*/ 733990 w 4419091"/>
              <a:gd name="connsiteY95" fmla="*/ 1594400 h 2089612"/>
              <a:gd name="connsiteX96" fmla="*/ 686853 w 4419091"/>
              <a:gd name="connsiteY96" fmla="*/ 1733244 h 2089612"/>
              <a:gd name="connsiteX97" fmla="*/ 659918 w 4419091"/>
              <a:gd name="connsiteY97" fmla="*/ 1594400 h 2089612"/>
              <a:gd name="connsiteX98" fmla="*/ 626249 w 4419091"/>
              <a:gd name="connsiteY98" fmla="*/ 1714731 h 2089612"/>
              <a:gd name="connsiteX99" fmla="*/ 612781 w 4419091"/>
              <a:gd name="connsiteY99" fmla="*/ 1668450 h 2089612"/>
              <a:gd name="connsiteX100" fmla="*/ 579112 w 4419091"/>
              <a:gd name="connsiteY100" fmla="*/ 1714731 h 2089612"/>
              <a:gd name="connsiteX101" fmla="*/ 518507 w 4419091"/>
              <a:gd name="connsiteY101" fmla="*/ 1862833 h 2089612"/>
              <a:gd name="connsiteX102" fmla="*/ 498305 w 4419091"/>
              <a:gd name="connsiteY102" fmla="*/ 1816551 h 2089612"/>
              <a:gd name="connsiteX103" fmla="*/ 457902 w 4419091"/>
              <a:gd name="connsiteY103" fmla="*/ 1612912 h 2089612"/>
              <a:gd name="connsiteX104" fmla="*/ 444434 w 4419091"/>
              <a:gd name="connsiteY104" fmla="*/ 1733244 h 2089612"/>
              <a:gd name="connsiteX105" fmla="*/ 437701 w 4419091"/>
              <a:gd name="connsiteY105" fmla="*/ 1677706 h 2089612"/>
              <a:gd name="connsiteX106" fmla="*/ 430967 w 4419091"/>
              <a:gd name="connsiteY106" fmla="*/ 1631425 h 2089612"/>
              <a:gd name="connsiteX107" fmla="*/ 397297 w 4419091"/>
              <a:gd name="connsiteY107" fmla="*/ 1835064 h 2089612"/>
              <a:gd name="connsiteX108" fmla="*/ 370362 w 4419091"/>
              <a:gd name="connsiteY108" fmla="*/ 1779526 h 2089612"/>
              <a:gd name="connsiteX109" fmla="*/ 343427 w 4419091"/>
              <a:gd name="connsiteY109" fmla="*/ 1742500 h 2089612"/>
              <a:gd name="connsiteX110" fmla="*/ 309757 w 4419091"/>
              <a:gd name="connsiteY110" fmla="*/ 1825807 h 2089612"/>
              <a:gd name="connsiteX111" fmla="*/ 289556 w 4419091"/>
              <a:gd name="connsiteY111" fmla="*/ 1788782 h 2089612"/>
              <a:gd name="connsiteX112" fmla="*/ 255887 w 4419091"/>
              <a:gd name="connsiteY112" fmla="*/ 1659194 h 2089612"/>
              <a:gd name="connsiteX113" fmla="*/ 235685 w 4419091"/>
              <a:gd name="connsiteY113" fmla="*/ 1705475 h 2089612"/>
              <a:gd name="connsiteX114" fmla="*/ 161613 w 4419091"/>
              <a:gd name="connsiteY114" fmla="*/ 1779526 h 2089612"/>
              <a:gd name="connsiteX115" fmla="*/ 101008 w 4419091"/>
              <a:gd name="connsiteY115" fmla="*/ 1733244 h 2089612"/>
              <a:gd name="connsiteX116" fmla="*/ 20202 w 4419091"/>
              <a:gd name="connsiteY116" fmla="*/ 1677706 h 2089612"/>
              <a:gd name="connsiteX117" fmla="*/ 9770 w 4419091"/>
              <a:gd name="connsiteY117" fmla="*/ 1677438 h 2089612"/>
              <a:gd name="connsiteX118" fmla="*/ 0 w 4419091"/>
              <a:gd name="connsiteY118" fmla="*/ 1681466 h 2089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419091" h="2089612">
                <a:moveTo>
                  <a:pt x="1541318" y="1493764"/>
                </a:moveTo>
                <a:cubicBezTo>
                  <a:pt x="1543130" y="1493503"/>
                  <a:pt x="1544771" y="1495497"/>
                  <a:pt x="1546283" y="1499224"/>
                </a:cubicBezTo>
                <a:lnTo>
                  <a:pt x="1547443" y="1503613"/>
                </a:lnTo>
                <a:lnTo>
                  <a:pt x="1546296" y="1540888"/>
                </a:lnTo>
                <a:cubicBezTo>
                  <a:pt x="1544952" y="1586508"/>
                  <a:pt x="1543520" y="1640946"/>
                  <a:pt x="1542053" y="1705475"/>
                </a:cubicBezTo>
                <a:cubicBezTo>
                  <a:pt x="1539808" y="1637596"/>
                  <a:pt x="1510793" y="1560834"/>
                  <a:pt x="1535318" y="1501837"/>
                </a:cubicBezTo>
                <a:cubicBezTo>
                  <a:pt x="1537520" y="1496542"/>
                  <a:pt x="1539505" y="1494026"/>
                  <a:pt x="1541318" y="1493764"/>
                </a:cubicBezTo>
                <a:close/>
                <a:moveTo>
                  <a:pt x="0" y="0"/>
                </a:moveTo>
                <a:lnTo>
                  <a:pt x="4419091" y="0"/>
                </a:lnTo>
                <a:lnTo>
                  <a:pt x="4419091" y="1645657"/>
                </a:lnTo>
                <a:lnTo>
                  <a:pt x="4403940" y="1622169"/>
                </a:lnTo>
                <a:cubicBezTo>
                  <a:pt x="4384843" y="1592636"/>
                  <a:pt x="4378639" y="1533969"/>
                  <a:pt x="4350069" y="1529606"/>
                </a:cubicBezTo>
                <a:cubicBezTo>
                  <a:pt x="4329868" y="1526520"/>
                  <a:pt x="4352426" y="1637902"/>
                  <a:pt x="4343336" y="1612912"/>
                </a:cubicBezTo>
                <a:cubicBezTo>
                  <a:pt x="4328145" y="1571150"/>
                  <a:pt x="4334357" y="1520349"/>
                  <a:pt x="4329868" y="1474068"/>
                </a:cubicBezTo>
                <a:cubicBezTo>
                  <a:pt x="4263161" y="1565762"/>
                  <a:pt x="4328719" y="1465707"/>
                  <a:pt x="4269263" y="1751757"/>
                </a:cubicBezTo>
                <a:cubicBezTo>
                  <a:pt x="4259301" y="1799686"/>
                  <a:pt x="4242328" y="1844320"/>
                  <a:pt x="4228860" y="1890602"/>
                </a:cubicBezTo>
                <a:cubicBezTo>
                  <a:pt x="4146922" y="1858421"/>
                  <a:pt x="4189831" y="1891591"/>
                  <a:pt x="4127852" y="1742500"/>
                </a:cubicBezTo>
                <a:cubicBezTo>
                  <a:pt x="3834265" y="1036271"/>
                  <a:pt x="4125164" y="1311159"/>
                  <a:pt x="3979707" y="1177866"/>
                </a:cubicBezTo>
                <a:cubicBezTo>
                  <a:pt x="3961750" y="1255001"/>
                  <a:pt x="3941154" y="1331069"/>
                  <a:pt x="3925837" y="1409273"/>
                </a:cubicBezTo>
                <a:cubicBezTo>
                  <a:pt x="3909697" y="1491678"/>
                  <a:pt x="3909071" y="1580283"/>
                  <a:pt x="3885433" y="1659194"/>
                </a:cubicBezTo>
                <a:cubicBezTo>
                  <a:pt x="3876844" y="1687867"/>
                  <a:pt x="3882130" y="1597279"/>
                  <a:pt x="3878700" y="1566631"/>
                </a:cubicBezTo>
                <a:cubicBezTo>
                  <a:pt x="3873143" y="1516987"/>
                  <a:pt x="3865232" y="1467897"/>
                  <a:pt x="3858498" y="1418530"/>
                </a:cubicBezTo>
                <a:cubicBezTo>
                  <a:pt x="3858224" y="1419786"/>
                  <a:pt x="3822039" y="1588978"/>
                  <a:pt x="3818095" y="1594400"/>
                </a:cubicBezTo>
                <a:cubicBezTo>
                  <a:pt x="3810002" y="1605524"/>
                  <a:pt x="3816097" y="1562440"/>
                  <a:pt x="3811361" y="1548118"/>
                </a:cubicBezTo>
                <a:cubicBezTo>
                  <a:pt x="3793494" y="1494088"/>
                  <a:pt x="3770958" y="1443213"/>
                  <a:pt x="3750756" y="1390761"/>
                </a:cubicBezTo>
                <a:cubicBezTo>
                  <a:pt x="3730555" y="1412359"/>
                  <a:pt x="3707154" y="1429261"/>
                  <a:pt x="3690152" y="1455555"/>
                </a:cubicBezTo>
                <a:cubicBezTo>
                  <a:pt x="3498964" y="1751212"/>
                  <a:pt x="3657140" y="1562792"/>
                  <a:pt x="3548741" y="1686963"/>
                </a:cubicBezTo>
                <a:cubicBezTo>
                  <a:pt x="3547804" y="1654772"/>
                  <a:pt x="3546879" y="1405810"/>
                  <a:pt x="3528539" y="1335223"/>
                </a:cubicBezTo>
                <a:cubicBezTo>
                  <a:pt x="3526152" y="1326035"/>
                  <a:pt x="3515071" y="1329052"/>
                  <a:pt x="3508338" y="1325966"/>
                </a:cubicBezTo>
                <a:cubicBezTo>
                  <a:pt x="3488640" y="1429756"/>
                  <a:pt x="3441378" y="1769125"/>
                  <a:pt x="3346725" y="1798038"/>
                </a:cubicBezTo>
                <a:cubicBezTo>
                  <a:pt x="3294641" y="1813948"/>
                  <a:pt x="3306322" y="1662279"/>
                  <a:pt x="3286121" y="1594400"/>
                </a:cubicBezTo>
                <a:cubicBezTo>
                  <a:pt x="3274897" y="1582058"/>
                  <a:pt x="3266086" y="1563622"/>
                  <a:pt x="3252451" y="1557375"/>
                </a:cubicBezTo>
                <a:cubicBezTo>
                  <a:pt x="3243671" y="1553352"/>
                  <a:pt x="3234725" y="1565365"/>
                  <a:pt x="3225516" y="1566631"/>
                </a:cubicBezTo>
                <a:cubicBezTo>
                  <a:pt x="3189711" y="1571552"/>
                  <a:pt x="3153688" y="1572802"/>
                  <a:pt x="3117774" y="1575887"/>
                </a:cubicBezTo>
                <a:cubicBezTo>
                  <a:pt x="3106551" y="1563545"/>
                  <a:pt x="3093306" y="1554039"/>
                  <a:pt x="3084105" y="1538862"/>
                </a:cubicBezTo>
                <a:cubicBezTo>
                  <a:pt x="3059382" y="1498082"/>
                  <a:pt x="3048589" y="1439347"/>
                  <a:pt x="3016766" y="1409273"/>
                </a:cubicBezTo>
                <a:cubicBezTo>
                  <a:pt x="3004358" y="1397547"/>
                  <a:pt x="2982231" y="1417980"/>
                  <a:pt x="2976363" y="1437042"/>
                </a:cubicBezTo>
                <a:cubicBezTo>
                  <a:pt x="2955778" y="1503925"/>
                  <a:pt x="2953917" y="1578972"/>
                  <a:pt x="2942694" y="1649937"/>
                </a:cubicBezTo>
                <a:cubicBezTo>
                  <a:pt x="2933716" y="1668450"/>
                  <a:pt x="2927204" y="1721208"/>
                  <a:pt x="2915759" y="1705475"/>
                </a:cubicBezTo>
                <a:cubicBezTo>
                  <a:pt x="2894583" y="1676367"/>
                  <a:pt x="2902820" y="1625079"/>
                  <a:pt x="2895557" y="1585143"/>
                </a:cubicBezTo>
                <a:cubicBezTo>
                  <a:pt x="2887106" y="1538674"/>
                  <a:pt x="2877600" y="1492580"/>
                  <a:pt x="2868622" y="1446299"/>
                </a:cubicBezTo>
                <a:cubicBezTo>
                  <a:pt x="2866938" y="1638367"/>
                  <a:pt x="2874420" y="1831140"/>
                  <a:pt x="2870446" y="2023032"/>
                </a:cubicBezTo>
                <a:lnTo>
                  <a:pt x="2867471" y="2089612"/>
                </a:lnTo>
                <a:lnTo>
                  <a:pt x="2820345" y="2089612"/>
                </a:lnTo>
                <a:lnTo>
                  <a:pt x="2746368" y="1789276"/>
                </a:lnTo>
                <a:cubicBezTo>
                  <a:pt x="2722025" y="1687292"/>
                  <a:pt x="2698031" y="1585143"/>
                  <a:pt x="2673340" y="1483324"/>
                </a:cubicBezTo>
                <a:cubicBezTo>
                  <a:pt x="2648649" y="1526520"/>
                  <a:pt x="2615399" y="1562651"/>
                  <a:pt x="2599268" y="1612912"/>
                </a:cubicBezTo>
                <a:cubicBezTo>
                  <a:pt x="2580788" y="1670489"/>
                  <a:pt x="2585250" y="1737664"/>
                  <a:pt x="2572332" y="1798038"/>
                </a:cubicBezTo>
                <a:cubicBezTo>
                  <a:pt x="2570329" y="1807399"/>
                  <a:pt x="2568286" y="1779300"/>
                  <a:pt x="2565598" y="1770269"/>
                </a:cubicBezTo>
                <a:cubicBezTo>
                  <a:pt x="2548077" y="1711397"/>
                  <a:pt x="2529685" y="1653023"/>
                  <a:pt x="2511727" y="1594400"/>
                </a:cubicBezTo>
                <a:cubicBezTo>
                  <a:pt x="2502749" y="1600571"/>
                  <a:pt x="2490360" y="1601431"/>
                  <a:pt x="2484792" y="1612912"/>
                </a:cubicBezTo>
                <a:cubicBezTo>
                  <a:pt x="2466965" y="1649669"/>
                  <a:pt x="2469485" y="1705647"/>
                  <a:pt x="2444389" y="1733244"/>
                </a:cubicBezTo>
                <a:cubicBezTo>
                  <a:pt x="2433166" y="1745586"/>
                  <a:pt x="2426918" y="1701831"/>
                  <a:pt x="2417454" y="1686963"/>
                </a:cubicBezTo>
                <a:cubicBezTo>
                  <a:pt x="2411182" y="1677111"/>
                  <a:pt x="2403986" y="1668450"/>
                  <a:pt x="2397252" y="1659194"/>
                </a:cubicBezTo>
                <a:cubicBezTo>
                  <a:pt x="2397252" y="1659194"/>
                  <a:pt x="2319219" y="1897860"/>
                  <a:pt x="2262575" y="2001677"/>
                </a:cubicBezTo>
                <a:cubicBezTo>
                  <a:pt x="2250379" y="2024028"/>
                  <a:pt x="2260005" y="1945717"/>
                  <a:pt x="2255841" y="1918371"/>
                </a:cubicBezTo>
                <a:cubicBezTo>
                  <a:pt x="2239780" y="1812887"/>
                  <a:pt x="2219927" y="1708561"/>
                  <a:pt x="2201970" y="1603656"/>
                </a:cubicBezTo>
                <a:cubicBezTo>
                  <a:pt x="2135791" y="1580914"/>
                  <a:pt x="2183418" y="1586087"/>
                  <a:pt x="2208704" y="1742500"/>
                </a:cubicBezTo>
                <a:cubicBezTo>
                  <a:pt x="2214082" y="1775769"/>
                  <a:pt x="2223278" y="1811989"/>
                  <a:pt x="2215438" y="1844320"/>
                </a:cubicBezTo>
                <a:cubicBezTo>
                  <a:pt x="2212263" y="1857410"/>
                  <a:pt x="2194843" y="1836504"/>
                  <a:pt x="2188502" y="1825807"/>
                </a:cubicBezTo>
                <a:cubicBezTo>
                  <a:pt x="2144824" y="1752122"/>
                  <a:pt x="2107696" y="1671535"/>
                  <a:pt x="2067293" y="1594400"/>
                </a:cubicBezTo>
                <a:cubicBezTo>
                  <a:pt x="2042602" y="1597485"/>
                  <a:pt x="2015217" y="1587933"/>
                  <a:pt x="1993221" y="1603656"/>
                </a:cubicBezTo>
                <a:cubicBezTo>
                  <a:pt x="1956500" y="1629903"/>
                  <a:pt x="1935020" y="1686839"/>
                  <a:pt x="1898947" y="1714731"/>
                </a:cubicBezTo>
                <a:cubicBezTo>
                  <a:pt x="1891893" y="1720185"/>
                  <a:pt x="1887442" y="1697755"/>
                  <a:pt x="1885479" y="1686963"/>
                </a:cubicBezTo>
                <a:cubicBezTo>
                  <a:pt x="1880549" y="1659857"/>
                  <a:pt x="1880990" y="1631425"/>
                  <a:pt x="1878745" y="1603656"/>
                </a:cubicBezTo>
                <a:cubicBezTo>
                  <a:pt x="1872012" y="1671535"/>
                  <a:pt x="1875131" y="1742692"/>
                  <a:pt x="1858544" y="1807295"/>
                </a:cubicBezTo>
                <a:cubicBezTo>
                  <a:pt x="1854188" y="1824260"/>
                  <a:pt x="1848562" y="1749774"/>
                  <a:pt x="1838342" y="1761013"/>
                </a:cubicBezTo>
                <a:cubicBezTo>
                  <a:pt x="1822183" y="1778783"/>
                  <a:pt x="1829364" y="1816551"/>
                  <a:pt x="1824875" y="1844320"/>
                </a:cubicBezTo>
                <a:cubicBezTo>
                  <a:pt x="1811407" y="1828893"/>
                  <a:pt x="1794736" y="1817574"/>
                  <a:pt x="1784471" y="1798038"/>
                </a:cubicBezTo>
                <a:cubicBezTo>
                  <a:pt x="1765067" y="1761107"/>
                  <a:pt x="1762794" y="1706871"/>
                  <a:pt x="1737334" y="1677706"/>
                </a:cubicBezTo>
                <a:cubicBezTo>
                  <a:pt x="1727280" y="1666189"/>
                  <a:pt x="1709518" y="1689384"/>
                  <a:pt x="1703665" y="1705475"/>
                </a:cubicBezTo>
                <a:cubicBezTo>
                  <a:pt x="1683664" y="1760462"/>
                  <a:pt x="1676730" y="1822722"/>
                  <a:pt x="1663262" y="1881345"/>
                </a:cubicBezTo>
                <a:cubicBezTo>
                  <a:pt x="1649794" y="1850491"/>
                  <a:pt x="1632142" y="1822426"/>
                  <a:pt x="1622859" y="1788782"/>
                </a:cubicBezTo>
                <a:cubicBezTo>
                  <a:pt x="1580597" y="1635628"/>
                  <a:pt x="1597066" y="1537133"/>
                  <a:pt x="1582456" y="1677706"/>
                </a:cubicBezTo>
                <a:cubicBezTo>
                  <a:pt x="1577966" y="1665365"/>
                  <a:pt x="1572458" y="1653628"/>
                  <a:pt x="1568988" y="1640681"/>
                </a:cubicBezTo>
                <a:cubicBezTo>
                  <a:pt x="1561320" y="1612071"/>
                  <a:pt x="1556963" y="1548441"/>
                  <a:pt x="1550475" y="1515084"/>
                </a:cubicBezTo>
                <a:lnTo>
                  <a:pt x="1547443" y="1503613"/>
                </a:lnTo>
                <a:lnTo>
                  <a:pt x="1547610" y="1498160"/>
                </a:lnTo>
                <a:cubicBezTo>
                  <a:pt x="1549320" y="1444982"/>
                  <a:pt x="1550844" y="1406724"/>
                  <a:pt x="1552065" y="1380366"/>
                </a:cubicBezTo>
                <a:lnTo>
                  <a:pt x="1552485" y="1372171"/>
                </a:lnTo>
                <a:lnTo>
                  <a:pt x="1553629" y="1358629"/>
                </a:lnTo>
                <a:cubicBezTo>
                  <a:pt x="1555739" y="1330090"/>
                  <a:pt x="1555425" y="1318952"/>
                  <a:pt x="1553653" y="1349377"/>
                </a:cubicBezTo>
                <a:lnTo>
                  <a:pt x="1552485" y="1372171"/>
                </a:lnTo>
                <a:lnTo>
                  <a:pt x="1551577" y="1382919"/>
                </a:lnTo>
                <a:cubicBezTo>
                  <a:pt x="1546504" y="1436514"/>
                  <a:pt x="1535436" y="1515674"/>
                  <a:pt x="1515117" y="1538862"/>
                </a:cubicBezTo>
                <a:cubicBezTo>
                  <a:pt x="1417361" y="1650419"/>
                  <a:pt x="1299634" y="1723988"/>
                  <a:pt x="1191892" y="1816551"/>
                </a:cubicBezTo>
                <a:cubicBezTo>
                  <a:pt x="1169302" y="1754446"/>
                  <a:pt x="1175143" y="1776556"/>
                  <a:pt x="1158223" y="1677706"/>
                </a:cubicBezTo>
                <a:cubicBezTo>
                  <a:pt x="1155096" y="1659438"/>
                  <a:pt x="1158725" y="1638084"/>
                  <a:pt x="1151489" y="1622169"/>
                </a:cubicBezTo>
                <a:cubicBezTo>
                  <a:pt x="1135484" y="1586968"/>
                  <a:pt x="1111086" y="1560460"/>
                  <a:pt x="1090885" y="1529606"/>
                </a:cubicBezTo>
                <a:cubicBezTo>
                  <a:pt x="1077417" y="1578972"/>
                  <a:pt x="1063741" y="1628233"/>
                  <a:pt x="1050481" y="1677706"/>
                </a:cubicBezTo>
                <a:cubicBezTo>
                  <a:pt x="1048028" y="1686862"/>
                  <a:pt x="1049654" y="1710887"/>
                  <a:pt x="1043748" y="1705475"/>
                </a:cubicBezTo>
                <a:cubicBezTo>
                  <a:pt x="1033690" y="1696259"/>
                  <a:pt x="1034769" y="1674621"/>
                  <a:pt x="1030280" y="1659194"/>
                </a:cubicBezTo>
                <a:cubicBezTo>
                  <a:pt x="923894" y="1512956"/>
                  <a:pt x="985522" y="1543211"/>
                  <a:pt x="861934" y="1798038"/>
                </a:cubicBezTo>
                <a:cubicBezTo>
                  <a:pt x="801311" y="1714706"/>
                  <a:pt x="882845" y="1833768"/>
                  <a:pt x="787861" y="1594400"/>
                </a:cubicBezTo>
                <a:cubicBezTo>
                  <a:pt x="782487" y="1580856"/>
                  <a:pt x="769904" y="1575887"/>
                  <a:pt x="760926" y="1566631"/>
                </a:cubicBezTo>
                <a:cubicBezTo>
                  <a:pt x="751947" y="1575887"/>
                  <a:pt x="739842" y="1581236"/>
                  <a:pt x="733990" y="1594400"/>
                </a:cubicBezTo>
                <a:cubicBezTo>
                  <a:pt x="714616" y="1637980"/>
                  <a:pt x="724008" y="1733244"/>
                  <a:pt x="686853" y="1733244"/>
                </a:cubicBezTo>
                <a:cubicBezTo>
                  <a:pt x="652007" y="1733244"/>
                  <a:pt x="693934" y="1604790"/>
                  <a:pt x="659918" y="1594400"/>
                </a:cubicBezTo>
                <a:cubicBezTo>
                  <a:pt x="629398" y="1585077"/>
                  <a:pt x="637471" y="1674621"/>
                  <a:pt x="626249" y="1714731"/>
                </a:cubicBezTo>
                <a:cubicBezTo>
                  <a:pt x="621760" y="1699304"/>
                  <a:pt x="624868" y="1668450"/>
                  <a:pt x="612781" y="1668450"/>
                </a:cubicBezTo>
                <a:cubicBezTo>
                  <a:pt x="596909" y="1668450"/>
                  <a:pt x="587915" y="1696578"/>
                  <a:pt x="579112" y="1714731"/>
                </a:cubicBezTo>
                <a:cubicBezTo>
                  <a:pt x="556255" y="1761860"/>
                  <a:pt x="538708" y="1813465"/>
                  <a:pt x="518507" y="1862833"/>
                </a:cubicBezTo>
                <a:cubicBezTo>
                  <a:pt x="511773" y="1847406"/>
                  <a:pt x="502444" y="1833619"/>
                  <a:pt x="498305" y="1816551"/>
                </a:cubicBezTo>
                <a:cubicBezTo>
                  <a:pt x="482119" y="1749803"/>
                  <a:pt x="491908" y="1665499"/>
                  <a:pt x="457902" y="1612912"/>
                </a:cubicBezTo>
                <a:cubicBezTo>
                  <a:pt x="438288" y="1582580"/>
                  <a:pt x="448924" y="1693134"/>
                  <a:pt x="444434" y="1733244"/>
                </a:cubicBezTo>
                <a:cubicBezTo>
                  <a:pt x="442190" y="1714731"/>
                  <a:pt x="440143" y="1696171"/>
                  <a:pt x="437701" y="1677706"/>
                </a:cubicBezTo>
                <a:cubicBezTo>
                  <a:pt x="435653" y="1662228"/>
                  <a:pt x="434776" y="1616589"/>
                  <a:pt x="430967" y="1631425"/>
                </a:cubicBezTo>
                <a:cubicBezTo>
                  <a:pt x="414113" y="1697067"/>
                  <a:pt x="408521" y="1767184"/>
                  <a:pt x="397297" y="1835064"/>
                </a:cubicBezTo>
                <a:cubicBezTo>
                  <a:pt x="388319" y="1816551"/>
                  <a:pt x="380473" y="1796899"/>
                  <a:pt x="370362" y="1779526"/>
                </a:cubicBezTo>
                <a:cubicBezTo>
                  <a:pt x="362430" y="1765896"/>
                  <a:pt x="354526" y="1734024"/>
                  <a:pt x="343427" y="1742500"/>
                </a:cubicBezTo>
                <a:cubicBezTo>
                  <a:pt x="323225" y="1757928"/>
                  <a:pt x="320981" y="1798038"/>
                  <a:pt x="309757" y="1825807"/>
                </a:cubicBezTo>
                <a:cubicBezTo>
                  <a:pt x="303024" y="1813466"/>
                  <a:pt x="294114" y="1802879"/>
                  <a:pt x="289556" y="1788782"/>
                </a:cubicBezTo>
                <a:cubicBezTo>
                  <a:pt x="276004" y="1746867"/>
                  <a:pt x="278055" y="1693476"/>
                  <a:pt x="255887" y="1659194"/>
                </a:cubicBezTo>
                <a:cubicBezTo>
                  <a:pt x="247191" y="1645747"/>
                  <a:pt x="245276" y="1693233"/>
                  <a:pt x="235685" y="1705475"/>
                </a:cubicBezTo>
                <a:cubicBezTo>
                  <a:pt x="213312" y="1734031"/>
                  <a:pt x="186303" y="1754842"/>
                  <a:pt x="161613" y="1779526"/>
                </a:cubicBezTo>
                <a:cubicBezTo>
                  <a:pt x="141411" y="1764099"/>
                  <a:pt x="121479" y="1747984"/>
                  <a:pt x="101008" y="1733244"/>
                </a:cubicBezTo>
                <a:cubicBezTo>
                  <a:pt x="74332" y="1714036"/>
                  <a:pt x="49599" y="1686686"/>
                  <a:pt x="20202" y="1677706"/>
                </a:cubicBezTo>
                <a:cubicBezTo>
                  <a:pt x="16737" y="1676648"/>
                  <a:pt x="13248" y="1676665"/>
                  <a:pt x="9770" y="1677438"/>
                </a:cubicBezTo>
                <a:lnTo>
                  <a:pt x="0" y="1681466"/>
                </a:lnTo>
                <a:close/>
              </a:path>
            </a:pathLst>
          </a:custGeom>
        </p:spPr>
      </p:pic>
      <p:pic>
        <p:nvPicPr>
          <p:cNvPr id="51" name="Picture 50">
            <a:extLst>
              <a:ext uri="{FF2B5EF4-FFF2-40B4-BE49-F238E27FC236}">
                <a16:creationId xmlns:a16="http://schemas.microsoft.com/office/drawing/2014/main" id="{A4048C03-C76E-44D0-4C81-3E9F60E639EB}"/>
              </a:ext>
            </a:extLst>
          </p:cNvPr>
          <p:cNvPicPr>
            <a:picLocks noChangeAspect="1"/>
          </p:cNvPicPr>
          <p:nvPr/>
        </p:nvPicPr>
        <p:blipFill>
          <a:blip r:embed="rId5"/>
          <a:srcRect l="1876" t="4197" r="2787" b="21364"/>
          <a:stretch>
            <a:fillRect/>
          </a:stretch>
        </p:blipFill>
        <p:spPr>
          <a:xfrm>
            <a:off x="1340651" y="2935906"/>
            <a:ext cx="5257800" cy="1751302"/>
          </a:xfrm>
          <a:custGeom>
            <a:avLst/>
            <a:gdLst>
              <a:gd name="connsiteX0" fmla="*/ 4889450 w 5257800"/>
              <a:gd name="connsiteY0" fmla="*/ 1590596 h 1751302"/>
              <a:gd name="connsiteX1" fmla="*/ 4895463 w 5257800"/>
              <a:gd name="connsiteY1" fmla="*/ 1591719 h 1751302"/>
              <a:gd name="connsiteX2" fmla="*/ 4915741 w 5257800"/>
              <a:gd name="connsiteY2" fmla="*/ 1639628 h 1751302"/>
              <a:gd name="connsiteX3" fmla="*/ 4919599 w 5257800"/>
              <a:gd name="connsiteY3" fmla="*/ 1652949 h 1751302"/>
              <a:gd name="connsiteX4" fmla="*/ 4910860 w 5257800"/>
              <a:gd name="connsiteY4" fmla="*/ 1661194 h 1751302"/>
              <a:gd name="connsiteX5" fmla="*/ 4895463 w 5257800"/>
              <a:gd name="connsiteY5" fmla="*/ 1674980 h 1751302"/>
              <a:gd name="connsiteX6" fmla="*/ 4872441 w 5257800"/>
              <a:gd name="connsiteY6" fmla="*/ 1612534 h 1751302"/>
              <a:gd name="connsiteX7" fmla="*/ 4889450 w 5257800"/>
              <a:gd name="connsiteY7" fmla="*/ 1590596 h 1751302"/>
              <a:gd name="connsiteX8" fmla="*/ 0 w 5257800"/>
              <a:gd name="connsiteY8" fmla="*/ 0 h 1751302"/>
              <a:gd name="connsiteX9" fmla="*/ 5257800 w 5257800"/>
              <a:gd name="connsiteY9" fmla="*/ 0 h 1751302"/>
              <a:gd name="connsiteX10" fmla="*/ 5257800 w 5257800"/>
              <a:gd name="connsiteY10" fmla="*/ 1676137 h 1751302"/>
              <a:gd name="connsiteX11" fmla="*/ 5217780 w 5257800"/>
              <a:gd name="connsiteY11" fmla="*/ 1702733 h 1751302"/>
              <a:gd name="connsiteX12" fmla="*/ 5114179 w 5257800"/>
              <a:gd name="connsiteY12" fmla="*/ 1640288 h 1751302"/>
              <a:gd name="connsiteX13" fmla="*/ 5022088 w 5257800"/>
              <a:gd name="connsiteY13" fmla="*/ 1688857 h 1751302"/>
              <a:gd name="connsiteX14" fmla="*/ 4953020 w 5257800"/>
              <a:gd name="connsiteY14" fmla="*/ 1716610 h 1751302"/>
              <a:gd name="connsiteX15" fmla="*/ 4929997 w 5257800"/>
              <a:gd name="connsiteY15" fmla="*/ 1688857 h 1751302"/>
              <a:gd name="connsiteX16" fmla="*/ 4919599 w 5257800"/>
              <a:gd name="connsiteY16" fmla="*/ 1652949 h 1751302"/>
              <a:gd name="connsiteX17" fmla="*/ 4922168 w 5257800"/>
              <a:gd name="connsiteY17" fmla="*/ 1650524 h 1751302"/>
              <a:gd name="connsiteX18" fmla="*/ 4929997 w 5257800"/>
              <a:gd name="connsiteY18" fmla="*/ 1557026 h 1751302"/>
              <a:gd name="connsiteX19" fmla="*/ 4895463 w 5257800"/>
              <a:gd name="connsiteY19" fmla="*/ 1473765 h 1751302"/>
              <a:gd name="connsiteX20" fmla="*/ 4757327 w 5257800"/>
              <a:gd name="connsiteY20" fmla="*/ 1570903 h 1751302"/>
              <a:gd name="connsiteX21" fmla="*/ 4699771 w 5257800"/>
              <a:gd name="connsiteY21" fmla="*/ 1557026 h 1751302"/>
              <a:gd name="connsiteX22" fmla="*/ 4446521 w 5257800"/>
              <a:gd name="connsiteY22" fmla="*/ 1619472 h 1751302"/>
              <a:gd name="connsiteX23" fmla="*/ 4411987 w 5257800"/>
              <a:gd name="connsiteY23" fmla="*/ 1598657 h 1751302"/>
              <a:gd name="connsiteX24" fmla="*/ 4365942 w 5257800"/>
              <a:gd name="connsiteY24" fmla="*/ 1563965 h 1751302"/>
              <a:gd name="connsiteX25" fmla="*/ 4342920 w 5257800"/>
              <a:gd name="connsiteY25" fmla="*/ 1591719 h 1751302"/>
              <a:gd name="connsiteX26" fmla="*/ 4273852 w 5257800"/>
              <a:gd name="connsiteY26" fmla="*/ 1619472 h 1751302"/>
              <a:gd name="connsiteX27" fmla="*/ 4181761 w 5257800"/>
              <a:gd name="connsiteY27" fmla="*/ 1605595 h 1751302"/>
              <a:gd name="connsiteX28" fmla="*/ 3974557 w 5257800"/>
              <a:gd name="connsiteY28" fmla="*/ 1605595 h 1751302"/>
              <a:gd name="connsiteX29" fmla="*/ 3928511 w 5257800"/>
              <a:gd name="connsiteY29" fmla="*/ 1612534 h 1751302"/>
              <a:gd name="connsiteX30" fmla="*/ 3824910 w 5257800"/>
              <a:gd name="connsiteY30" fmla="*/ 1668041 h 1751302"/>
              <a:gd name="connsiteX31" fmla="*/ 3801887 w 5257800"/>
              <a:gd name="connsiteY31" fmla="*/ 1612534 h 1751302"/>
              <a:gd name="connsiteX32" fmla="*/ 3755841 w 5257800"/>
              <a:gd name="connsiteY32" fmla="*/ 1522334 h 1751302"/>
              <a:gd name="connsiteX33" fmla="*/ 3686773 w 5257800"/>
              <a:gd name="connsiteY33" fmla="*/ 1619472 h 1751302"/>
              <a:gd name="connsiteX34" fmla="*/ 3652240 w 5257800"/>
              <a:gd name="connsiteY34" fmla="*/ 1640288 h 1751302"/>
              <a:gd name="connsiteX35" fmla="*/ 3468058 w 5257800"/>
              <a:gd name="connsiteY35" fmla="*/ 1661103 h 1751302"/>
              <a:gd name="connsiteX36" fmla="*/ 3306900 w 5257800"/>
              <a:gd name="connsiteY36" fmla="*/ 1681918 h 1751302"/>
              <a:gd name="connsiteX37" fmla="*/ 3272366 w 5257800"/>
              <a:gd name="connsiteY37" fmla="*/ 1674980 h 1751302"/>
              <a:gd name="connsiteX38" fmla="*/ 3168764 w 5257800"/>
              <a:gd name="connsiteY38" fmla="*/ 1716610 h 1751302"/>
              <a:gd name="connsiteX39" fmla="*/ 3134230 w 5257800"/>
              <a:gd name="connsiteY39" fmla="*/ 1702733 h 1751302"/>
              <a:gd name="connsiteX40" fmla="*/ 3088185 w 5257800"/>
              <a:gd name="connsiteY40" fmla="*/ 1654164 h 1751302"/>
              <a:gd name="connsiteX41" fmla="*/ 2892492 w 5257800"/>
              <a:gd name="connsiteY41" fmla="*/ 1661103 h 1751302"/>
              <a:gd name="connsiteX42" fmla="*/ 2811913 w 5257800"/>
              <a:gd name="connsiteY42" fmla="*/ 1654164 h 1751302"/>
              <a:gd name="connsiteX43" fmla="*/ 2777379 w 5257800"/>
              <a:gd name="connsiteY43" fmla="*/ 1661103 h 1751302"/>
              <a:gd name="connsiteX44" fmla="*/ 2731333 w 5257800"/>
              <a:gd name="connsiteY44" fmla="*/ 1709672 h 1751302"/>
              <a:gd name="connsiteX45" fmla="*/ 2719822 w 5257800"/>
              <a:gd name="connsiteY45" fmla="*/ 1674980 h 1751302"/>
              <a:gd name="connsiteX46" fmla="*/ 2650754 w 5257800"/>
              <a:gd name="connsiteY46" fmla="*/ 1751302 h 1751302"/>
              <a:gd name="connsiteX47" fmla="*/ 2616220 w 5257800"/>
              <a:gd name="connsiteY47" fmla="*/ 1723549 h 1751302"/>
              <a:gd name="connsiteX48" fmla="*/ 2570175 w 5257800"/>
              <a:gd name="connsiteY48" fmla="*/ 1633349 h 1751302"/>
              <a:gd name="connsiteX49" fmla="*/ 2524130 w 5257800"/>
              <a:gd name="connsiteY49" fmla="*/ 1681918 h 1751302"/>
              <a:gd name="connsiteX50" fmla="*/ 2501107 w 5257800"/>
              <a:gd name="connsiteY50" fmla="*/ 1626411 h 1751302"/>
              <a:gd name="connsiteX51" fmla="*/ 2432038 w 5257800"/>
              <a:gd name="connsiteY51" fmla="*/ 1619472 h 1751302"/>
              <a:gd name="connsiteX52" fmla="*/ 2385993 w 5257800"/>
              <a:gd name="connsiteY52" fmla="*/ 1508457 h 1751302"/>
              <a:gd name="connsiteX53" fmla="*/ 2328437 w 5257800"/>
              <a:gd name="connsiteY53" fmla="*/ 1626411 h 1751302"/>
              <a:gd name="connsiteX54" fmla="*/ 2259369 w 5257800"/>
              <a:gd name="connsiteY54" fmla="*/ 1654164 h 1751302"/>
              <a:gd name="connsiteX55" fmla="*/ 2155766 w 5257800"/>
              <a:gd name="connsiteY55" fmla="*/ 1681918 h 1751302"/>
              <a:gd name="connsiteX56" fmla="*/ 1996318 w 5257800"/>
              <a:gd name="connsiteY56" fmla="*/ 1655517 h 1751302"/>
              <a:gd name="connsiteX57" fmla="*/ 1971166 w 5257800"/>
              <a:gd name="connsiteY57" fmla="*/ 1647496 h 1751302"/>
              <a:gd name="connsiteX58" fmla="*/ 1970859 w 5257800"/>
              <a:gd name="connsiteY58" fmla="*/ 1632472 h 1751302"/>
              <a:gd name="connsiteX59" fmla="*/ 1960074 w 5257800"/>
              <a:gd name="connsiteY59" fmla="*/ 1598657 h 1751302"/>
              <a:gd name="connsiteX60" fmla="*/ 1948563 w 5257800"/>
              <a:gd name="connsiteY60" fmla="*/ 1640288 h 1751302"/>
              <a:gd name="connsiteX61" fmla="*/ 1971166 w 5257800"/>
              <a:gd name="connsiteY61" fmla="*/ 1647496 h 1751302"/>
              <a:gd name="connsiteX62" fmla="*/ 1971586 w 5257800"/>
              <a:gd name="connsiteY62" fmla="*/ 1668041 h 1751302"/>
              <a:gd name="connsiteX63" fmla="*/ 1960074 w 5257800"/>
              <a:gd name="connsiteY63" fmla="*/ 1702733 h 1751302"/>
              <a:gd name="connsiteX64" fmla="*/ 1948563 w 5257800"/>
              <a:gd name="connsiteY64" fmla="*/ 1744364 h 1751302"/>
              <a:gd name="connsiteX65" fmla="*/ 1914028 w 5257800"/>
              <a:gd name="connsiteY65" fmla="*/ 1751302 h 1751302"/>
              <a:gd name="connsiteX66" fmla="*/ 1706825 w 5257800"/>
              <a:gd name="connsiteY66" fmla="*/ 1654164 h 1751302"/>
              <a:gd name="connsiteX67" fmla="*/ 1637757 w 5257800"/>
              <a:gd name="connsiteY67" fmla="*/ 1661103 h 1751302"/>
              <a:gd name="connsiteX68" fmla="*/ 1534155 w 5257800"/>
              <a:gd name="connsiteY68" fmla="*/ 1674980 h 1751302"/>
              <a:gd name="connsiteX69" fmla="*/ 1488110 w 5257800"/>
              <a:gd name="connsiteY69" fmla="*/ 1668041 h 1751302"/>
              <a:gd name="connsiteX70" fmla="*/ 1384507 w 5257800"/>
              <a:gd name="connsiteY70" fmla="*/ 1598657 h 1751302"/>
              <a:gd name="connsiteX71" fmla="*/ 1292417 w 5257800"/>
              <a:gd name="connsiteY71" fmla="*/ 1640288 h 1751302"/>
              <a:gd name="connsiteX72" fmla="*/ 935566 w 5257800"/>
              <a:gd name="connsiteY72" fmla="*/ 1605595 h 1751302"/>
              <a:gd name="connsiteX73" fmla="*/ 889520 w 5257800"/>
              <a:gd name="connsiteY73" fmla="*/ 1612534 h 1751302"/>
              <a:gd name="connsiteX74" fmla="*/ 808941 w 5257800"/>
              <a:gd name="connsiteY74" fmla="*/ 1633349 h 1751302"/>
              <a:gd name="connsiteX75" fmla="*/ 797430 w 5257800"/>
              <a:gd name="connsiteY75" fmla="*/ 1654164 h 1751302"/>
              <a:gd name="connsiteX76" fmla="*/ 670805 w 5257800"/>
              <a:gd name="connsiteY76" fmla="*/ 1591719 h 1751302"/>
              <a:gd name="connsiteX77" fmla="*/ 532669 w 5257800"/>
              <a:gd name="connsiteY77" fmla="*/ 1633349 h 1751302"/>
              <a:gd name="connsiteX78" fmla="*/ 486624 w 5257800"/>
              <a:gd name="connsiteY78" fmla="*/ 1654164 h 1751302"/>
              <a:gd name="connsiteX79" fmla="*/ 417556 w 5257800"/>
              <a:gd name="connsiteY79" fmla="*/ 1598657 h 1751302"/>
              <a:gd name="connsiteX80" fmla="*/ 383022 w 5257800"/>
              <a:gd name="connsiteY80" fmla="*/ 1605595 h 1751302"/>
              <a:gd name="connsiteX81" fmla="*/ 267909 w 5257800"/>
              <a:gd name="connsiteY81" fmla="*/ 1654164 h 1751302"/>
              <a:gd name="connsiteX82" fmla="*/ 141284 w 5257800"/>
              <a:gd name="connsiteY82" fmla="*/ 1668041 h 1751302"/>
              <a:gd name="connsiteX83" fmla="*/ 37682 w 5257800"/>
              <a:gd name="connsiteY83" fmla="*/ 1640288 h 1751302"/>
              <a:gd name="connsiteX84" fmla="*/ 0 w 5257800"/>
              <a:gd name="connsiteY84" fmla="*/ 1633077 h 1751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257800" h="1751302">
                <a:moveTo>
                  <a:pt x="4889450" y="1590596"/>
                </a:moveTo>
                <a:cubicBezTo>
                  <a:pt x="4891877" y="1589652"/>
                  <a:pt x="4894032" y="1589821"/>
                  <a:pt x="4895463" y="1591719"/>
                </a:cubicBezTo>
                <a:cubicBezTo>
                  <a:pt x="4906830" y="1606792"/>
                  <a:pt x="4911787" y="1623100"/>
                  <a:pt x="4915741" y="1639628"/>
                </a:cubicBezTo>
                <a:lnTo>
                  <a:pt x="4919599" y="1652949"/>
                </a:lnTo>
                <a:lnTo>
                  <a:pt x="4910860" y="1661194"/>
                </a:lnTo>
                <a:cubicBezTo>
                  <a:pt x="4906435" y="1665176"/>
                  <a:pt x="4901328" y="1669677"/>
                  <a:pt x="4895463" y="1674980"/>
                </a:cubicBezTo>
                <a:cubicBezTo>
                  <a:pt x="4887789" y="1654164"/>
                  <a:pt x="4872441" y="1633857"/>
                  <a:pt x="4872441" y="1612534"/>
                </a:cubicBezTo>
                <a:cubicBezTo>
                  <a:pt x="4872441" y="1606280"/>
                  <a:pt x="4882171" y="1593428"/>
                  <a:pt x="4889450" y="1590596"/>
                </a:cubicBezTo>
                <a:close/>
                <a:moveTo>
                  <a:pt x="0" y="0"/>
                </a:moveTo>
                <a:lnTo>
                  <a:pt x="5257800" y="0"/>
                </a:lnTo>
                <a:lnTo>
                  <a:pt x="5257800" y="1676137"/>
                </a:lnTo>
                <a:lnTo>
                  <a:pt x="5217780" y="1702733"/>
                </a:lnTo>
                <a:cubicBezTo>
                  <a:pt x="5183246" y="1681918"/>
                  <a:pt x="5162683" y="1643727"/>
                  <a:pt x="5114179" y="1640288"/>
                </a:cubicBezTo>
                <a:cubicBezTo>
                  <a:pt x="5073669" y="1637415"/>
                  <a:pt x="5054161" y="1673667"/>
                  <a:pt x="5022088" y="1688857"/>
                </a:cubicBezTo>
                <a:cubicBezTo>
                  <a:pt x="5000331" y="1699161"/>
                  <a:pt x="4976043" y="1707359"/>
                  <a:pt x="4953020" y="1716610"/>
                </a:cubicBezTo>
                <a:cubicBezTo>
                  <a:pt x="4945346" y="1707359"/>
                  <a:pt x="4934590" y="1698822"/>
                  <a:pt x="4929997" y="1688857"/>
                </a:cubicBezTo>
                <a:lnTo>
                  <a:pt x="4919599" y="1652949"/>
                </a:lnTo>
                <a:lnTo>
                  <a:pt x="4922168" y="1650524"/>
                </a:lnTo>
                <a:cubicBezTo>
                  <a:pt x="4941004" y="1631170"/>
                  <a:pt x="4938077" y="1620339"/>
                  <a:pt x="4929997" y="1557026"/>
                </a:cubicBezTo>
                <a:cubicBezTo>
                  <a:pt x="4926357" y="1528502"/>
                  <a:pt x="4942509" y="1469985"/>
                  <a:pt x="4895463" y="1473765"/>
                </a:cubicBezTo>
                <a:cubicBezTo>
                  <a:pt x="4825331" y="1479402"/>
                  <a:pt x="4803373" y="1538524"/>
                  <a:pt x="4757327" y="1570903"/>
                </a:cubicBezTo>
                <a:cubicBezTo>
                  <a:pt x="4738142" y="1566278"/>
                  <a:pt x="4720350" y="1558154"/>
                  <a:pt x="4699771" y="1557026"/>
                </a:cubicBezTo>
                <a:cubicBezTo>
                  <a:pt x="4622618" y="1552799"/>
                  <a:pt x="4476241" y="1610515"/>
                  <a:pt x="4446521" y="1619472"/>
                </a:cubicBezTo>
                <a:cubicBezTo>
                  <a:pt x="4435010" y="1612534"/>
                  <a:pt x="4422708" y="1606042"/>
                  <a:pt x="4411987" y="1598657"/>
                </a:cubicBezTo>
                <a:cubicBezTo>
                  <a:pt x="4395808" y="1587512"/>
                  <a:pt x="4390177" y="1566400"/>
                  <a:pt x="4365942" y="1563965"/>
                </a:cubicBezTo>
                <a:cubicBezTo>
                  <a:pt x="4349016" y="1562265"/>
                  <a:pt x="4355053" y="1584405"/>
                  <a:pt x="4342920" y="1591719"/>
                </a:cubicBezTo>
                <a:cubicBezTo>
                  <a:pt x="4323354" y="1603512"/>
                  <a:pt x="4296875" y="1610221"/>
                  <a:pt x="4273852" y="1619472"/>
                </a:cubicBezTo>
                <a:cubicBezTo>
                  <a:pt x="4243154" y="1614847"/>
                  <a:pt x="4213370" y="1604729"/>
                  <a:pt x="4181761" y="1605595"/>
                </a:cubicBezTo>
                <a:cubicBezTo>
                  <a:pt x="3963656" y="1611571"/>
                  <a:pt x="4077889" y="1652308"/>
                  <a:pt x="3974557" y="1605595"/>
                </a:cubicBezTo>
                <a:cubicBezTo>
                  <a:pt x="3959208" y="1607908"/>
                  <a:pt x="3941519" y="1607106"/>
                  <a:pt x="3928511" y="1612534"/>
                </a:cubicBezTo>
                <a:cubicBezTo>
                  <a:pt x="3890522" y="1628386"/>
                  <a:pt x="3871114" y="1668041"/>
                  <a:pt x="3824910" y="1668041"/>
                </a:cubicBezTo>
                <a:cubicBezTo>
                  <a:pt x="3793268" y="1668041"/>
                  <a:pt x="3810579" y="1630872"/>
                  <a:pt x="3801887" y="1612534"/>
                </a:cubicBezTo>
                <a:cubicBezTo>
                  <a:pt x="3787549" y="1582287"/>
                  <a:pt x="3771190" y="1552401"/>
                  <a:pt x="3755841" y="1522334"/>
                </a:cubicBezTo>
                <a:cubicBezTo>
                  <a:pt x="3735564" y="1559001"/>
                  <a:pt x="3726826" y="1577224"/>
                  <a:pt x="3686773" y="1619472"/>
                </a:cubicBezTo>
                <a:cubicBezTo>
                  <a:pt x="3678696" y="1627992"/>
                  <a:pt x="3663751" y="1633349"/>
                  <a:pt x="3652240" y="1640288"/>
                </a:cubicBezTo>
                <a:cubicBezTo>
                  <a:pt x="3652240" y="1640288"/>
                  <a:pt x="3529309" y="1653719"/>
                  <a:pt x="3468058" y="1661103"/>
                </a:cubicBezTo>
                <a:lnTo>
                  <a:pt x="3306900" y="1681918"/>
                </a:lnTo>
                <a:cubicBezTo>
                  <a:pt x="3295389" y="1679606"/>
                  <a:pt x="3282770" y="1678743"/>
                  <a:pt x="3272366" y="1674980"/>
                </a:cubicBezTo>
                <a:cubicBezTo>
                  <a:pt x="3154713" y="1632431"/>
                  <a:pt x="3200502" y="1611391"/>
                  <a:pt x="3168764" y="1716610"/>
                </a:cubicBezTo>
                <a:cubicBezTo>
                  <a:pt x="3157253" y="1711985"/>
                  <a:pt x="3142724" y="1709316"/>
                  <a:pt x="3134230" y="1702733"/>
                </a:cubicBezTo>
                <a:cubicBezTo>
                  <a:pt x="3115238" y="1688015"/>
                  <a:pt x="3117930" y="1659287"/>
                  <a:pt x="3088185" y="1654164"/>
                </a:cubicBezTo>
                <a:cubicBezTo>
                  <a:pt x="3025355" y="1643344"/>
                  <a:pt x="2957836" y="1661103"/>
                  <a:pt x="2892492" y="1661103"/>
                </a:cubicBezTo>
                <a:cubicBezTo>
                  <a:pt x="2865359" y="1661103"/>
                  <a:pt x="2838773" y="1656477"/>
                  <a:pt x="2811913" y="1654164"/>
                </a:cubicBezTo>
                <a:cubicBezTo>
                  <a:pt x="2800402" y="1656477"/>
                  <a:pt x="2785369" y="1655599"/>
                  <a:pt x="2777379" y="1661103"/>
                </a:cubicBezTo>
                <a:cubicBezTo>
                  <a:pt x="2757007" y="1675136"/>
                  <a:pt x="2760056" y="1702747"/>
                  <a:pt x="2731333" y="1709672"/>
                </a:cubicBezTo>
                <a:cubicBezTo>
                  <a:pt x="2713167" y="1714052"/>
                  <a:pt x="2734677" y="1667305"/>
                  <a:pt x="2719822" y="1674980"/>
                </a:cubicBezTo>
                <a:cubicBezTo>
                  <a:pt x="2683317" y="1693839"/>
                  <a:pt x="2673776" y="1725861"/>
                  <a:pt x="2650754" y="1751302"/>
                </a:cubicBezTo>
                <a:cubicBezTo>
                  <a:pt x="2639243" y="1742051"/>
                  <a:pt x="2623525" y="1734241"/>
                  <a:pt x="2616220" y="1723549"/>
                </a:cubicBezTo>
                <a:cubicBezTo>
                  <a:pt x="2596349" y="1694461"/>
                  <a:pt x="2611927" y="1652224"/>
                  <a:pt x="2570175" y="1633349"/>
                </a:cubicBezTo>
                <a:cubicBezTo>
                  <a:pt x="2545426" y="1622162"/>
                  <a:pt x="2539478" y="1665729"/>
                  <a:pt x="2524130" y="1681918"/>
                </a:cubicBezTo>
                <a:cubicBezTo>
                  <a:pt x="2516456" y="1663416"/>
                  <a:pt x="2525131" y="1613999"/>
                  <a:pt x="2501107" y="1626411"/>
                </a:cubicBezTo>
                <a:cubicBezTo>
                  <a:pt x="2414719" y="1671041"/>
                  <a:pt x="2456881" y="1844065"/>
                  <a:pt x="2432038" y="1619472"/>
                </a:cubicBezTo>
                <a:cubicBezTo>
                  <a:pt x="2416690" y="1582467"/>
                  <a:pt x="2442595" y="1491399"/>
                  <a:pt x="2385993" y="1508457"/>
                </a:cubicBezTo>
                <a:cubicBezTo>
                  <a:pt x="2275308" y="1541814"/>
                  <a:pt x="2374349" y="1709433"/>
                  <a:pt x="2328437" y="1626411"/>
                </a:cubicBezTo>
                <a:cubicBezTo>
                  <a:pt x="2256379" y="1582978"/>
                  <a:pt x="2330581" y="1614818"/>
                  <a:pt x="2259369" y="1654164"/>
                </a:cubicBezTo>
                <a:cubicBezTo>
                  <a:pt x="2231511" y="1669556"/>
                  <a:pt x="2190300" y="1672667"/>
                  <a:pt x="2155766" y="1681918"/>
                </a:cubicBezTo>
                <a:cubicBezTo>
                  <a:pt x="2103966" y="1671510"/>
                  <a:pt x="2046771" y="1667532"/>
                  <a:pt x="1996318" y="1655517"/>
                </a:cubicBezTo>
                <a:lnTo>
                  <a:pt x="1971166" y="1647496"/>
                </a:lnTo>
                <a:lnTo>
                  <a:pt x="1970859" y="1632472"/>
                </a:lnTo>
                <a:cubicBezTo>
                  <a:pt x="1970616" y="1620616"/>
                  <a:pt x="1968698" y="1609052"/>
                  <a:pt x="1960074" y="1598657"/>
                </a:cubicBezTo>
                <a:cubicBezTo>
                  <a:pt x="1949636" y="1586074"/>
                  <a:pt x="1929494" y="1632175"/>
                  <a:pt x="1948563" y="1640288"/>
                </a:cubicBezTo>
                <a:lnTo>
                  <a:pt x="1971166" y="1647496"/>
                </a:lnTo>
                <a:lnTo>
                  <a:pt x="1971586" y="1668041"/>
                </a:lnTo>
                <a:cubicBezTo>
                  <a:pt x="1967749" y="1679605"/>
                  <a:pt x="1963574" y="1691131"/>
                  <a:pt x="1960074" y="1702733"/>
                </a:cubicBezTo>
                <a:cubicBezTo>
                  <a:pt x="1955899" y="1716574"/>
                  <a:pt x="1960143" y="1732149"/>
                  <a:pt x="1948563" y="1744364"/>
                </a:cubicBezTo>
                <a:cubicBezTo>
                  <a:pt x="1942542" y="1750714"/>
                  <a:pt x="1925540" y="1748989"/>
                  <a:pt x="1914028" y="1751302"/>
                </a:cubicBezTo>
                <a:cubicBezTo>
                  <a:pt x="1914028" y="1751302"/>
                  <a:pt x="1783762" y="1679283"/>
                  <a:pt x="1706825" y="1654164"/>
                </a:cubicBezTo>
                <a:cubicBezTo>
                  <a:pt x="1686301" y="1647464"/>
                  <a:pt x="1660644" y="1658344"/>
                  <a:pt x="1637757" y="1661103"/>
                </a:cubicBezTo>
                <a:cubicBezTo>
                  <a:pt x="1603068" y="1665285"/>
                  <a:pt x="1568689" y="1670354"/>
                  <a:pt x="1534155" y="1674980"/>
                </a:cubicBezTo>
                <a:lnTo>
                  <a:pt x="1488110" y="1668041"/>
                </a:lnTo>
                <a:cubicBezTo>
                  <a:pt x="1447807" y="1661968"/>
                  <a:pt x="1464908" y="1583746"/>
                  <a:pt x="1384507" y="1598657"/>
                </a:cubicBezTo>
                <a:cubicBezTo>
                  <a:pt x="1347833" y="1605459"/>
                  <a:pt x="1323114" y="1626411"/>
                  <a:pt x="1292417" y="1640288"/>
                </a:cubicBezTo>
                <a:cubicBezTo>
                  <a:pt x="1045211" y="1658913"/>
                  <a:pt x="1164302" y="1669935"/>
                  <a:pt x="935566" y="1605595"/>
                </a:cubicBezTo>
                <a:cubicBezTo>
                  <a:pt x="920217" y="1607908"/>
                  <a:pt x="898296" y="1604599"/>
                  <a:pt x="889520" y="1612534"/>
                </a:cubicBezTo>
                <a:cubicBezTo>
                  <a:pt x="815097" y="1679823"/>
                  <a:pt x="871782" y="1734354"/>
                  <a:pt x="808941" y="1633349"/>
                </a:cubicBezTo>
                <a:cubicBezTo>
                  <a:pt x="805104" y="1640288"/>
                  <a:pt x="809564" y="1654164"/>
                  <a:pt x="797430" y="1654164"/>
                </a:cubicBezTo>
                <a:cubicBezTo>
                  <a:pt x="763238" y="1654164"/>
                  <a:pt x="681065" y="1597903"/>
                  <a:pt x="670805" y="1591719"/>
                </a:cubicBezTo>
                <a:cubicBezTo>
                  <a:pt x="624760" y="1605596"/>
                  <a:pt x="577538" y="1618137"/>
                  <a:pt x="532669" y="1633349"/>
                </a:cubicBezTo>
                <a:cubicBezTo>
                  <a:pt x="515947" y="1639018"/>
                  <a:pt x="505809" y="1654164"/>
                  <a:pt x="486624" y="1654164"/>
                </a:cubicBezTo>
                <a:cubicBezTo>
                  <a:pt x="466481" y="1654164"/>
                  <a:pt x="418942" y="1600049"/>
                  <a:pt x="417556" y="1598657"/>
                </a:cubicBezTo>
                <a:cubicBezTo>
                  <a:pt x="406045" y="1600970"/>
                  <a:pt x="393356" y="1601762"/>
                  <a:pt x="383022" y="1605595"/>
                </a:cubicBezTo>
                <a:cubicBezTo>
                  <a:pt x="343132" y="1620391"/>
                  <a:pt x="310959" y="1643044"/>
                  <a:pt x="267909" y="1654164"/>
                </a:cubicBezTo>
                <a:cubicBezTo>
                  <a:pt x="228477" y="1664350"/>
                  <a:pt x="183492" y="1663416"/>
                  <a:pt x="141284" y="1668041"/>
                </a:cubicBezTo>
                <a:cubicBezTo>
                  <a:pt x="18215" y="1649497"/>
                  <a:pt x="187035" y="1677798"/>
                  <a:pt x="37682" y="1640288"/>
                </a:cubicBezTo>
                <a:lnTo>
                  <a:pt x="0" y="1633077"/>
                </a:lnTo>
                <a:close/>
              </a:path>
            </a:pathLst>
          </a:custGeom>
        </p:spPr>
      </p:pic>
      <p:pic>
        <p:nvPicPr>
          <p:cNvPr id="79" name="Picture 78">
            <a:extLst>
              <a:ext uri="{FF2B5EF4-FFF2-40B4-BE49-F238E27FC236}">
                <a16:creationId xmlns:a16="http://schemas.microsoft.com/office/drawing/2014/main" id="{67CB94D2-4B65-85E6-AD18-DF43B230D43C}"/>
              </a:ext>
            </a:extLst>
          </p:cNvPr>
          <p:cNvPicPr>
            <a:picLocks noChangeAspect="1"/>
          </p:cNvPicPr>
          <p:nvPr/>
        </p:nvPicPr>
        <p:blipFill>
          <a:blip r:embed="rId6"/>
          <a:srcRect l="1022" t="6268" r="1022" b="30181"/>
          <a:stretch>
            <a:fillRect/>
          </a:stretch>
        </p:blipFill>
        <p:spPr>
          <a:xfrm>
            <a:off x="2142187" y="8265916"/>
            <a:ext cx="4441219" cy="932198"/>
          </a:xfrm>
          <a:custGeom>
            <a:avLst/>
            <a:gdLst>
              <a:gd name="connsiteX0" fmla="*/ 1549036 w 4441219"/>
              <a:gd name="connsiteY0" fmla="*/ 666384 h 932198"/>
              <a:gd name="connsiteX1" fmla="*/ 1554025 w 4441219"/>
              <a:gd name="connsiteY1" fmla="*/ 668820 h 932198"/>
              <a:gd name="connsiteX2" fmla="*/ 1555191 w 4441219"/>
              <a:gd name="connsiteY2" fmla="*/ 670778 h 932198"/>
              <a:gd name="connsiteX3" fmla="*/ 1554039 w 4441219"/>
              <a:gd name="connsiteY3" fmla="*/ 687407 h 932198"/>
              <a:gd name="connsiteX4" fmla="*/ 1549774 w 4441219"/>
              <a:gd name="connsiteY4" fmla="*/ 760830 h 932198"/>
              <a:gd name="connsiteX5" fmla="*/ 1543006 w 4441219"/>
              <a:gd name="connsiteY5" fmla="*/ 669985 h 932198"/>
              <a:gd name="connsiteX6" fmla="*/ 1549036 w 4441219"/>
              <a:gd name="connsiteY6" fmla="*/ 666384 h 932198"/>
              <a:gd name="connsiteX7" fmla="*/ 0 w 4441219"/>
              <a:gd name="connsiteY7" fmla="*/ 0 h 932198"/>
              <a:gd name="connsiteX8" fmla="*/ 4441219 w 4441219"/>
              <a:gd name="connsiteY8" fmla="*/ 0 h 932198"/>
              <a:gd name="connsiteX9" fmla="*/ 4441219 w 4441219"/>
              <a:gd name="connsiteY9" fmla="*/ 734145 h 932198"/>
              <a:gd name="connsiteX10" fmla="*/ 4425992 w 4441219"/>
              <a:gd name="connsiteY10" fmla="*/ 723667 h 932198"/>
              <a:gd name="connsiteX11" fmla="*/ 4371852 w 4441219"/>
              <a:gd name="connsiteY11" fmla="*/ 682373 h 932198"/>
              <a:gd name="connsiteX12" fmla="*/ 4365084 w 4441219"/>
              <a:gd name="connsiteY12" fmla="*/ 719537 h 932198"/>
              <a:gd name="connsiteX13" fmla="*/ 4351549 w 4441219"/>
              <a:gd name="connsiteY13" fmla="*/ 657597 h 932198"/>
              <a:gd name="connsiteX14" fmla="*/ 4290641 w 4441219"/>
              <a:gd name="connsiteY14" fmla="*/ 781477 h 932198"/>
              <a:gd name="connsiteX15" fmla="*/ 4250036 w 4441219"/>
              <a:gd name="connsiteY15" fmla="*/ 843417 h 932198"/>
              <a:gd name="connsiteX16" fmla="*/ 4148522 w 4441219"/>
              <a:gd name="connsiteY16" fmla="*/ 777348 h 932198"/>
              <a:gd name="connsiteX17" fmla="*/ 3999635 w 4441219"/>
              <a:gd name="connsiteY17" fmla="*/ 525458 h 932198"/>
              <a:gd name="connsiteX18" fmla="*/ 3945495 w 4441219"/>
              <a:gd name="connsiteY18" fmla="*/ 628692 h 932198"/>
              <a:gd name="connsiteX19" fmla="*/ 3904889 w 4441219"/>
              <a:gd name="connsiteY19" fmla="*/ 740184 h 932198"/>
              <a:gd name="connsiteX20" fmla="*/ 3898122 w 4441219"/>
              <a:gd name="connsiteY20" fmla="*/ 698890 h 932198"/>
              <a:gd name="connsiteX21" fmla="*/ 3877819 w 4441219"/>
              <a:gd name="connsiteY21" fmla="*/ 632821 h 932198"/>
              <a:gd name="connsiteX22" fmla="*/ 3837213 w 4441219"/>
              <a:gd name="connsiteY22" fmla="*/ 711279 h 932198"/>
              <a:gd name="connsiteX23" fmla="*/ 3830446 w 4441219"/>
              <a:gd name="connsiteY23" fmla="*/ 690632 h 932198"/>
              <a:gd name="connsiteX24" fmla="*/ 3769538 w 4441219"/>
              <a:gd name="connsiteY24" fmla="*/ 620433 h 932198"/>
              <a:gd name="connsiteX25" fmla="*/ 3708630 w 4441219"/>
              <a:gd name="connsiteY25" fmla="*/ 649338 h 932198"/>
              <a:gd name="connsiteX26" fmla="*/ 3566511 w 4441219"/>
              <a:gd name="connsiteY26" fmla="*/ 752572 h 932198"/>
              <a:gd name="connsiteX27" fmla="*/ 3546208 w 4441219"/>
              <a:gd name="connsiteY27" fmla="*/ 595657 h 932198"/>
              <a:gd name="connsiteX28" fmla="*/ 3525905 w 4441219"/>
              <a:gd name="connsiteY28" fmla="*/ 591527 h 932198"/>
              <a:gd name="connsiteX29" fmla="*/ 3363483 w 4441219"/>
              <a:gd name="connsiteY29" fmla="*/ 802124 h 932198"/>
              <a:gd name="connsiteX30" fmla="*/ 3302575 w 4441219"/>
              <a:gd name="connsiteY30" fmla="*/ 711279 h 932198"/>
              <a:gd name="connsiteX31" fmla="*/ 3268737 w 4441219"/>
              <a:gd name="connsiteY31" fmla="*/ 694761 h 932198"/>
              <a:gd name="connsiteX32" fmla="*/ 3241667 w 4441219"/>
              <a:gd name="connsiteY32" fmla="*/ 698890 h 932198"/>
              <a:gd name="connsiteX33" fmla="*/ 3133386 w 4441219"/>
              <a:gd name="connsiteY33" fmla="*/ 703020 h 932198"/>
              <a:gd name="connsiteX34" fmla="*/ 3099548 w 4441219"/>
              <a:gd name="connsiteY34" fmla="*/ 686502 h 932198"/>
              <a:gd name="connsiteX35" fmla="*/ 3031872 w 4441219"/>
              <a:gd name="connsiteY35" fmla="*/ 628692 h 932198"/>
              <a:gd name="connsiteX36" fmla="*/ 2991267 w 4441219"/>
              <a:gd name="connsiteY36" fmla="*/ 641080 h 932198"/>
              <a:gd name="connsiteX37" fmla="*/ 2957429 w 4441219"/>
              <a:gd name="connsiteY37" fmla="*/ 736054 h 932198"/>
              <a:gd name="connsiteX38" fmla="*/ 2930359 w 4441219"/>
              <a:gd name="connsiteY38" fmla="*/ 760830 h 932198"/>
              <a:gd name="connsiteX39" fmla="*/ 2910056 w 4441219"/>
              <a:gd name="connsiteY39" fmla="*/ 707149 h 932198"/>
              <a:gd name="connsiteX40" fmla="*/ 2882986 w 4441219"/>
              <a:gd name="connsiteY40" fmla="*/ 645209 h 932198"/>
              <a:gd name="connsiteX41" fmla="*/ 2884819 w 4441219"/>
              <a:gd name="connsiteY41" fmla="*/ 902496 h 932198"/>
              <a:gd name="connsiteX42" fmla="*/ 2881830 w 4441219"/>
              <a:gd name="connsiteY42" fmla="*/ 932198 h 932198"/>
              <a:gd name="connsiteX43" fmla="*/ 2834467 w 4441219"/>
              <a:gd name="connsiteY43" fmla="*/ 932198 h 932198"/>
              <a:gd name="connsiteX44" fmla="*/ 2760120 w 4441219"/>
              <a:gd name="connsiteY44" fmla="*/ 798215 h 932198"/>
              <a:gd name="connsiteX45" fmla="*/ 2686726 w 4441219"/>
              <a:gd name="connsiteY45" fmla="*/ 661726 h 932198"/>
              <a:gd name="connsiteX46" fmla="*/ 2612283 w 4441219"/>
              <a:gd name="connsiteY46" fmla="*/ 719537 h 932198"/>
              <a:gd name="connsiteX47" fmla="*/ 2585212 w 4441219"/>
              <a:gd name="connsiteY47" fmla="*/ 802124 h 932198"/>
              <a:gd name="connsiteX48" fmla="*/ 2578445 w 4441219"/>
              <a:gd name="connsiteY48" fmla="*/ 789736 h 932198"/>
              <a:gd name="connsiteX49" fmla="*/ 2524305 w 4441219"/>
              <a:gd name="connsiteY49" fmla="*/ 711279 h 932198"/>
              <a:gd name="connsiteX50" fmla="*/ 2497234 w 4441219"/>
              <a:gd name="connsiteY50" fmla="*/ 719537 h 932198"/>
              <a:gd name="connsiteX51" fmla="*/ 2456629 w 4441219"/>
              <a:gd name="connsiteY51" fmla="*/ 773219 h 932198"/>
              <a:gd name="connsiteX52" fmla="*/ 2429559 w 4441219"/>
              <a:gd name="connsiteY52" fmla="*/ 752572 h 932198"/>
              <a:gd name="connsiteX53" fmla="*/ 2409256 w 4441219"/>
              <a:gd name="connsiteY53" fmla="*/ 740184 h 932198"/>
              <a:gd name="connsiteX54" fmla="*/ 2273904 w 4441219"/>
              <a:gd name="connsiteY54" fmla="*/ 892969 h 932198"/>
              <a:gd name="connsiteX55" fmla="*/ 2267137 w 4441219"/>
              <a:gd name="connsiteY55" fmla="*/ 855805 h 932198"/>
              <a:gd name="connsiteX56" fmla="*/ 2212996 w 4441219"/>
              <a:gd name="connsiteY56" fmla="*/ 715408 h 932198"/>
              <a:gd name="connsiteX57" fmla="*/ 2219764 w 4441219"/>
              <a:gd name="connsiteY57" fmla="*/ 777348 h 932198"/>
              <a:gd name="connsiteX58" fmla="*/ 2226531 w 4441219"/>
              <a:gd name="connsiteY58" fmla="*/ 822770 h 932198"/>
              <a:gd name="connsiteX59" fmla="*/ 2199461 w 4441219"/>
              <a:gd name="connsiteY59" fmla="*/ 814512 h 932198"/>
              <a:gd name="connsiteX60" fmla="*/ 2077645 w 4441219"/>
              <a:gd name="connsiteY60" fmla="*/ 711279 h 932198"/>
              <a:gd name="connsiteX61" fmla="*/ 2003202 w 4441219"/>
              <a:gd name="connsiteY61" fmla="*/ 715408 h 932198"/>
              <a:gd name="connsiteX62" fmla="*/ 1908456 w 4441219"/>
              <a:gd name="connsiteY62" fmla="*/ 764960 h 932198"/>
              <a:gd name="connsiteX63" fmla="*/ 1894920 w 4441219"/>
              <a:gd name="connsiteY63" fmla="*/ 752572 h 932198"/>
              <a:gd name="connsiteX64" fmla="*/ 1888153 w 4441219"/>
              <a:gd name="connsiteY64" fmla="*/ 715408 h 932198"/>
              <a:gd name="connsiteX65" fmla="*/ 1867850 w 4441219"/>
              <a:gd name="connsiteY65" fmla="*/ 806253 h 932198"/>
              <a:gd name="connsiteX66" fmla="*/ 1847547 w 4441219"/>
              <a:gd name="connsiteY66" fmla="*/ 785607 h 932198"/>
              <a:gd name="connsiteX67" fmla="*/ 1834012 w 4441219"/>
              <a:gd name="connsiteY67" fmla="*/ 822770 h 932198"/>
              <a:gd name="connsiteX68" fmla="*/ 1793407 w 4441219"/>
              <a:gd name="connsiteY68" fmla="*/ 802124 h 932198"/>
              <a:gd name="connsiteX69" fmla="*/ 1746034 w 4441219"/>
              <a:gd name="connsiteY69" fmla="*/ 748442 h 932198"/>
              <a:gd name="connsiteX70" fmla="*/ 1712196 w 4441219"/>
              <a:gd name="connsiteY70" fmla="*/ 760830 h 932198"/>
              <a:gd name="connsiteX71" fmla="*/ 1671591 w 4441219"/>
              <a:gd name="connsiteY71" fmla="*/ 839288 h 932198"/>
              <a:gd name="connsiteX72" fmla="*/ 1630985 w 4441219"/>
              <a:gd name="connsiteY72" fmla="*/ 797995 h 932198"/>
              <a:gd name="connsiteX73" fmla="*/ 1590379 w 4441219"/>
              <a:gd name="connsiteY73" fmla="*/ 748442 h 932198"/>
              <a:gd name="connsiteX74" fmla="*/ 1576845 w 4441219"/>
              <a:gd name="connsiteY74" fmla="*/ 731925 h 932198"/>
              <a:gd name="connsiteX75" fmla="*/ 1558239 w 4441219"/>
              <a:gd name="connsiteY75" fmla="*/ 675895 h 932198"/>
              <a:gd name="connsiteX76" fmla="*/ 1555191 w 4441219"/>
              <a:gd name="connsiteY76" fmla="*/ 670778 h 932198"/>
              <a:gd name="connsiteX77" fmla="*/ 1555360 w 4441219"/>
              <a:gd name="connsiteY77" fmla="*/ 668345 h 932198"/>
              <a:gd name="connsiteX78" fmla="*/ 1559837 w 4441219"/>
              <a:gd name="connsiteY78" fmla="*/ 615796 h 932198"/>
              <a:gd name="connsiteX79" fmla="*/ 1560259 w 4441219"/>
              <a:gd name="connsiteY79" fmla="*/ 612140 h 932198"/>
              <a:gd name="connsiteX80" fmla="*/ 1561409 w 4441219"/>
              <a:gd name="connsiteY80" fmla="*/ 606099 h 932198"/>
              <a:gd name="connsiteX81" fmla="*/ 1561433 w 4441219"/>
              <a:gd name="connsiteY81" fmla="*/ 601971 h 932198"/>
              <a:gd name="connsiteX82" fmla="*/ 1560259 w 4441219"/>
              <a:gd name="connsiteY82" fmla="*/ 612140 h 932198"/>
              <a:gd name="connsiteX83" fmla="*/ 1559346 w 4441219"/>
              <a:gd name="connsiteY83" fmla="*/ 616935 h 932198"/>
              <a:gd name="connsiteX84" fmla="*/ 1522704 w 4441219"/>
              <a:gd name="connsiteY84" fmla="*/ 686502 h 932198"/>
              <a:gd name="connsiteX85" fmla="*/ 1197861 w 4441219"/>
              <a:gd name="connsiteY85" fmla="*/ 810383 h 932198"/>
              <a:gd name="connsiteX86" fmla="*/ 1164022 w 4441219"/>
              <a:gd name="connsiteY86" fmla="*/ 748442 h 932198"/>
              <a:gd name="connsiteX87" fmla="*/ 1157255 w 4441219"/>
              <a:gd name="connsiteY87" fmla="*/ 723667 h 932198"/>
              <a:gd name="connsiteX88" fmla="*/ 1096347 w 4441219"/>
              <a:gd name="connsiteY88" fmla="*/ 682373 h 932198"/>
              <a:gd name="connsiteX89" fmla="*/ 1055741 w 4441219"/>
              <a:gd name="connsiteY89" fmla="*/ 748442 h 932198"/>
              <a:gd name="connsiteX90" fmla="*/ 1048974 w 4441219"/>
              <a:gd name="connsiteY90" fmla="*/ 760830 h 932198"/>
              <a:gd name="connsiteX91" fmla="*/ 1035439 w 4441219"/>
              <a:gd name="connsiteY91" fmla="*/ 740184 h 932198"/>
              <a:gd name="connsiteX92" fmla="*/ 866249 w 4441219"/>
              <a:gd name="connsiteY92" fmla="*/ 802124 h 932198"/>
              <a:gd name="connsiteX93" fmla="*/ 791806 w 4441219"/>
              <a:gd name="connsiteY93" fmla="*/ 711279 h 932198"/>
              <a:gd name="connsiteX94" fmla="*/ 764736 w 4441219"/>
              <a:gd name="connsiteY94" fmla="*/ 698890 h 932198"/>
              <a:gd name="connsiteX95" fmla="*/ 737665 w 4441219"/>
              <a:gd name="connsiteY95" fmla="*/ 711279 h 932198"/>
              <a:gd name="connsiteX96" fmla="*/ 690292 w 4441219"/>
              <a:gd name="connsiteY96" fmla="*/ 773219 h 932198"/>
              <a:gd name="connsiteX97" fmla="*/ 663222 w 4441219"/>
              <a:gd name="connsiteY97" fmla="*/ 711279 h 932198"/>
              <a:gd name="connsiteX98" fmla="*/ 629384 w 4441219"/>
              <a:gd name="connsiteY98" fmla="*/ 764960 h 932198"/>
              <a:gd name="connsiteX99" fmla="*/ 615849 w 4441219"/>
              <a:gd name="connsiteY99" fmla="*/ 744313 h 932198"/>
              <a:gd name="connsiteX100" fmla="*/ 582011 w 4441219"/>
              <a:gd name="connsiteY100" fmla="*/ 764960 h 932198"/>
              <a:gd name="connsiteX101" fmla="*/ 521103 w 4441219"/>
              <a:gd name="connsiteY101" fmla="*/ 831029 h 932198"/>
              <a:gd name="connsiteX102" fmla="*/ 500800 w 4441219"/>
              <a:gd name="connsiteY102" fmla="*/ 810383 h 932198"/>
              <a:gd name="connsiteX103" fmla="*/ 460195 w 4441219"/>
              <a:gd name="connsiteY103" fmla="*/ 719537 h 932198"/>
              <a:gd name="connsiteX104" fmla="*/ 446660 w 4441219"/>
              <a:gd name="connsiteY104" fmla="*/ 773219 h 932198"/>
              <a:gd name="connsiteX105" fmla="*/ 439892 w 4441219"/>
              <a:gd name="connsiteY105" fmla="*/ 748442 h 932198"/>
              <a:gd name="connsiteX106" fmla="*/ 433125 w 4441219"/>
              <a:gd name="connsiteY106" fmla="*/ 727796 h 932198"/>
              <a:gd name="connsiteX107" fmla="*/ 399287 w 4441219"/>
              <a:gd name="connsiteY107" fmla="*/ 818641 h 932198"/>
              <a:gd name="connsiteX108" fmla="*/ 372217 w 4441219"/>
              <a:gd name="connsiteY108" fmla="*/ 793865 h 932198"/>
              <a:gd name="connsiteX109" fmla="*/ 345146 w 4441219"/>
              <a:gd name="connsiteY109" fmla="*/ 777348 h 932198"/>
              <a:gd name="connsiteX110" fmla="*/ 311308 w 4441219"/>
              <a:gd name="connsiteY110" fmla="*/ 814512 h 932198"/>
              <a:gd name="connsiteX111" fmla="*/ 291006 w 4441219"/>
              <a:gd name="connsiteY111" fmla="*/ 797995 h 932198"/>
              <a:gd name="connsiteX112" fmla="*/ 257168 w 4441219"/>
              <a:gd name="connsiteY112" fmla="*/ 740184 h 932198"/>
              <a:gd name="connsiteX113" fmla="*/ 236865 w 4441219"/>
              <a:gd name="connsiteY113" fmla="*/ 760830 h 932198"/>
              <a:gd name="connsiteX114" fmla="*/ 162422 w 4441219"/>
              <a:gd name="connsiteY114" fmla="*/ 793865 h 932198"/>
              <a:gd name="connsiteX115" fmla="*/ 101514 w 4441219"/>
              <a:gd name="connsiteY115" fmla="*/ 773219 h 932198"/>
              <a:gd name="connsiteX116" fmla="*/ 20303 w 4441219"/>
              <a:gd name="connsiteY116" fmla="*/ 748442 h 932198"/>
              <a:gd name="connsiteX117" fmla="*/ 9819 w 4441219"/>
              <a:gd name="connsiteY117" fmla="*/ 748323 h 932198"/>
              <a:gd name="connsiteX118" fmla="*/ 0 w 4441219"/>
              <a:gd name="connsiteY118" fmla="*/ 750119 h 9321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441219" h="932198">
                <a:moveTo>
                  <a:pt x="1549036" y="666384"/>
                </a:moveTo>
                <a:cubicBezTo>
                  <a:pt x="1550857" y="666267"/>
                  <a:pt x="1552506" y="667157"/>
                  <a:pt x="1554025" y="668820"/>
                </a:cubicBezTo>
                <a:lnTo>
                  <a:pt x="1555191" y="670778"/>
                </a:lnTo>
                <a:lnTo>
                  <a:pt x="1554039" y="687407"/>
                </a:lnTo>
                <a:cubicBezTo>
                  <a:pt x="1552688" y="707758"/>
                  <a:pt x="1551249" y="732043"/>
                  <a:pt x="1549774" y="760830"/>
                </a:cubicBezTo>
                <a:cubicBezTo>
                  <a:pt x="1547519" y="730549"/>
                  <a:pt x="1518359" y="696304"/>
                  <a:pt x="1543006" y="669985"/>
                </a:cubicBezTo>
                <a:cubicBezTo>
                  <a:pt x="1545219" y="667623"/>
                  <a:pt x="1547214" y="666501"/>
                  <a:pt x="1549036" y="666384"/>
                </a:cubicBezTo>
                <a:close/>
                <a:moveTo>
                  <a:pt x="0" y="0"/>
                </a:moveTo>
                <a:lnTo>
                  <a:pt x="4441219" y="0"/>
                </a:lnTo>
                <a:lnTo>
                  <a:pt x="4441219" y="734145"/>
                </a:lnTo>
                <a:lnTo>
                  <a:pt x="4425992" y="723667"/>
                </a:lnTo>
                <a:cubicBezTo>
                  <a:pt x="4406799" y="710492"/>
                  <a:pt x="4400564" y="684320"/>
                  <a:pt x="4371852" y="682373"/>
                </a:cubicBezTo>
                <a:cubicBezTo>
                  <a:pt x="4351549" y="680997"/>
                  <a:pt x="4374220" y="730685"/>
                  <a:pt x="4365084" y="719537"/>
                </a:cubicBezTo>
                <a:cubicBezTo>
                  <a:pt x="4349818" y="700907"/>
                  <a:pt x="4356061" y="678244"/>
                  <a:pt x="4351549" y="657597"/>
                </a:cubicBezTo>
                <a:cubicBezTo>
                  <a:pt x="4284508" y="698503"/>
                  <a:pt x="4350395" y="653867"/>
                  <a:pt x="4290641" y="781477"/>
                </a:cubicBezTo>
                <a:cubicBezTo>
                  <a:pt x="4280629" y="802859"/>
                  <a:pt x="4263570" y="822771"/>
                  <a:pt x="4250036" y="843417"/>
                </a:cubicBezTo>
                <a:cubicBezTo>
                  <a:pt x="4167688" y="829061"/>
                  <a:pt x="4210811" y="843859"/>
                  <a:pt x="4148522" y="777348"/>
                </a:cubicBezTo>
                <a:cubicBezTo>
                  <a:pt x="3853465" y="462291"/>
                  <a:pt x="4145820" y="584922"/>
                  <a:pt x="3999635" y="525458"/>
                </a:cubicBezTo>
                <a:cubicBezTo>
                  <a:pt x="3981588" y="559869"/>
                  <a:pt x="3960889" y="593804"/>
                  <a:pt x="3945495" y="628692"/>
                </a:cubicBezTo>
                <a:cubicBezTo>
                  <a:pt x="3929274" y="665453"/>
                  <a:pt x="3928646" y="704981"/>
                  <a:pt x="3904889" y="740184"/>
                </a:cubicBezTo>
                <a:cubicBezTo>
                  <a:pt x="3896257" y="752975"/>
                  <a:pt x="3901569" y="712563"/>
                  <a:pt x="3898122" y="698890"/>
                </a:cubicBezTo>
                <a:cubicBezTo>
                  <a:pt x="3892538" y="676744"/>
                  <a:pt x="3884586" y="654844"/>
                  <a:pt x="3877819" y="632821"/>
                </a:cubicBezTo>
                <a:cubicBezTo>
                  <a:pt x="3877543" y="633381"/>
                  <a:pt x="3841178" y="708860"/>
                  <a:pt x="3837213" y="711279"/>
                </a:cubicBezTo>
                <a:cubicBezTo>
                  <a:pt x="3829080" y="716241"/>
                  <a:pt x="3835206" y="697021"/>
                  <a:pt x="3830446" y="690632"/>
                </a:cubicBezTo>
                <a:cubicBezTo>
                  <a:pt x="3812490" y="666528"/>
                  <a:pt x="3789840" y="643833"/>
                  <a:pt x="3769538" y="620433"/>
                </a:cubicBezTo>
                <a:cubicBezTo>
                  <a:pt x="3749235" y="630068"/>
                  <a:pt x="3725718" y="637609"/>
                  <a:pt x="3708630" y="649338"/>
                </a:cubicBezTo>
                <a:cubicBezTo>
                  <a:pt x="3516485" y="781234"/>
                  <a:pt x="3675453" y="697178"/>
                  <a:pt x="3566511" y="752572"/>
                </a:cubicBezTo>
                <a:cubicBezTo>
                  <a:pt x="3565569" y="738211"/>
                  <a:pt x="3564640" y="627147"/>
                  <a:pt x="3546208" y="595657"/>
                </a:cubicBezTo>
                <a:cubicBezTo>
                  <a:pt x="3543808" y="591558"/>
                  <a:pt x="3532673" y="592904"/>
                  <a:pt x="3525905" y="591527"/>
                </a:cubicBezTo>
                <a:cubicBezTo>
                  <a:pt x="3506109" y="637829"/>
                  <a:pt x="3458611" y="789225"/>
                  <a:pt x="3363483" y="802124"/>
                </a:cubicBezTo>
                <a:cubicBezTo>
                  <a:pt x="3311139" y="809221"/>
                  <a:pt x="3322878" y="741560"/>
                  <a:pt x="3302575" y="711279"/>
                </a:cubicBezTo>
                <a:cubicBezTo>
                  <a:pt x="3291296" y="705773"/>
                  <a:pt x="3282441" y="697548"/>
                  <a:pt x="3268737" y="694761"/>
                </a:cubicBezTo>
                <a:cubicBezTo>
                  <a:pt x="3259914" y="692967"/>
                  <a:pt x="3250922" y="698326"/>
                  <a:pt x="3241667" y="698890"/>
                </a:cubicBezTo>
                <a:cubicBezTo>
                  <a:pt x="3205683" y="701086"/>
                  <a:pt x="3169480" y="701643"/>
                  <a:pt x="3133386" y="703020"/>
                </a:cubicBezTo>
                <a:cubicBezTo>
                  <a:pt x="3122107" y="697514"/>
                  <a:pt x="3108795" y="693273"/>
                  <a:pt x="3099548" y="686502"/>
                </a:cubicBezTo>
                <a:cubicBezTo>
                  <a:pt x="3074701" y="668310"/>
                  <a:pt x="3063854" y="642108"/>
                  <a:pt x="3031872" y="628692"/>
                </a:cubicBezTo>
                <a:cubicBezTo>
                  <a:pt x="3019402" y="623461"/>
                  <a:pt x="2997164" y="632576"/>
                  <a:pt x="2991267" y="641080"/>
                </a:cubicBezTo>
                <a:cubicBezTo>
                  <a:pt x="2970579" y="670917"/>
                  <a:pt x="2968709" y="704396"/>
                  <a:pt x="2957429" y="736054"/>
                </a:cubicBezTo>
                <a:cubicBezTo>
                  <a:pt x="2948406" y="744313"/>
                  <a:pt x="2941862" y="767849"/>
                  <a:pt x="2930359" y="760830"/>
                </a:cubicBezTo>
                <a:cubicBezTo>
                  <a:pt x="2909077" y="747845"/>
                  <a:pt x="2917356" y="724965"/>
                  <a:pt x="2910056" y="707149"/>
                </a:cubicBezTo>
                <a:cubicBezTo>
                  <a:pt x="2901563" y="686419"/>
                  <a:pt x="2892009" y="665856"/>
                  <a:pt x="2882986" y="645209"/>
                </a:cubicBezTo>
                <a:cubicBezTo>
                  <a:pt x="2881294" y="730893"/>
                  <a:pt x="2888814" y="816891"/>
                  <a:pt x="2884819" y="902496"/>
                </a:cubicBezTo>
                <a:lnTo>
                  <a:pt x="2881830" y="932198"/>
                </a:lnTo>
                <a:lnTo>
                  <a:pt x="2834467" y="932198"/>
                </a:lnTo>
                <a:lnTo>
                  <a:pt x="2760120" y="798215"/>
                </a:lnTo>
                <a:cubicBezTo>
                  <a:pt x="2735655" y="752719"/>
                  <a:pt x="2711541" y="707149"/>
                  <a:pt x="2686726" y="661726"/>
                </a:cubicBezTo>
                <a:cubicBezTo>
                  <a:pt x="2661912" y="680996"/>
                  <a:pt x="2628495" y="697115"/>
                  <a:pt x="2612283" y="719537"/>
                </a:cubicBezTo>
                <a:cubicBezTo>
                  <a:pt x="2593711" y="745223"/>
                  <a:pt x="2598195" y="775190"/>
                  <a:pt x="2585212" y="802124"/>
                </a:cubicBezTo>
                <a:cubicBezTo>
                  <a:pt x="2583200" y="806300"/>
                  <a:pt x="2581146" y="793764"/>
                  <a:pt x="2578445" y="789736"/>
                </a:cubicBezTo>
                <a:cubicBezTo>
                  <a:pt x="2560836" y="763472"/>
                  <a:pt x="2542352" y="737431"/>
                  <a:pt x="2524305" y="711279"/>
                </a:cubicBezTo>
                <a:cubicBezTo>
                  <a:pt x="2515281" y="714031"/>
                  <a:pt x="2502831" y="714415"/>
                  <a:pt x="2497234" y="719537"/>
                </a:cubicBezTo>
                <a:cubicBezTo>
                  <a:pt x="2479318" y="735935"/>
                  <a:pt x="2481850" y="760907"/>
                  <a:pt x="2456629" y="773219"/>
                </a:cubicBezTo>
                <a:cubicBezTo>
                  <a:pt x="2445350" y="778724"/>
                  <a:pt x="2439071" y="759205"/>
                  <a:pt x="2429559" y="752572"/>
                </a:cubicBezTo>
                <a:cubicBezTo>
                  <a:pt x="2423256" y="748177"/>
                  <a:pt x="2416023" y="744313"/>
                  <a:pt x="2409256" y="740184"/>
                </a:cubicBezTo>
                <a:cubicBezTo>
                  <a:pt x="2409256" y="740184"/>
                  <a:pt x="2330833" y="846655"/>
                  <a:pt x="2273904" y="892969"/>
                </a:cubicBezTo>
                <a:cubicBezTo>
                  <a:pt x="2261648" y="902940"/>
                  <a:pt x="2271322" y="868005"/>
                  <a:pt x="2267137" y="855805"/>
                </a:cubicBezTo>
                <a:cubicBezTo>
                  <a:pt x="2250995" y="808748"/>
                  <a:pt x="2231043" y="762207"/>
                  <a:pt x="2212996" y="715408"/>
                </a:cubicBezTo>
                <a:cubicBezTo>
                  <a:pt x="2146486" y="705262"/>
                  <a:pt x="2194351" y="707570"/>
                  <a:pt x="2219764" y="777348"/>
                </a:cubicBezTo>
                <a:cubicBezTo>
                  <a:pt x="2225169" y="792189"/>
                  <a:pt x="2234411" y="808347"/>
                  <a:pt x="2226531" y="822770"/>
                </a:cubicBezTo>
                <a:cubicBezTo>
                  <a:pt x="2223341" y="828610"/>
                  <a:pt x="2205834" y="819284"/>
                  <a:pt x="2199461" y="814512"/>
                </a:cubicBezTo>
                <a:cubicBezTo>
                  <a:pt x="2155564" y="781640"/>
                  <a:pt x="2118250" y="745690"/>
                  <a:pt x="2077645" y="711279"/>
                </a:cubicBezTo>
                <a:cubicBezTo>
                  <a:pt x="2052830" y="712655"/>
                  <a:pt x="2025308" y="708394"/>
                  <a:pt x="2003202" y="715408"/>
                </a:cubicBezTo>
                <a:cubicBezTo>
                  <a:pt x="1966297" y="727117"/>
                  <a:pt x="1944710" y="752517"/>
                  <a:pt x="1908456" y="764960"/>
                </a:cubicBezTo>
                <a:cubicBezTo>
                  <a:pt x="1901366" y="767393"/>
                  <a:pt x="1896893" y="757387"/>
                  <a:pt x="1894920" y="752572"/>
                </a:cubicBezTo>
                <a:cubicBezTo>
                  <a:pt x="1889966" y="740480"/>
                  <a:pt x="1890409" y="727796"/>
                  <a:pt x="1888153" y="715408"/>
                </a:cubicBezTo>
                <a:cubicBezTo>
                  <a:pt x="1881385" y="745690"/>
                  <a:pt x="1884521" y="777433"/>
                  <a:pt x="1867850" y="806253"/>
                </a:cubicBezTo>
                <a:cubicBezTo>
                  <a:pt x="1863472" y="813821"/>
                  <a:pt x="1857819" y="780593"/>
                  <a:pt x="1847547" y="785607"/>
                </a:cubicBezTo>
                <a:cubicBezTo>
                  <a:pt x="1831307" y="793534"/>
                  <a:pt x="1838524" y="810382"/>
                  <a:pt x="1834012" y="822770"/>
                </a:cubicBezTo>
                <a:cubicBezTo>
                  <a:pt x="1820477" y="815888"/>
                  <a:pt x="1803723" y="810839"/>
                  <a:pt x="1793407" y="802124"/>
                </a:cubicBezTo>
                <a:cubicBezTo>
                  <a:pt x="1773906" y="785648"/>
                  <a:pt x="1771621" y="761453"/>
                  <a:pt x="1746034" y="748442"/>
                </a:cubicBezTo>
                <a:cubicBezTo>
                  <a:pt x="1735929" y="743304"/>
                  <a:pt x="1718079" y="753652"/>
                  <a:pt x="1712196" y="760830"/>
                </a:cubicBezTo>
                <a:cubicBezTo>
                  <a:pt x="1692095" y="785361"/>
                  <a:pt x="1685126" y="813135"/>
                  <a:pt x="1671591" y="839288"/>
                </a:cubicBezTo>
                <a:cubicBezTo>
                  <a:pt x="1658055" y="825524"/>
                  <a:pt x="1640315" y="813003"/>
                  <a:pt x="1630985" y="797995"/>
                </a:cubicBezTo>
                <a:cubicBezTo>
                  <a:pt x="1588512" y="729671"/>
                  <a:pt x="1605063" y="685731"/>
                  <a:pt x="1590379" y="748442"/>
                </a:cubicBezTo>
                <a:cubicBezTo>
                  <a:pt x="1585868" y="742937"/>
                  <a:pt x="1580332" y="737701"/>
                  <a:pt x="1576845" y="731925"/>
                </a:cubicBezTo>
                <a:cubicBezTo>
                  <a:pt x="1569138" y="719162"/>
                  <a:pt x="1564759" y="690776"/>
                  <a:pt x="1558239" y="675895"/>
                </a:cubicBezTo>
                <a:lnTo>
                  <a:pt x="1555191" y="670778"/>
                </a:lnTo>
                <a:lnTo>
                  <a:pt x="1555360" y="668345"/>
                </a:lnTo>
                <a:cubicBezTo>
                  <a:pt x="1557077" y="644621"/>
                  <a:pt x="1558610" y="627554"/>
                  <a:pt x="1559837" y="615796"/>
                </a:cubicBezTo>
                <a:lnTo>
                  <a:pt x="1560259" y="612140"/>
                </a:lnTo>
                <a:lnTo>
                  <a:pt x="1561409" y="606099"/>
                </a:lnTo>
                <a:cubicBezTo>
                  <a:pt x="1563529" y="593367"/>
                  <a:pt x="1563214" y="588399"/>
                  <a:pt x="1561433" y="601971"/>
                </a:cubicBezTo>
                <a:lnTo>
                  <a:pt x="1560259" y="612140"/>
                </a:lnTo>
                <a:lnTo>
                  <a:pt x="1559346" y="616935"/>
                </a:lnTo>
                <a:cubicBezTo>
                  <a:pt x="1554248" y="640844"/>
                  <a:pt x="1543125" y="676158"/>
                  <a:pt x="1522704" y="686502"/>
                </a:cubicBezTo>
                <a:cubicBezTo>
                  <a:pt x="1424458" y="736269"/>
                  <a:pt x="1306142" y="769089"/>
                  <a:pt x="1197861" y="810383"/>
                </a:cubicBezTo>
                <a:cubicBezTo>
                  <a:pt x="1175157" y="782677"/>
                  <a:pt x="1181028" y="792540"/>
                  <a:pt x="1164022" y="748442"/>
                </a:cubicBezTo>
                <a:cubicBezTo>
                  <a:pt x="1160880" y="740293"/>
                  <a:pt x="1164527" y="730767"/>
                  <a:pt x="1157255" y="723667"/>
                </a:cubicBezTo>
                <a:cubicBezTo>
                  <a:pt x="1141170" y="707963"/>
                  <a:pt x="1116650" y="696138"/>
                  <a:pt x="1096347" y="682373"/>
                </a:cubicBezTo>
                <a:cubicBezTo>
                  <a:pt x="1082812" y="704396"/>
                  <a:pt x="1069068" y="726372"/>
                  <a:pt x="1055741" y="748442"/>
                </a:cubicBezTo>
                <a:cubicBezTo>
                  <a:pt x="1053275" y="752527"/>
                  <a:pt x="1054910" y="763245"/>
                  <a:pt x="1048974" y="760830"/>
                </a:cubicBezTo>
                <a:cubicBezTo>
                  <a:pt x="1038866" y="756719"/>
                  <a:pt x="1039950" y="747066"/>
                  <a:pt x="1035439" y="740184"/>
                </a:cubicBezTo>
                <a:cubicBezTo>
                  <a:pt x="928520" y="674946"/>
                  <a:pt x="990457" y="688443"/>
                  <a:pt x="866249" y="802124"/>
                </a:cubicBezTo>
                <a:cubicBezTo>
                  <a:pt x="805323" y="764949"/>
                  <a:pt x="887266" y="818063"/>
                  <a:pt x="791806" y="711279"/>
                </a:cubicBezTo>
                <a:cubicBezTo>
                  <a:pt x="786405" y="705237"/>
                  <a:pt x="773759" y="703020"/>
                  <a:pt x="764736" y="698890"/>
                </a:cubicBezTo>
                <a:cubicBezTo>
                  <a:pt x="755712" y="703020"/>
                  <a:pt x="743547" y="705406"/>
                  <a:pt x="737665" y="711279"/>
                </a:cubicBezTo>
                <a:cubicBezTo>
                  <a:pt x="718194" y="730720"/>
                  <a:pt x="727634" y="773219"/>
                  <a:pt x="690292" y="773219"/>
                </a:cubicBezTo>
                <a:cubicBezTo>
                  <a:pt x="655272" y="773219"/>
                  <a:pt x="697409" y="715914"/>
                  <a:pt x="663222" y="711279"/>
                </a:cubicBezTo>
                <a:cubicBezTo>
                  <a:pt x="632550" y="707120"/>
                  <a:pt x="640664" y="747066"/>
                  <a:pt x="629384" y="764960"/>
                </a:cubicBezTo>
                <a:cubicBezTo>
                  <a:pt x="624873" y="758078"/>
                  <a:pt x="627997" y="744313"/>
                  <a:pt x="615849" y="744313"/>
                </a:cubicBezTo>
                <a:cubicBezTo>
                  <a:pt x="599898" y="744313"/>
                  <a:pt x="590859" y="756861"/>
                  <a:pt x="582011" y="764960"/>
                </a:cubicBezTo>
                <a:cubicBezTo>
                  <a:pt x="559040" y="785984"/>
                  <a:pt x="541406" y="809006"/>
                  <a:pt x="521103" y="831029"/>
                </a:cubicBezTo>
                <a:cubicBezTo>
                  <a:pt x="514336" y="824147"/>
                  <a:pt x="504960" y="817997"/>
                  <a:pt x="500800" y="810383"/>
                </a:cubicBezTo>
                <a:cubicBezTo>
                  <a:pt x="484533" y="780606"/>
                  <a:pt x="494371" y="742997"/>
                  <a:pt x="460195" y="719537"/>
                </a:cubicBezTo>
                <a:cubicBezTo>
                  <a:pt x="440483" y="706006"/>
                  <a:pt x="451172" y="755325"/>
                  <a:pt x="446660" y="773219"/>
                </a:cubicBezTo>
                <a:cubicBezTo>
                  <a:pt x="444404" y="764960"/>
                  <a:pt x="442347" y="756680"/>
                  <a:pt x="439892" y="748442"/>
                </a:cubicBezTo>
                <a:cubicBezTo>
                  <a:pt x="437835" y="741537"/>
                  <a:pt x="436953" y="721177"/>
                  <a:pt x="433125" y="727796"/>
                </a:cubicBezTo>
                <a:cubicBezTo>
                  <a:pt x="416186" y="757080"/>
                  <a:pt x="410566" y="788359"/>
                  <a:pt x="399287" y="818641"/>
                </a:cubicBezTo>
                <a:cubicBezTo>
                  <a:pt x="390264" y="810382"/>
                  <a:pt x="382379" y="801616"/>
                  <a:pt x="372217" y="793865"/>
                </a:cubicBezTo>
                <a:cubicBezTo>
                  <a:pt x="364245" y="787785"/>
                  <a:pt x="356301" y="773566"/>
                  <a:pt x="345146" y="777348"/>
                </a:cubicBezTo>
                <a:cubicBezTo>
                  <a:pt x="324844" y="784230"/>
                  <a:pt x="322588" y="802124"/>
                  <a:pt x="311308" y="814512"/>
                </a:cubicBezTo>
                <a:cubicBezTo>
                  <a:pt x="304541" y="809006"/>
                  <a:pt x="295587" y="804283"/>
                  <a:pt x="291006" y="797995"/>
                </a:cubicBezTo>
                <a:cubicBezTo>
                  <a:pt x="277386" y="779296"/>
                  <a:pt x="279448" y="755478"/>
                  <a:pt x="257168" y="740184"/>
                </a:cubicBezTo>
                <a:cubicBezTo>
                  <a:pt x="248429" y="734185"/>
                  <a:pt x="246504" y="755369"/>
                  <a:pt x="236865" y="760830"/>
                </a:cubicBezTo>
                <a:cubicBezTo>
                  <a:pt x="214381" y="773570"/>
                  <a:pt x="187236" y="782853"/>
                  <a:pt x="162422" y="793865"/>
                </a:cubicBezTo>
                <a:cubicBezTo>
                  <a:pt x="142119" y="786983"/>
                  <a:pt x="122088" y="779794"/>
                  <a:pt x="101514" y="773219"/>
                </a:cubicBezTo>
                <a:cubicBezTo>
                  <a:pt x="74704" y="764650"/>
                  <a:pt x="49848" y="752448"/>
                  <a:pt x="20303" y="748442"/>
                </a:cubicBezTo>
                <a:cubicBezTo>
                  <a:pt x="16821" y="747970"/>
                  <a:pt x="13314" y="747978"/>
                  <a:pt x="9819" y="748323"/>
                </a:cubicBezTo>
                <a:lnTo>
                  <a:pt x="0" y="750119"/>
                </a:lnTo>
                <a:close/>
              </a:path>
            </a:pathLst>
          </a:custGeom>
        </p:spPr>
      </p:pic>
      <p:pic>
        <p:nvPicPr>
          <p:cNvPr id="69" name="Picture 68">
            <a:extLst>
              <a:ext uri="{FF2B5EF4-FFF2-40B4-BE49-F238E27FC236}">
                <a16:creationId xmlns:a16="http://schemas.microsoft.com/office/drawing/2014/main" id="{955E9239-3B3C-D56D-CFAF-734046BAE873}"/>
              </a:ext>
            </a:extLst>
          </p:cNvPr>
          <p:cNvPicPr>
            <a:picLocks noChangeAspect="1"/>
          </p:cNvPicPr>
          <p:nvPr/>
        </p:nvPicPr>
        <p:blipFill>
          <a:blip r:embed="rId7"/>
          <a:srcRect l="1053" t="1297" r="3328" b="121"/>
          <a:stretch>
            <a:fillRect/>
          </a:stretch>
        </p:blipFill>
        <p:spPr>
          <a:xfrm>
            <a:off x="4412127" y="7434140"/>
            <a:ext cx="4881737" cy="1070454"/>
          </a:xfrm>
          <a:custGeom>
            <a:avLst/>
            <a:gdLst>
              <a:gd name="connsiteX0" fmla="*/ 1702682 w 4881737"/>
              <a:gd name="connsiteY0" fmla="*/ 765217 h 1070454"/>
              <a:gd name="connsiteX1" fmla="*/ 1708167 w 4881737"/>
              <a:gd name="connsiteY1" fmla="*/ 768014 h 1070454"/>
              <a:gd name="connsiteX2" fmla="*/ 1709449 w 4881737"/>
              <a:gd name="connsiteY2" fmla="*/ 770262 h 1070454"/>
              <a:gd name="connsiteX3" fmla="*/ 1708182 w 4881737"/>
              <a:gd name="connsiteY3" fmla="*/ 789357 h 1070454"/>
              <a:gd name="connsiteX4" fmla="*/ 1703494 w 4881737"/>
              <a:gd name="connsiteY4" fmla="*/ 873671 h 1070454"/>
              <a:gd name="connsiteX5" fmla="*/ 1696055 w 4881737"/>
              <a:gd name="connsiteY5" fmla="*/ 769352 h 1070454"/>
              <a:gd name="connsiteX6" fmla="*/ 1702682 w 4881737"/>
              <a:gd name="connsiteY6" fmla="*/ 765217 h 1070454"/>
              <a:gd name="connsiteX7" fmla="*/ 0 w 4881737"/>
              <a:gd name="connsiteY7" fmla="*/ 0 h 1070454"/>
              <a:gd name="connsiteX8" fmla="*/ 4881737 w 4881737"/>
              <a:gd name="connsiteY8" fmla="*/ 0 h 1070454"/>
              <a:gd name="connsiteX9" fmla="*/ 4881737 w 4881737"/>
              <a:gd name="connsiteY9" fmla="*/ 843028 h 1070454"/>
              <a:gd name="connsiteX10" fmla="*/ 4864999 w 4881737"/>
              <a:gd name="connsiteY10" fmla="*/ 830995 h 1070454"/>
              <a:gd name="connsiteX11" fmla="*/ 4805489 w 4881737"/>
              <a:gd name="connsiteY11" fmla="*/ 783577 h 1070454"/>
              <a:gd name="connsiteX12" fmla="*/ 4798051 w 4881737"/>
              <a:gd name="connsiteY12" fmla="*/ 826253 h 1070454"/>
              <a:gd name="connsiteX13" fmla="*/ 4783173 w 4881737"/>
              <a:gd name="connsiteY13" fmla="*/ 755127 h 1070454"/>
              <a:gd name="connsiteX14" fmla="*/ 4716223 w 4881737"/>
              <a:gd name="connsiteY14" fmla="*/ 897380 h 1070454"/>
              <a:gd name="connsiteX15" fmla="*/ 4671590 w 4881737"/>
              <a:gd name="connsiteY15" fmla="*/ 968506 h 1070454"/>
              <a:gd name="connsiteX16" fmla="*/ 4560007 w 4881737"/>
              <a:gd name="connsiteY16" fmla="*/ 892638 h 1070454"/>
              <a:gd name="connsiteX17" fmla="*/ 4396353 w 4881737"/>
              <a:gd name="connsiteY17" fmla="*/ 603390 h 1070454"/>
              <a:gd name="connsiteX18" fmla="*/ 4336843 w 4881737"/>
              <a:gd name="connsiteY18" fmla="*/ 721934 h 1070454"/>
              <a:gd name="connsiteX19" fmla="*/ 4292209 w 4881737"/>
              <a:gd name="connsiteY19" fmla="*/ 849962 h 1070454"/>
              <a:gd name="connsiteX20" fmla="*/ 4284771 w 4881737"/>
              <a:gd name="connsiteY20" fmla="*/ 802544 h 1070454"/>
              <a:gd name="connsiteX21" fmla="*/ 4262454 w 4881737"/>
              <a:gd name="connsiteY21" fmla="*/ 726676 h 1070454"/>
              <a:gd name="connsiteX22" fmla="*/ 4217821 w 4881737"/>
              <a:gd name="connsiteY22" fmla="*/ 816770 h 1070454"/>
              <a:gd name="connsiteX23" fmla="*/ 4210382 w 4881737"/>
              <a:gd name="connsiteY23" fmla="*/ 793061 h 1070454"/>
              <a:gd name="connsiteX24" fmla="*/ 4143432 w 4881737"/>
              <a:gd name="connsiteY24" fmla="*/ 712451 h 1070454"/>
              <a:gd name="connsiteX25" fmla="*/ 4076483 w 4881737"/>
              <a:gd name="connsiteY25" fmla="*/ 745643 h 1070454"/>
              <a:gd name="connsiteX26" fmla="*/ 3920267 w 4881737"/>
              <a:gd name="connsiteY26" fmla="*/ 864187 h 1070454"/>
              <a:gd name="connsiteX27" fmla="*/ 3897951 w 4881737"/>
              <a:gd name="connsiteY27" fmla="*/ 684000 h 1070454"/>
              <a:gd name="connsiteX28" fmla="*/ 3875634 w 4881737"/>
              <a:gd name="connsiteY28" fmla="*/ 679258 h 1070454"/>
              <a:gd name="connsiteX29" fmla="*/ 3697102 w 4881737"/>
              <a:gd name="connsiteY29" fmla="*/ 921089 h 1070454"/>
              <a:gd name="connsiteX30" fmla="*/ 3630153 w 4881737"/>
              <a:gd name="connsiteY30" fmla="*/ 816770 h 1070454"/>
              <a:gd name="connsiteX31" fmla="*/ 3592959 w 4881737"/>
              <a:gd name="connsiteY31" fmla="*/ 797803 h 1070454"/>
              <a:gd name="connsiteX32" fmla="*/ 3563203 w 4881737"/>
              <a:gd name="connsiteY32" fmla="*/ 802544 h 1070454"/>
              <a:gd name="connsiteX33" fmla="*/ 3444182 w 4881737"/>
              <a:gd name="connsiteY33" fmla="*/ 807286 h 1070454"/>
              <a:gd name="connsiteX34" fmla="*/ 3406987 w 4881737"/>
              <a:gd name="connsiteY34" fmla="*/ 788319 h 1070454"/>
              <a:gd name="connsiteX35" fmla="*/ 3332599 w 4881737"/>
              <a:gd name="connsiteY35" fmla="*/ 721934 h 1070454"/>
              <a:gd name="connsiteX36" fmla="*/ 3287967 w 4881737"/>
              <a:gd name="connsiteY36" fmla="*/ 736160 h 1070454"/>
              <a:gd name="connsiteX37" fmla="*/ 3250772 w 4881737"/>
              <a:gd name="connsiteY37" fmla="*/ 845220 h 1070454"/>
              <a:gd name="connsiteX38" fmla="*/ 3221017 w 4881737"/>
              <a:gd name="connsiteY38" fmla="*/ 873671 h 1070454"/>
              <a:gd name="connsiteX39" fmla="*/ 3198700 w 4881737"/>
              <a:gd name="connsiteY39" fmla="*/ 812028 h 1070454"/>
              <a:gd name="connsiteX40" fmla="*/ 3168945 w 4881737"/>
              <a:gd name="connsiteY40" fmla="*/ 740901 h 1070454"/>
              <a:gd name="connsiteX41" fmla="*/ 3170960 w 4881737"/>
              <a:gd name="connsiteY41" fmla="*/ 1036347 h 1070454"/>
              <a:gd name="connsiteX42" fmla="*/ 3167674 w 4881737"/>
              <a:gd name="connsiteY42" fmla="*/ 1070454 h 1070454"/>
              <a:gd name="connsiteX43" fmla="*/ 3115614 w 4881737"/>
              <a:gd name="connsiteY43" fmla="*/ 1070454 h 1070454"/>
              <a:gd name="connsiteX44" fmla="*/ 3033892 w 4881737"/>
              <a:gd name="connsiteY44" fmla="*/ 916600 h 1070454"/>
              <a:gd name="connsiteX45" fmla="*/ 2953219 w 4881737"/>
              <a:gd name="connsiteY45" fmla="*/ 759868 h 1070454"/>
              <a:gd name="connsiteX46" fmla="*/ 2871391 w 4881737"/>
              <a:gd name="connsiteY46" fmla="*/ 826253 h 1070454"/>
              <a:gd name="connsiteX47" fmla="*/ 2841636 w 4881737"/>
              <a:gd name="connsiteY47" fmla="*/ 921089 h 1070454"/>
              <a:gd name="connsiteX48" fmla="*/ 2834197 w 4881737"/>
              <a:gd name="connsiteY48" fmla="*/ 906863 h 1070454"/>
              <a:gd name="connsiteX49" fmla="*/ 2774687 w 4881737"/>
              <a:gd name="connsiteY49" fmla="*/ 816770 h 1070454"/>
              <a:gd name="connsiteX50" fmla="*/ 2744931 w 4881737"/>
              <a:gd name="connsiteY50" fmla="*/ 826253 h 1070454"/>
              <a:gd name="connsiteX51" fmla="*/ 2700298 w 4881737"/>
              <a:gd name="connsiteY51" fmla="*/ 887896 h 1070454"/>
              <a:gd name="connsiteX52" fmla="*/ 2670543 w 4881737"/>
              <a:gd name="connsiteY52" fmla="*/ 864187 h 1070454"/>
              <a:gd name="connsiteX53" fmla="*/ 2648226 w 4881737"/>
              <a:gd name="connsiteY53" fmla="*/ 849962 h 1070454"/>
              <a:gd name="connsiteX54" fmla="*/ 2499449 w 4881737"/>
              <a:gd name="connsiteY54" fmla="*/ 1025407 h 1070454"/>
              <a:gd name="connsiteX55" fmla="*/ 2492011 w 4881737"/>
              <a:gd name="connsiteY55" fmla="*/ 982732 h 1070454"/>
              <a:gd name="connsiteX56" fmla="*/ 2432500 w 4881737"/>
              <a:gd name="connsiteY56" fmla="*/ 821511 h 1070454"/>
              <a:gd name="connsiteX57" fmla="*/ 2439939 w 4881737"/>
              <a:gd name="connsiteY57" fmla="*/ 892638 h 1070454"/>
              <a:gd name="connsiteX58" fmla="*/ 2447377 w 4881737"/>
              <a:gd name="connsiteY58" fmla="*/ 944797 h 1070454"/>
              <a:gd name="connsiteX59" fmla="*/ 2417622 w 4881737"/>
              <a:gd name="connsiteY59" fmla="*/ 935314 h 1070454"/>
              <a:gd name="connsiteX60" fmla="*/ 2283723 w 4881737"/>
              <a:gd name="connsiteY60" fmla="*/ 816770 h 1070454"/>
              <a:gd name="connsiteX61" fmla="*/ 2201896 w 4881737"/>
              <a:gd name="connsiteY61" fmla="*/ 821511 h 1070454"/>
              <a:gd name="connsiteX62" fmla="*/ 2097752 w 4881737"/>
              <a:gd name="connsiteY62" fmla="*/ 878412 h 1070454"/>
              <a:gd name="connsiteX63" fmla="*/ 2082875 w 4881737"/>
              <a:gd name="connsiteY63" fmla="*/ 864187 h 1070454"/>
              <a:gd name="connsiteX64" fmla="*/ 2075436 w 4881737"/>
              <a:gd name="connsiteY64" fmla="*/ 821511 h 1070454"/>
              <a:gd name="connsiteX65" fmla="*/ 2053119 w 4881737"/>
              <a:gd name="connsiteY65" fmla="*/ 925830 h 1070454"/>
              <a:gd name="connsiteX66" fmla="*/ 2030803 w 4881737"/>
              <a:gd name="connsiteY66" fmla="*/ 902122 h 1070454"/>
              <a:gd name="connsiteX67" fmla="*/ 2015925 w 4881737"/>
              <a:gd name="connsiteY67" fmla="*/ 944797 h 1070454"/>
              <a:gd name="connsiteX68" fmla="*/ 1971292 w 4881737"/>
              <a:gd name="connsiteY68" fmla="*/ 921089 h 1070454"/>
              <a:gd name="connsiteX69" fmla="*/ 1919220 w 4881737"/>
              <a:gd name="connsiteY69" fmla="*/ 859445 h 1070454"/>
              <a:gd name="connsiteX70" fmla="*/ 1882026 w 4881737"/>
              <a:gd name="connsiteY70" fmla="*/ 873671 h 1070454"/>
              <a:gd name="connsiteX71" fmla="*/ 1837393 w 4881737"/>
              <a:gd name="connsiteY71" fmla="*/ 963765 h 1070454"/>
              <a:gd name="connsiteX72" fmla="*/ 1792760 w 4881737"/>
              <a:gd name="connsiteY72" fmla="*/ 916347 h 1070454"/>
              <a:gd name="connsiteX73" fmla="*/ 1748127 w 4881737"/>
              <a:gd name="connsiteY73" fmla="*/ 859445 h 1070454"/>
              <a:gd name="connsiteX74" fmla="*/ 1733249 w 4881737"/>
              <a:gd name="connsiteY74" fmla="*/ 840478 h 1070454"/>
              <a:gd name="connsiteX75" fmla="*/ 1712798 w 4881737"/>
              <a:gd name="connsiteY75" fmla="*/ 776138 h 1070454"/>
              <a:gd name="connsiteX76" fmla="*/ 1709449 w 4881737"/>
              <a:gd name="connsiteY76" fmla="*/ 770262 h 1070454"/>
              <a:gd name="connsiteX77" fmla="*/ 1709633 w 4881737"/>
              <a:gd name="connsiteY77" fmla="*/ 767469 h 1070454"/>
              <a:gd name="connsiteX78" fmla="*/ 1714555 w 4881737"/>
              <a:gd name="connsiteY78" fmla="*/ 707126 h 1070454"/>
              <a:gd name="connsiteX79" fmla="*/ 1715019 w 4881737"/>
              <a:gd name="connsiteY79" fmla="*/ 702928 h 1070454"/>
              <a:gd name="connsiteX80" fmla="*/ 1716282 w 4881737"/>
              <a:gd name="connsiteY80" fmla="*/ 695990 h 1070454"/>
              <a:gd name="connsiteX81" fmla="*/ 1716309 w 4881737"/>
              <a:gd name="connsiteY81" fmla="*/ 691251 h 1070454"/>
              <a:gd name="connsiteX82" fmla="*/ 1715019 w 4881737"/>
              <a:gd name="connsiteY82" fmla="*/ 702928 h 1070454"/>
              <a:gd name="connsiteX83" fmla="*/ 1714015 w 4881737"/>
              <a:gd name="connsiteY83" fmla="*/ 708434 h 1070454"/>
              <a:gd name="connsiteX84" fmla="*/ 1673739 w 4881737"/>
              <a:gd name="connsiteY84" fmla="*/ 788319 h 1070454"/>
              <a:gd name="connsiteX85" fmla="*/ 1316674 w 4881737"/>
              <a:gd name="connsiteY85" fmla="*/ 930572 h 1070454"/>
              <a:gd name="connsiteX86" fmla="*/ 1279480 w 4881737"/>
              <a:gd name="connsiteY86" fmla="*/ 859445 h 1070454"/>
              <a:gd name="connsiteX87" fmla="*/ 1272041 w 4881737"/>
              <a:gd name="connsiteY87" fmla="*/ 830995 h 1070454"/>
              <a:gd name="connsiteX88" fmla="*/ 1205092 w 4881737"/>
              <a:gd name="connsiteY88" fmla="*/ 783577 h 1070454"/>
              <a:gd name="connsiteX89" fmla="*/ 1160459 w 4881737"/>
              <a:gd name="connsiteY89" fmla="*/ 859445 h 1070454"/>
              <a:gd name="connsiteX90" fmla="*/ 1153020 w 4881737"/>
              <a:gd name="connsiteY90" fmla="*/ 873671 h 1070454"/>
              <a:gd name="connsiteX91" fmla="*/ 1138142 w 4881737"/>
              <a:gd name="connsiteY91" fmla="*/ 849962 h 1070454"/>
              <a:gd name="connsiteX92" fmla="*/ 952171 w 4881737"/>
              <a:gd name="connsiteY92" fmla="*/ 921089 h 1070454"/>
              <a:gd name="connsiteX93" fmla="*/ 870344 w 4881737"/>
              <a:gd name="connsiteY93" fmla="*/ 816770 h 1070454"/>
              <a:gd name="connsiteX94" fmla="*/ 840589 w 4881737"/>
              <a:gd name="connsiteY94" fmla="*/ 802544 h 1070454"/>
              <a:gd name="connsiteX95" fmla="*/ 810833 w 4881737"/>
              <a:gd name="connsiteY95" fmla="*/ 816770 h 1070454"/>
              <a:gd name="connsiteX96" fmla="*/ 758761 w 4881737"/>
              <a:gd name="connsiteY96" fmla="*/ 887896 h 1070454"/>
              <a:gd name="connsiteX97" fmla="*/ 729006 w 4881737"/>
              <a:gd name="connsiteY97" fmla="*/ 816770 h 1070454"/>
              <a:gd name="connsiteX98" fmla="*/ 691812 w 4881737"/>
              <a:gd name="connsiteY98" fmla="*/ 878412 h 1070454"/>
              <a:gd name="connsiteX99" fmla="*/ 676934 w 4881737"/>
              <a:gd name="connsiteY99" fmla="*/ 854704 h 1070454"/>
              <a:gd name="connsiteX100" fmla="*/ 639740 w 4881737"/>
              <a:gd name="connsiteY100" fmla="*/ 878412 h 1070454"/>
              <a:gd name="connsiteX101" fmla="*/ 572791 w 4881737"/>
              <a:gd name="connsiteY101" fmla="*/ 954281 h 1070454"/>
              <a:gd name="connsiteX102" fmla="*/ 550474 w 4881737"/>
              <a:gd name="connsiteY102" fmla="*/ 930572 h 1070454"/>
              <a:gd name="connsiteX103" fmla="*/ 505841 w 4881737"/>
              <a:gd name="connsiteY103" fmla="*/ 826253 h 1070454"/>
              <a:gd name="connsiteX104" fmla="*/ 490963 w 4881737"/>
              <a:gd name="connsiteY104" fmla="*/ 887896 h 1070454"/>
              <a:gd name="connsiteX105" fmla="*/ 483525 w 4881737"/>
              <a:gd name="connsiteY105" fmla="*/ 859445 h 1070454"/>
              <a:gd name="connsiteX106" fmla="*/ 476086 w 4881737"/>
              <a:gd name="connsiteY106" fmla="*/ 835737 h 1070454"/>
              <a:gd name="connsiteX107" fmla="*/ 438891 w 4881737"/>
              <a:gd name="connsiteY107" fmla="*/ 940056 h 1070454"/>
              <a:gd name="connsiteX108" fmla="*/ 409136 w 4881737"/>
              <a:gd name="connsiteY108" fmla="*/ 911605 h 1070454"/>
              <a:gd name="connsiteX109" fmla="*/ 379381 w 4881737"/>
              <a:gd name="connsiteY109" fmla="*/ 892638 h 1070454"/>
              <a:gd name="connsiteX110" fmla="*/ 342186 w 4881737"/>
              <a:gd name="connsiteY110" fmla="*/ 935314 h 1070454"/>
              <a:gd name="connsiteX111" fmla="*/ 319870 w 4881737"/>
              <a:gd name="connsiteY111" fmla="*/ 916347 h 1070454"/>
              <a:gd name="connsiteX112" fmla="*/ 282676 w 4881737"/>
              <a:gd name="connsiteY112" fmla="*/ 849962 h 1070454"/>
              <a:gd name="connsiteX113" fmla="*/ 260359 w 4881737"/>
              <a:gd name="connsiteY113" fmla="*/ 873671 h 1070454"/>
              <a:gd name="connsiteX114" fmla="*/ 178532 w 4881737"/>
              <a:gd name="connsiteY114" fmla="*/ 911605 h 1070454"/>
              <a:gd name="connsiteX115" fmla="*/ 111583 w 4881737"/>
              <a:gd name="connsiteY115" fmla="*/ 887896 h 1070454"/>
              <a:gd name="connsiteX116" fmla="*/ 22317 w 4881737"/>
              <a:gd name="connsiteY116" fmla="*/ 859445 h 1070454"/>
              <a:gd name="connsiteX117" fmla="*/ 10793 w 4881737"/>
              <a:gd name="connsiteY117" fmla="*/ 859308 h 1070454"/>
              <a:gd name="connsiteX118" fmla="*/ 0 w 4881737"/>
              <a:gd name="connsiteY118" fmla="*/ 861371 h 1070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881737" h="1070454">
                <a:moveTo>
                  <a:pt x="1702682" y="765217"/>
                </a:moveTo>
                <a:cubicBezTo>
                  <a:pt x="1704685" y="765083"/>
                  <a:pt x="1706497" y="766104"/>
                  <a:pt x="1708167" y="768014"/>
                </a:cubicBezTo>
                <a:lnTo>
                  <a:pt x="1709449" y="770262"/>
                </a:lnTo>
                <a:lnTo>
                  <a:pt x="1708182" y="789357"/>
                </a:lnTo>
                <a:cubicBezTo>
                  <a:pt x="1706696" y="812727"/>
                  <a:pt x="1705115" y="840614"/>
                  <a:pt x="1703494" y="873671"/>
                </a:cubicBezTo>
                <a:cubicBezTo>
                  <a:pt x="1701015" y="838898"/>
                  <a:pt x="1668962" y="799575"/>
                  <a:pt x="1696055" y="769352"/>
                </a:cubicBezTo>
                <a:cubicBezTo>
                  <a:pt x="1698487" y="766640"/>
                  <a:pt x="1700679" y="765351"/>
                  <a:pt x="1702682" y="765217"/>
                </a:cubicBezTo>
                <a:close/>
                <a:moveTo>
                  <a:pt x="0" y="0"/>
                </a:moveTo>
                <a:lnTo>
                  <a:pt x="4881737" y="0"/>
                </a:lnTo>
                <a:lnTo>
                  <a:pt x="4881737" y="843028"/>
                </a:lnTo>
                <a:lnTo>
                  <a:pt x="4864999" y="830995"/>
                </a:lnTo>
                <a:cubicBezTo>
                  <a:pt x="4843903" y="815866"/>
                  <a:pt x="4837049" y="785813"/>
                  <a:pt x="4805489" y="783577"/>
                </a:cubicBezTo>
                <a:cubicBezTo>
                  <a:pt x="4783173" y="781997"/>
                  <a:pt x="4808092" y="839055"/>
                  <a:pt x="4798051" y="826253"/>
                </a:cubicBezTo>
                <a:cubicBezTo>
                  <a:pt x="4781269" y="804860"/>
                  <a:pt x="4788131" y="778835"/>
                  <a:pt x="4783173" y="755127"/>
                </a:cubicBezTo>
                <a:cubicBezTo>
                  <a:pt x="4709482" y="802099"/>
                  <a:pt x="4781903" y="750844"/>
                  <a:pt x="4716223" y="897380"/>
                </a:cubicBezTo>
                <a:cubicBezTo>
                  <a:pt x="4705217" y="921932"/>
                  <a:pt x="4686467" y="944798"/>
                  <a:pt x="4671590" y="968506"/>
                </a:cubicBezTo>
                <a:cubicBezTo>
                  <a:pt x="4581075" y="952021"/>
                  <a:pt x="4628475" y="969013"/>
                  <a:pt x="4560007" y="892638"/>
                </a:cubicBezTo>
                <a:cubicBezTo>
                  <a:pt x="4235684" y="530855"/>
                  <a:pt x="4557037" y="671673"/>
                  <a:pt x="4396353" y="603390"/>
                </a:cubicBezTo>
                <a:cubicBezTo>
                  <a:pt x="4376516" y="642905"/>
                  <a:pt x="4353763" y="681872"/>
                  <a:pt x="4336843" y="721934"/>
                </a:cubicBezTo>
                <a:cubicBezTo>
                  <a:pt x="4319013" y="764148"/>
                  <a:pt x="4318322" y="809538"/>
                  <a:pt x="4292209" y="849962"/>
                </a:cubicBezTo>
                <a:cubicBezTo>
                  <a:pt x="4282721" y="864650"/>
                  <a:pt x="4288559" y="818244"/>
                  <a:pt x="4284771" y="802544"/>
                </a:cubicBezTo>
                <a:cubicBezTo>
                  <a:pt x="4278633" y="777113"/>
                  <a:pt x="4269893" y="751966"/>
                  <a:pt x="4262454" y="726676"/>
                </a:cubicBezTo>
                <a:cubicBezTo>
                  <a:pt x="4262151" y="727320"/>
                  <a:pt x="4222178" y="813992"/>
                  <a:pt x="4217821" y="816770"/>
                </a:cubicBezTo>
                <a:cubicBezTo>
                  <a:pt x="4208881" y="822469"/>
                  <a:pt x="4215614" y="800398"/>
                  <a:pt x="4210382" y="793061"/>
                </a:cubicBezTo>
                <a:cubicBezTo>
                  <a:pt x="4190645" y="765383"/>
                  <a:pt x="4165749" y="739321"/>
                  <a:pt x="4143432" y="712451"/>
                </a:cubicBezTo>
                <a:cubicBezTo>
                  <a:pt x="4121116" y="723515"/>
                  <a:pt x="4095266" y="732174"/>
                  <a:pt x="4076483" y="745643"/>
                </a:cubicBezTo>
                <a:cubicBezTo>
                  <a:pt x="3865279" y="897101"/>
                  <a:pt x="4040015" y="800578"/>
                  <a:pt x="3920267" y="864187"/>
                </a:cubicBezTo>
                <a:cubicBezTo>
                  <a:pt x="3919233" y="847697"/>
                  <a:pt x="3918211" y="720160"/>
                  <a:pt x="3897951" y="684000"/>
                </a:cubicBezTo>
                <a:cubicBezTo>
                  <a:pt x="3895313" y="679293"/>
                  <a:pt x="3883073" y="680839"/>
                  <a:pt x="3875634" y="679258"/>
                </a:cubicBezTo>
                <a:cubicBezTo>
                  <a:pt x="3853875" y="732427"/>
                  <a:pt x="3801665" y="906277"/>
                  <a:pt x="3697102" y="921089"/>
                </a:cubicBezTo>
                <a:cubicBezTo>
                  <a:pt x="3639566" y="929239"/>
                  <a:pt x="3652469" y="851543"/>
                  <a:pt x="3630153" y="816770"/>
                </a:cubicBezTo>
                <a:cubicBezTo>
                  <a:pt x="3617755" y="810448"/>
                  <a:pt x="3608021" y="801003"/>
                  <a:pt x="3592959" y="797803"/>
                </a:cubicBezTo>
                <a:cubicBezTo>
                  <a:pt x="3583259" y="795742"/>
                  <a:pt x="3573376" y="801896"/>
                  <a:pt x="3563203" y="802544"/>
                </a:cubicBezTo>
                <a:cubicBezTo>
                  <a:pt x="3523649" y="805066"/>
                  <a:pt x="3483855" y="805706"/>
                  <a:pt x="3444182" y="807286"/>
                </a:cubicBezTo>
                <a:cubicBezTo>
                  <a:pt x="3431784" y="800964"/>
                  <a:pt x="3417152" y="796094"/>
                  <a:pt x="3406987" y="788319"/>
                </a:cubicBezTo>
                <a:cubicBezTo>
                  <a:pt x="3379677" y="767428"/>
                  <a:pt x="3367753" y="737340"/>
                  <a:pt x="3332599" y="721934"/>
                </a:cubicBezTo>
                <a:cubicBezTo>
                  <a:pt x="3318892" y="715927"/>
                  <a:pt x="3294448" y="726395"/>
                  <a:pt x="3287967" y="736160"/>
                </a:cubicBezTo>
                <a:cubicBezTo>
                  <a:pt x="3265226" y="770422"/>
                  <a:pt x="3263170" y="808867"/>
                  <a:pt x="3250772" y="845220"/>
                </a:cubicBezTo>
                <a:cubicBezTo>
                  <a:pt x="3240854" y="854704"/>
                  <a:pt x="3233661" y="881730"/>
                  <a:pt x="3221017" y="873671"/>
                </a:cubicBezTo>
                <a:cubicBezTo>
                  <a:pt x="3197624" y="858759"/>
                  <a:pt x="3206723" y="832486"/>
                  <a:pt x="3198700" y="812028"/>
                </a:cubicBezTo>
                <a:cubicBezTo>
                  <a:pt x="3189364" y="788223"/>
                  <a:pt x="3178863" y="764610"/>
                  <a:pt x="3168945" y="740901"/>
                </a:cubicBezTo>
                <a:cubicBezTo>
                  <a:pt x="3167085" y="839293"/>
                  <a:pt x="3175351" y="938046"/>
                  <a:pt x="3170960" y="1036347"/>
                </a:cubicBezTo>
                <a:lnTo>
                  <a:pt x="3167674" y="1070454"/>
                </a:lnTo>
                <a:lnTo>
                  <a:pt x="3115614" y="1070454"/>
                </a:lnTo>
                <a:lnTo>
                  <a:pt x="3033892" y="916600"/>
                </a:lnTo>
                <a:cubicBezTo>
                  <a:pt x="3007001" y="864356"/>
                  <a:pt x="2980495" y="812028"/>
                  <a:pt x="2953219" y="759868"/>
                </a:cubicBezTo>
                <a:cubicBezTo>
                  <a:pt x="2925943" y="781996"/>
                  <a:pt x="2889212" y="800506"/>
                  <a:pt x="2871391" y="826253"/>
                </a:cubicBezTo>
                <a:cubicBezTo>
                  <a:pt x="2850977" y="855748"/>
                  <a:pt x="2855906" y="890161"/>
                  <a:pt x="2841636" y="921089"/>
                </a:cubicBezTo>
                <a:cubicBezTo>
                  <a:pt x="2839423" y="925884"/>
                  <a:pt x="2837166" y="911489"/>
                  <a:pt x="2834197" y="906863"/>
                </a:cubicBezTo>
                <a:cubicBezTo>
                  <a:pt x="2814842" y="876705"/>
                  <a:pt x="2794523" y="846801"/>
                  <a:pt x="2774687" y="816770"/>
                </a:cubicBezTo>
                <a:cubicBezTo>
                  <a:pt x="2764768" y="819931"/>
                  <a:pt x="2751083" y="820372"/>
                  <a:pt x="2744931" y="826253"/>
                </a:cubicBezTo>
                <a:cubicBezTo>
                  <a:pt x="2725238" y="845083"/>
                  <a:pt x="2728021" y="873759"/>
                  <a:pt x="2700298" y="887896"/>
                </a:cubicBezTo>
                <a:cubicBezTo>
                  <a:pt x="2687900" y="894218"/>
                  <a:pt x="2680998" y="871804"/>
                  <a:pt x="2670543" y="864187"/>
                </a:cubicBezTo>
                <a:cubicBezTo>
                  <a:pt x="2663615" y="859141"/>
                  <a:pt x="2655665" y="854704"/>
                  <a:pt x="2648226" y="849962"/>
                </a:cubicBezTo>
                <a:cubicBezTo>
                  <a:pt x="2648226" y="849962"/>
                  <a:pt x="2562024" y="972224"/>
                  <a:pt x="2499449" y="1025407"/>
                </a:cubicBezTo>
                <a:cubicBezTo>
                  <a:pt x="2485977" y="1036857"/>
                  <a:pt x="2496611" y="996741"/>
                  <a:pt x="2492011" y="982732"/>
                </a:cubicBezTo>
                <a:cubicBezTo>
                  <a:pt x="2474268" y="928695"/>
                  <a:pt x="2452337" y="875251"/>
                  <a:pt x="2432500" y="821511"/>
                </a:cubicBezTo>
                <a:cubicBezTo>
                  <a:pt x="2359393" y="809861"/>
                  <a:pt x="2412005" y="812511"/>
                  <a:pt x="2439939" y="892638"/>
                </a:cubicBezTo>
                <a:cubicBezTo>
                  <a:pt x="2445880" y="909680"/>
                  <a:pt x="2456039" y="928235"/>
                  <a:pt x="2447377" y="944797"/>
                </a:cubicBezTo>
                <a:cubicBezTo>
                  <a:pt x="2443871" y="951503"/>
                  <a:pt x="2424627" y="940794"/>
                  <a:pt x="2417622" y="935314"/>
                </a:cubicBezTo>
                <a:cubicBezTo>
                  <a:pt x="2369371" y="897567"/>
                  <a:pt x="2328357" y="856284"/>
                  <a:pt x="2283723" y="816770"/>
                </a:cubicBezTo>
                <a:cubicBezTo>
                  <a:pt x="2256447" y="818350"/>
                  <a:pt x="2226195" y="813457"/>
                  <a:pt x="2201896" y="821511"/>
                </a:cubicBezTo>
                <a:cubicBezTo>
                  <a:pt x="2161331" y="834957"/>
                  <a:pt x="2137602" y="864124"/>
                  <a:pt x="2097752" y="878412"/>
                </a:cubicBezTo>
                <a:cubicBezTo>
                  <a:pt x="2089960" y="881206"/>
                  <a:pt x="2085043" y="869716"/>
                  <a:pt x="2082875" y="864187"/>
                </a:cubicBezTo>
                <a:cubicBezTo>
                  <a:pt x="2077428" y="850302"/>
                  <a:pt x="2077915" y="835737"/>
                  <a:pt x="2075436" y="821511"/>
                </a:cubicBezTo>
                <a:cubicBezTo>
                  <a:pt x="2067997" y="856284"/>
                  <a:pt x="2071443" y="892736"/>
                  <a:pt x="2053119" y="925830"/>
                </a:cubicBezTo>
                <a:cubicBezTo>
                  <a:pt x="2048307" y="934521"/>
                  <a:pt x="2042093" y="896364"/>
                  <a:pt x="2030803" y="902122"/>
                </a:cubicBezTo>
                <a:cubicBezTo>
                  <a:pt x="2012952" y="911225"/>
                  <a:pt x="2020884" y="930572"/>
                  <a:pt x="2015925" y="944797"/>
                </a:cubicBezTo>
                <a:cubicBezTo>
                  <a:pt x="2001047" y="936894"/>
                  <a:pt x="1982631" y="931096"/>
                  <a:pt x="1971292" y="921089"/>
                </a:cubicBezTo>
                <a:cubicBezTo>
                  <a:pt x="1949857" y="902170"/>
                  <a:pt x="1947346" y="874386"/>
                  <a:pt x="1919220" y="859445"/>
                </a:cubicBezTo>
                <a:cubicBezTo>
                  <a:pt x="1908113" y="853545"/>
                  <a:pt x="1888492" y="865428"/>
                  <a:pt x="1882026" y="873671"/>
                </a:cubicBezTo>
                <a:cubicBezTo>
                  <a:pt x="1859931" y="901839"/>
                  <a:pt x="1852271" y="933733"/>
                  <a:pt x="1837393" y="963765"/>
                </a:cubicBezTo>
                <a:cubicBezTo>
                  <a:pt x="1822515" y="947959"/>
                  <a:pt x="1803015" y="933581"/>
                  <a:pt x="1792760" y="916347"/>
                </a:cubicBezTo>
                <a:cubicBezTo>
                  <a:pt x="1746073" y="837890"/>
                  <a:pt x="1764266" y="787433"/>
                  <a:pt x="1748127" y="859445"/>
                </a:cubicBezTo>
                <a:cubicBezTo>
                  <a:pt x="1743168" y="853123"/>
                  <a:pt x="1737083" y="847111"/>
                  <a:pt x="1733249" y="840478"/>
                </a:cubicBezTo>
                <a:cubicBezTo>
                  <a:pt x="1724778" y="825822"/>
                  <a:pt x="1719965" y="793226"/>
                  <a:pt x="1712798" y="776138"/>
                </a:cubicBezTo>
                <a:lnTo>
                  <a:pt x="1709449" y="770262"/>
                </a:lnTo>
                <a:lnTo>
                  <a:pt x="1709633" y="767469"/>
                </a:lnTo>
                <a:cubicBezTo>
                  <a:pt x="1711522" y="740227"/>
                  <a:pt x="1713206" y="720628"/>
                  <a:pt x="1714555" y="707126"/>
                </a:cubicBezTo>
                <a:lnTo>
                  <a:pt x="1715019" y="702928"/>
                </a:lnTo>
                <a:lnTo>
                  <a:pt x="1716282" y="695990"/>
                </a:lnTo>
                <a:cubicBezTo>
                  <a:pt x="1718613" y="681371"/>
                  <a:pt x="1718266" y="675665"/>
                  <a:pt x="1716309" y="691251"/>
                </a:cubicBezTo>
                <a:lnTo>
                  <a:pt x="1715019" y="702928"/>
                </a:lnTo>
                <a:lnTo>
                  <a:pt x="1714015" y="708434"/>
                </a:lnTo>
                <a:cubicBezTo>
                  <a:pt x="1708412" y="735889"/>
                  <a:pt x="1696185" y="776441"/>
                  <a:pt x="1673739" y="788319"/>
                </a:cubicBezTo>
                <a:cubicBezTo>
                  <a:pt x="1565748" y="845467"/>
                  <a:pt x="1435696" y="883154"/>
                  <a:pt x="1316674" y="930572"/>
                </a:cubicBezTo>
                <a:cubicBezTo>
                  <a:pt x="1291719" y="898758"/>
                  <a:pt x="1298172" y="910084"/>
                  <a:pt x="1279480" y="859445"/>
                </a:cubicBezTo>
                <a:cubicBezTo>
                  <a:pt x="1276026" y="850087"/>
                  <a:pt x="1280035" y="839148"/>
                  <a:pt x="1272041" y="830995"/>
                </a:cubicBezTo>
                <a:cubicBezTo>
                  <a:pt x="1254361" y="812963"/>
                  <a:pt x="1227409" y="799383"/>
                  <a:pt x="1205092" y="783577"/>
                </a:cubicBezTo>
                <a:cubicBezTo>
                  <a:pt x="1190214" y="808867"/>
                  <a:pt x="1175107" y="834102"/>
                  <a:pt x="1160459" y="859445"/>
                </a:cubicBezTo>
                <a:cubicBezTo>
                  <a:pt x="1157748" y="864136"/>
                  <a:pt x="1159545" y="876443"/>
                  <a:pt x="1153020" y="873671"/>
                </a:cubicBezTo>
                <a:cubicBezTo>
                  <a:pt x="1141910" y="868949"/>
                  <a:pt x="1143101" y="857865"/>
                  <a:pt x="1138142" y="849962"/>
                </a:cubicBezTo>
                <a:cubicBezTo>
                  <a:pt x="1020618" y="775048"/>
                  <a:pt x="1088699" y="790547"/>
                  <a:pt x="952171" y="921089"/>
                </a:cubicBezTo>
                <a:cubicBezTo>
                  <a:pt x="885202" y="878400"/>
                  <a:pt x="975273" y="939392"/>
                  <a:pt x="870344" y="816770"/>
                </a:cubicBezTo>
                <a:cubicBezTo>
                  <a:pt x="864407" y="809832"/>
                  <a:pt x="850507" y="807286"/>
                  <a:pt x="840589" y="802544"/>
                </a:cubicBezTo>
                <a:cubicBezTo>
                  <a:pt x="830670" y="807286"/>
                  <a:pt x="817298" y="810026"/>
                  <a:pt x="810833" y="816770"/>
                </a:cubicBezTo>
                <a:cubicBezTo>
                  <a:pt x="789430" y="839095"/>
                  <a:pt x="799806" y="887896"/>
                  <a:pt x="758761" y="887896"/>
                </a:cubicBezTo>
                <a:cubicBezTo>
                  <a:pt x="720268" y="887896"/>
                  <a:pt x="766583" y="822093"/>
                  <a:pt x="729006" y="816770"/>
                </a:cubicBezTo>
                <a:cubicBezTo>
                  <a:pt x="695292" y="811994"/>
                  <a:pt x="704210" y="857865"/>
                  <a:pt x="691812" y="878412"/>
                </a:cubicBezTo>
                <a:cubicBezTo>
                  <a:pt x="686853" y="870510"/>
                  <a:pt x="690287" y="854704"/>
                  <a:pt x="676934" y="854704"/>
                </a:cubicBezTo>
                <a:cubicBezTo>
                  <a:pt x="659401" y="854704"/>
                  <a:pt x="649466" y="869113"/>
                  <a:pt x="639740" y="878412"/>
                </a:cubicBezTo>
                <a:cubicBezTo>
                  <a:pt x="614491" y="902555"/>
                  <a:pt x="595107" y="928991"/>
                  <a:pt x="572791" y="954281"/>
                </a:cubicBezTo>
                <a:cubicBezTo>
                  <a:pt x="565352" y="946378"/>
                  <a:pt x="555046" y="939316"/>
                  <a:pt x="550474" y="930572"/>
                </a:cubicBezTo>
                <a:cubicBezTo>
                  <a:pt x="532593" y="896379"/>
                  <a:pt x="543407" y="853192"/>
                  <a:pt x="505841" y="826253"/>
                </a:cubicBezTo>
                <a:cubicBezTo>
                  <a:pt x="484173" y="810715"/>
                  <a:pt x="495922" y="867349"/>
                  <a:pt x="490963" y="887896"/>
                </a:cubicBezTo>
                <a:cubicBezTo>
                  <a:pt x="488484" y="878412"/>
                  <a:pt x="486223" y="868905"/>
                  <a:pt x="483525" y="859445"/>
                </a:cubicBezTo>
                <a:cubicBezTo>
                  <a:pt x="481263" y="851516"/>
                  <a:pt x="480294" y="828137"/>
                  <a:pt x="476086" y="835737"/>
                </a:cubicBezTo>
                <a:cubicBezTo>
                  <a:pt x="457467" y="869364"/>
                  <a:pt x="451290" y="905283"/>
                  <a:pt x="438891" y="940056"/>
                </a:cubicBezTo>
                <a:cubicBezTo>
                  <a:pt x="428973" y="930572"/>
                  <a:pt x="420306" y="920505"/>
                  <a:pt x="409136" y="911605"/>
                </a:cubicBezTo>
                <a:cubicBezTo>
                  <a:pt x="400374" y="904623"/>
                  <a:pt x="391642" y="888296"/>
                  <a:pt x="379381" y="892638"/>
                </a:cubicBezTo>
                <a:cubicBezTo>
                  <a:pt x="357064" y="900541"/>
                  <a:pt x="354585" y="921089"/>
                  <a:pt x="342186" y="935314"/>
                </a:cubicBezTo>
                <a:cubicBezTo>
                  <a:pt x="334748" y="928992"/>
                  <a:pt x="324906" y="923568"/>
                  <a:pt x="319870" y="916347"/>
                </a:cubicBezTo>
                <a:cubicBezTo>
                  <a:pt x="304899" y="894875"/>
                  <a:pt x="307166" y="867524"/>
                  <a:pt x="282676" y="849962"/>
                </a:cubicBezTo>
                <a:cubicBezTo>
                  <a:pt x="273070" y="843074"/>
                  <a:pt x="270955" y="867400"/>
                  <a:pt x="260359" y="873671"/>
                </a:cubicBezTo>
                <a:cubicBezTo>
                  <a:pt x="235645" y="888299"/>
                  <a:pt x="205808" y="898960"/>
                  <a:pt x="178532" y="911605"/>
                </a:cubicBezTo>
                <a:cubicBezTo>
                  <a:pt x="156216" y="903702"/>
                  <a:pt x="134197" y="895447"/>
                  <a:pt x="111583" y="887896"/>
                </a:cubicBezTo>
                <a:cubicBezTo>
                  <a:pt x="82114" y="878056"/>
                  <a:pt x="54792" y="864046"/>
                  <a:pt x="22317" y="859445"/>
                </a:cubicBezTo>
                <a:cubicBezTo>
                  <a:pt x="18490" y="858903"/>
                  <a:pt x="14634" y="858912"/>
                  <a:pt x="10793" y="859308"/>
                </a:cubicBezTo>
                <a:lnTo>
                  <a:pt x="0" y="861371"/>
                </a:lnTo>
                <a:close/>
              </a:path>
            </a:pathLst>
          </a:custGeom>
        </p:spPr>
      </p:pic>
      <p:pic>
        <p:nvPicPr>
          <p:cNvPr id="67" name="Picture 66">
            <a:extLst>
              <a:ext uri="{FF2B5EF4-FFF2-40B4-BE49-F238E27FC236}">
                <a16:creationId xmlns:a16="http://schemas.microsoft.com/office/drawing/2014/main" id="{6EC8BE8D-FBBE-6B28-B995-2BB418DA9279}"/>
              </a:ext>
            </a:extLst>
          </p:cNvPr>
          <p:cNvPicPr>
            <a:picLocks noChangeAspect="1"/>
          </p:cNvPicPr>
          <p:nvPr/>
        </p:nvPicPr>
        <p:blipFill>
          <a:blip r:embed="rId8"/>
          <a:srcRect l="2636" t="5900" r="5767" b="15916"/>
          <a:stretch>
            <a:fillRect/>
          </a:stretch>
        </p:blipFill>
        <p:spPr>
          <a:xfrm>
            <a:off x="5518646" y="4647922"/>
            <a:ext cx="5452041" cy="983019"/>
          </a:xfrm>
          <a:custGeom>
            <a:avLst/>
            <a:gdLst>
              <a:gd name="connsiteX0" fmla="*/ 1901596 w 5452041"/>
              <a:gd name="connsiteY0" fmla="*/ 702714 h 983019"/>
              <a:gd name="connsiteX1" fmla="*/ 1907721 w 5452041"/>
              <a:gd name="connsiteY1" fmla="*/ 705282 h 983019"/>
              <a:gd name="connsiteX2" fmla="*/ 1909153 w 5452041"/>
              <a:gd name="connsiteY2" fmla="*/ 707347 h 983019"/>
              <a:gd name="connsiteX3" fmla="*/ 1907739 w 5452041"/>
              <a:gd name="connsiteY3" fmla="*/ 724882 h 983019"/>
              <a:gd name="connsiteX4" fmla="*/ 1902503 w 5452041"/>
              <a:gd name="connsiteY4" fmla="*/ 802309 h 983019"/>
              <a:gd name="connsiteX5" fmla="*/ 1894195 w 5452041"/>
              <a:gd name="connsiteY5" fmla="*/ 706511 h 983019"/>
              <a:gd name="connsiteX6" fmla="*/ 1901596 w 5452041"/>
              <a:gd name="connsiteY6" fmla="*/ 702714 h 983019"/>
              <a:gd name="connsiteX7" fmla="*/ 0 w 5452041"/>
              <a:gd name="connsiteY7" fmla="*/ 0 h 983019"/>
              <a:gd name="connsiteX8" fmla="*/ 5452041 w 5452041"/>
              <a:gd name="connsiteY8" fmla="*/ 0 h 983019"/>
              <a:gd name="connsiteX9" fmla="*/ 5452041 w 5452041"/>
              <a:gd name="connsiteY9" fmla="*/ 774169 h 983019"/>
              <a:gd name="connsiteX10" fmla="*/ 5433349 w 5452041"/>
              <a:gd name="connsiteY10" fmla="*/ 763119 h 983019"/>
              <a:gd name="connsiteX11" fmla="*/ 5366885 w 5452041"/>
              <a:gd name="connsiteY11" fmla="*/ 719575 h 983019"/>
              <a:gd name="connsiteX12" fmla="*/ 5358578 w 5452041"/>
              <a:gd name="connsiteY12" fmla="*/ 758765 h 983019"/>
              <a:gd name="connsiteX13" fmla="*/ 5341962 w 5452041"/>
              <a:gd name="connsiteY13" fmla="*/ 693448 h 983019"/>
              <a:gd name="connsiteX14" fmla="*/ 5267191 w 5452041"/>
              <a:gd name="connsiteY14" fmla="*/ 824082 h 983019"/>
              <a:gd name="connsiteX15" fmla="*/ 5217344 w 5452041"/>
              <a:gd name="connsiteY15" fmla="*/ 889398 h 983019"/>
              <a:gd name="connsiteX16" fmla="*/ 5092725 w 5452041"/>
              <a:gd name="connsiteY16" fmla="*/ 819727 h 983019"/>
              <a:gd name="connsiteX17" fmla="*/ 4909953 w 5452041"/>
              <a:gd name="connsiteY17" fmla="*/ 554105 h 983019"/>
              <a:gd name="connsiteX18" fmla="*/ 4843489 w 5452041"/>
              <a:gd name="connsiteY18" fmla="*/ 662967 h 983019"/>
              <a:gd name="connsiteX19" fmla="*/ 4793642 w 5452041"/>
              <a:gd name="connsiteY19" fmla="*/ 780537 h 983019"/>
              <a:gd name="connsiteX20" fmla="*/ 4785335 w 5452041"/>
              <a:gd name="connsiteY20" fmla="*/ 736992 h 983019"/>
              <a:gd name="connsiteX21" fmla="*/ 4760411 w 5452041"/>
              <a:gd name="connsiteY21" fmla="*/ 667321 h 983019"/>
              <a:gd name="connsiteX22" fmla="*/ 4710563 w 5452041"/>
              <a:gd name="connsiteY22" fmla="*/ 750056 h 983019"/>
              <a:gd name="connsiteX23" fmla="*/ 4702255 w 5452041"/>
              <a:gd name="connsiteY23" fmla="*/ 728283 h 983019"/>
              <a:gd name="connsiteX24" fmla="*/ 4627485 w 5452041"/>
              <a:gd name="connsiteY24" fmla="*/ 654257 h 983019"/>
              <a:gd name="connsiteX25" fmla="*/ 4552714 w 5452041"/>
              <a:gd name="connsiteY25" fmla="*/ 684739 h 983019"/>
              <a:gd name="connsiteX26" fmla="*/ 4378249 w 5452041"/>
              <a:gd name="connsiteY26" fmla="*/ 793600 h 983019"/>
              <a:gd name="connsiteX27" fmla="*/ 4353325 w 5452041"/>
              <a:gd name="connsiteY27" fmla="*/ 628131 h 983019"/>
              <a:gd name="connsiteX28" fmla="*/ 4328401 w 5452041"/>
              <a:gd name="connsiteY28" fmla="*/ 623776 h 983019"/>
              <a:gd name="connsiteX29" fmla="*/ 4129013 w 5452041"/>
              <a:gd name="connsiteY29" fmla="*/ 845854 h 983019"/>
              <a:gd name="connsiteX30" fmla="*/ 4054242 w 5452041"/>
              <a:gd name="connsiteY30" fmla="*/ 750056 h 983019"/>
              <a:gd name="connsiteX31" fmla="*/ 4012702 w 5452041"/>
              <a:gd name="connsiteY31" fmla="*/ 732638 h 983019"/>
              <a:gd name="connsiteX32" fmla="*/ 3979471 w 5452041"/>
              <a:gd name="connsiteY32" fmla="*/ 736992 h 983019"/>
              <a:gd name="connsiteX33" fmla="*/ 3846545 w 5452041"/>
              <a:gd name="connsiteY33" fmla="*/ 741347 h 983019"/>
              <a:gd name="connsiteX34" fmla="*/ 3805005 w 5452041"/>
              <a:gd name="connsiteY34" fmla="*/ 723929 h 983019"/>
              <a:gd name="connsiteX35" fmla="*/ 3721927 w 5452041"/>
              <a:gd name="connsiteY35" fmla="*/ 662967 h 983019"/>
              <a:gd name="connsiteX36" fmla="*/ 3672080 w 5452041"/>
              <a:gd name="connsiteY36" fmla="*/ 676030 h 983019"/>
              <a:gd name="connsiteX37" fmla="*/ 3630540 w 5452041"/>
              <a:gd name="connsiteY37" fmla="*/ 776182 h 983019"/>
              <a:gd name="connsiteX38" fmla="*/ 3597309 w 5452041"/>
              <a:gd name="connsiteY38" fmla="*/ 802309 h 983019"/>
              <a:gd name="connsiteX39" fmla="*/ 3572385 w 5452041"/>
              <a:gd name="connsiteY39" fmla="*/ 745701 h 983019"/>
              <a:gd name="connsiteX40" fmla="*/ 3539154 w 5452041"/>
              <a:gd name="connsiteY40" fmla="*/ 680384 h 983019"/>
              <a:gd name="connsiteX41" fmla="*/ 3541404 w 5452041"/>
              <a:gd name="connsiteY41" fmla="*/ 951698 h 983019"/>
              <a:gd name="connsiteX42" fmla="*/ 3537734 w 5452041"/>
              <a:gd name="connsiteY42" fmla="*/ 983019 h 983019"/>
              <a:gd name="connsiteX43" fmla="*/ 3479592 w 5452041"/>
              <a:gd name="connsiteY43" fmla="*/ 983019 h 983019"/>
              <a:gd name="connsiteX44" fmla="*/ 3388323 w 5452041"/>
              <a:gd name="connsiteY44" fmla="*/ 841732 h 983019"/>
              <a:gd name="connsiteX45" fmla="*/ 3298225 w 5452041"/>
              <a:gd name="connsiteY45" fmla="*/ 697802 h 983019"/>
              <a:gd name="connsiteX46" fmla="*/ 3206839 w 5452041"/>
              <a:gd name="connsiteY46" fmla="*/ 758765 h 983019"/>
              <a:gd name="connsiteX47" fmla="*/ 3173607 w 5452041"/>
              <a:gd name="connsiteY47" fmla="*/ 845854 h 983019"/>
              <a:gd name="connsiteX48" fmla="*/ 3165299 w 5452041"/>
              <a:gd name="connsiteY48" fmla="*/ 832790 h 983019"/>
              <a:gd name="connsiteX49" fmla="*/ 3098837 w 5452041"/>
              <a:gd name="connsiteY49" fmla="*/ 750056 h 983019"/>
              <a:gd name="connsiteX50" fmla="*/ 3065605 w 5452041"/>
              <a:gd name="connsiteY50" fmla="*/ 758765 h 983019"/>
              <a:gd name="connsiteX51" fmla="*/ 3015758 w 5452041"/>
              <a:gd name="connsiteY51" fmla="*/ 815373 h 983019"/>
              <a:gd name="connsiteX52" fmla="*/ 2982526 w 5452041"/>
              <a:gd name="connsiteY52" fmla="*/ 793600 h 983019"/>
              <a:gd name="connsiteX53" fmla="*/ 2957603 w 5452041"/>
              <a:gd name="connsiteY53" fmla="*/ 780537 h 983019"/>
              <a:gd name="connsiteX54" fmla="*/ 2791445 w 5452041"/>
              <a:gd name="connsiteY54" fmla="*/ 941652 h 983019"/>
              <a:gd name="connsiteX55" fmla="*/ 2783137 w 5452041"/>
              <a:gd name="connsiteY55" fmla="*/ 902462 h 983019"/>
              <a:gd name="connsiteX56" fmla="*/ 2716675 w 5452041"/>
              <a:gd name="connsiteY56" fmla="*/ 754410 h 983019"/>
              <a:gd name="connsiteX57" fmla="*/ 2724982 w 5452041"/>
              <a:gd name="connsiteY57" fmla="*/ 819727 h 983019"/>
              <a:gd name="connsiteX58" fmla="*/ 2733290 w 5452041"/>
              <a:gd name="connsiteY58" fmla="*/ 867626 h 983019"/>
              <a:gd name="connsiteX59" fmla="*/ 2700059 w 5452041"/>
              <a:gd name="connsiteY59" fmla="*/ 858917 h 983019"/>
              <a:gd name="connsiteX60" fmla="*/ 2550517 w 5452041"/>
              <a:gd name="connsiteY60" fmla="*/ 750056 h 983019"/>
              <a:gd name="connsiteX61" fmla="*/ 2459130 w 5452041"/>
              <a:gd name="connsiteY61" fmla="*/ 754410 h 983019"/>
              <a:gd name="connsiteX62" fmla="*/ 2342820 w 5452041"/>
              <a:gd name="connsiteY62" fmla="*/ 806664 h 983019"/>
              <a:gd name="connsiteX63" fmla="*/ 2326204 w 5452041"/>
              <a:gd name="connsiteY63" fmla="*/ 793600 h 983019"/>
              <a:gd name="connsiteX64" fmla="*/ 2317897 w 5452041"/>
              <a:gd name="connsiteY64" fmla="*/ 754410 h 983019"/>
              <a:gd name="connsiteX65" fmla="*/ 2292973 w 5452041"/>
              <a:gd name="connsiteY65" fmla="*/ 850208 h 983019"/>
              <a:gd name="connsiteX66" fmla="*/ 2268049 w 5452041"/>
              <a:gd name="connsiteY66" fmla="*/ 828436 h 983019"/>
              <a:gd name="connsiteX67" fmla="*/ 2251434 w 5452041"/>
              <a:gd name="connsiteY67" fmla="*/ 867626 h 983019"/>
              <a:gd name="connsiteX68" fmla="*/ 2201586 w 5452041"/>
              <a:gd name="connsiteY68" fmla="*/ 845854 h 983019"/>
              <a:gd name="connsiteX69" fmla="*/ 2143431 w 5452041"/>
              <a:gd name="connsiteY69" fmla="*/ 789246 h 983019"/>
              <a:gd name="connsiteX70" fmla="*/ 2101892 w 5452041"/>
              <a:gd name="connsiteY70" fmla="*/ 802309 h 983019"/>
              <a:gd name="connsiteX71" fmla="*/ 2052045 w 5452041"/>
              <a:gd name="connsiteY71" fmla="*/ 885044 h 983019"/>
              <a:gd name="connsiteX72" fmla="*/ 2002197 w 5452041"/>
              <a:gd name="connsiteY72" fmla="*/ 841499 h 983019"/>
              <a:gd name="connsiteX73" fmla="*/ 1952350 w 5452041"/>
              <a:gd name="connsiteY73" fmla="*/ 789246 h 983019"/>
              <a:gd name="connsiteX74" fmla="*/ 1935734 w 5452041"/>
              <a:gd name="connsiteY74" fmla="*/ 771828 h 983019"/>
              <a:gd name="connsiteX75" fmla="*/ 1912894 w 5452041"/>
              <a:gd name="connsiteY75" fmla="*/ 712743 h 983019"/>
              <a:gd name="connsiteX76" fmla="*/ 1909153 w 5452041"/>
              <a:gd name="connsiteY76" fmla="*/ 707347 h 983019"/>
              <a:gd name="connsiteX77" fmla="*/ 1909360 w 5452041"/>
              <a:gd name="connsiteY77" fmla="*/ 704782 h 983019"/>
              <a:gd name="connsiteX78" fmla="*/ 1914856 w 5452041"/>
              <a:gd name="connsiteY78" fmla="*/ 649368 h 983019"/>
              <a:gd name="connsiteX79" fmla="*/ 1915374 w 5452041"/>
              <a:gd name="connsiteY79" fmla="*/ 645512 h 983019"/>
              <a:gd name="connsiteX80" fmla="*/ 1916785 w 5452041"/>
              <a:gd name="connsiteY80" fmla="*/ 639142 h 983019"/>
              <a:gd name="connsiteX81" fmla="*/ 1916815 w 5452041"/>
              <a:gd name="connsiteY81" fmla="*/ 634789 h 983019"/>
              <a:gd name="connsiteX82" fmla="*/ 1915374 w 5452041"/>
              <a:gd name="connsiteY82" fmla="*/ 645512 h 983019"/>
              <a:gd name="connsiteX83" fmla="*/ 1914254 w 5452041"/>
              <a:gd name="connsiteY83" fmla="*/ 650569 h 983019"/>
              <a:gd name="connsiteX84" fmla="*/ 1869272 w 5452041"/>
              <a:gd name="connsiteY84" fmla="*/ 723929 h 983019"/>
              <a:gd name="connsiteX85" fmla="*/ 1470494 w 5452041"/>
              <a:gd name="connsiteY85" fmla="*/ 854563 h 983019"/>
              <a:gd name="connsiteX86" fmla="*/ 1428954 w 5452041"/>
              <a:gd name="connsiteY86" fmla="*/ 789246 h 983019"/>
              <a:gd name="connsiteX87" fmla="*/ 1420646 w 5452041"/>
              <a:gd name="connsiteY87" fmla="*/ 763119 h 983019"/>
              <a:gd name="connsiteX88" fmla="*/ 1345876 w 5452041"/>
              <a:gd name="connsiteY88" fmla="*/ 719575 h 983019"/>
              <a:gd name="connsiteX89" fmla="*/ 1296028 w 5452041"/>
              <a:gd name="connsiteY89" fmla="*/ 789246 h 983019"/>
              <a:gd name="connsiteX90" fmla="*/ 1287721 w 5452041"/>
              <a:gd name="connsiteY90" fmla="*/ 802309 h 983019"/>
              <a:gd name="connsiteX91" fmla="*/ 1271105 w 5452041"/>
              <a:gd name="connsiteY91" fmla="*/ 780537 h 983019"/>
              <a:gd name="connsiteX92" fmla="*/ 1063408 w 5452041"/>
              <a:gd name="connsiteY92" fmla="*/ 845854 h 983019"/>
              <a:gd name="connsiteX93" fmla="*/ 972022 w 5452041"/>
              <a:gd name="connsiteY93" fmla="*/ 750056 h 983019"/>
              <a:gd name="connsiteX94" fmla="*/ 938790 w 5452041"/>
              <a:gd name="connsiteY94" fmla="*/ 736992 h 983019"/>
              <a:gd name="connsiteX95" fmla="*/ 905558 w 5452041"/>
              <a:gd name="connsiteY95" fmla="*/ 750056 h 983019"/>
              <a:gd name="connsiteX96" fmla="*/ 847403 w 5452041"/>
              <a:gd name="connsiteY96" fmla="*/ 815373 h 983019"/>
              <a:gd name="connsiteX97" fmla="*/ 814172 w 5452041"/>
              <a:gd name="connsiteY97" fmla="*/ 750056 h 983019"/>
              <a:gd name="connsiteX98" fmla="*/ 772633 w 5452041"/>
              <a:gd name="connsiteY98" fmla="*/ 806664 h 983019"/>
              <a:gd name="connsiteX99" fmla="*/ 756017 w 5452041"/>
              <a:gd name="connsiteY99" fmla="*/ 784891 h 983019"/>
              <a:gd name="connsiteX100" fmla="*/ 714477 w 5452041"/>
              <a:gd name="connsiteY100" fmla="*/ 806664 h 983019"/>
              <a:gd name="connsiteX101" fmla="*/ 639706 w 5452041"/>
              <a:gd name="connsiteY101" fmla="*/ 876335 h 983019"/>
              <a:gd name="connsiteX102" fmla="*/ 614783 w 5452041"/>
              <a:gd name="connsiteY102" fmla="*/ 854563 h 983019"/>
              <a:gd name="connsiteX103" fmla="*/ 564936 w 5452041"/>
              <a:gd name="connsiteY103" fmla="*/ 758765 h 983019"/>
              <a:gd name="connsiteX104" fmla="*/ 548320 w 5452041"/>
              <a:gd name="connsiteY104" fmla="*/ 815373 h 983019"/>
              <a:gd name="connsiteX105" fmla="*/ 540012 w 5452041"/>
              <a:gd name="connsiteY105" fmla="*/ 789246 h 983019"/>
              <a:gd name="connsiteX106" fmla="*/ 531704 w 5452041"/>
              <a:gd name="connsiteY106" fmla="*/ 767474 h 983019"/>
              <a:gd name="connsiteX107" fmla="*/ 490165 w 5452041"/>
              <a:gd name="connsiteY107" fmla="*/ 863272 h 983019"/>
              <a:gd name="connsiteX108" fmla="*/ 456933 w 5452041"/>
              <a:gd name="connsiteY108" fmla="*/ 837145 h 983019"/>
              <a:gd name="connsiteX109" fmla="*/ 423702 w 5452041"/>
              <a:gd name="connsiteY109" fmla="*/ 819727 h 983019"/>
              <a:gd name="connsiteX110" fmla="*/ 382162 w 5452041"/>
              <a:gd name="connsiteY110" fmla="*/ 858917 h 983019"/>
              <a:gd name="connsiteX111" fmla="*/ 357239 w 5452041"/>
              <a:gd name="connsiteY111" fmla="*/ 841499 h 983019"/>
              <a:gd name="connsiteX112" fmla="*/ 315699 w 5452041"/>
              <a:gd name="connsiteY112" fmla="*/ 780537 h 983019"/>
              <a:gd name="connsiteX113" fmla="*/ 290776 w 5452041"/>
              <a:gd name="connsiteY113" fmla="*/ 802309 h 983019"/>
              <a:gd name="connsiteX114" fmla="*/ 199389 w 5452041"/>
              <a:gd name="connsiteY114" fmla="*/ 837145 h 983019"/>
              <a:gd name="connsiteX115" fmla="*/ 124619 w 5452041"/>
              <a:gd name="connsiteY115" fmla="*/ 815373 h 983019"/>
              <a:gd name="connsiteX116" fmla="*/ 24924 w 5452041"/>
              <a:gd name="connsiteY116" fmla="*/ 789246 h 983019"/>
              <a:gd name="connsiteX117" fmla="*/ 12054 w 5452041"/>
              <a:gd name="connsiteY117" fmla="*/ 789120 h 983019"/>
              <a:gd name="connsiteX118" fmla="*/ 0 w 5452041"/>
              <a:gd name="connsiteY118" fmla="*/ 791014 h 983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5452041" h="983019">
                <a:moveTo>
                  <a:pt x="1901596" y="702714"/>
                </a:moveTo>
                <a:cubicBezTo>
                  <a:pt x="1903833" y="702591"/>
                  <a:pt x="1905857" y="703529"/>
                  <a:pt x="1907721" y="705282"/>
                </a:cubicBezTo>
                <a:lnTo>
                  <a:pt x="1909153" y="707347"/>
                </a:lnTo>
                <a:lnTo>
                  <a:pt x="1907739" y="724882"/>
                </a:lnTo>
                <a:cubicBezTo>
                  <a:pt x="1906079" y="746343"/>
                  <a:pt x="1904313" y="771953"/>
                  <a:pt x="1902503" y="802309"/>
                </a:cubicBezTo>
                <a:cubicBezTo>
                  <a:pt x="1899734" y="770376"/>
                  <a:pt x="1863937" y="734265"/>
                  <a:pt x="1894195" y="706511"/>
                </a:cubicBezTo>
                <a:cubicBezTo>
                  <a:pt x="1896911" y="704020"/>
                  <a:pt x="1899359" y="702837"/>
                  <a:pt x="1901596" y="702714"/>
                </a:cubicBezTo>
                <a:close/>
                <a:moveTo>
                  <a:pt x="0" y="0"/>
                </a:moveTo>
                <a:lnTo>
                  <a:pt x="5452041" y="0"/>
                </a:lnTo>
                <a:lnTo>
                  <a:pt x="5452041" y="774169"/>
                </a:lnTo>
                <a:lnTo>
                  <a:pt x="5433349" y="763119"/>
                </a:lnTo>
                <a:cubicBezTo>
                  <a:pt x="5409787" y="749226"/>
                  <a:pt x="5402133" y="721627"/>
                  <a:pt x="5366885" y="719575"/>
                </a:cubicBezTo>
                <a:cubicBezTo>
                  <a:pt x="5341962" y="718123"/>
                  <a:pt x="5369793" y="770520"/>
                  <a:pt x="5358578" y="758765"/>
                </a:cubicBezTo>
                <a:cubicBezTo>
                  <a:pt x="5339837" y="739119"/>
                  <a:pt x="5347501" y="715220"/>
                  <a:pt x="5341962" y="693448"/>
                </a:cubicBezTo>
                <a:cubicBezTo>
                  <a:pt x="5259663" y="736584"/>
                  <a:pt x="5340545" y="689515"/>
                  <a:pt x="5267191" y="824082"/>
                </a:cubicBezTo>
                <a:cubicBezTo>
                  <a:pt x="5254900" y="846629"/>
                  <a:pt x="5233959" y="867626"/>
                  <a:pt x="5217344" y="889398"/>
                </a:cubicBezTo>
                <a:cubicBezTo>
                  <a:pt x="5116253" y="874260"/>
                  <a:pt x="5169191" y="889864"/>
                  <a:pt x="5092725" y="819727"/>
                </a:cubicBezTo>
                <a:cubicBezTo>
                  <a:pt x="4730513" y="487494"/>
                  <a:pt x="5089409" y="616810"/>
                  <a:pt x="4909953" y="554105"/>
                </a:cubicBezTo>
                <a:cubicBezTo>
                  <a:pt x="4887798" y="590392"/>
                  <a:pt x="4862387" y="626177"/>
                  <a:pt x="4843489" y="662967"/>
                </a:cubicBezTo>
                <a:cubicBezTo>
                  <a:pt x="4823577" y="701732"/>
                  <a:pt x="4822805" y="743415"/>
                  <a:pt x="4793642" y="780537"/>
                </a:cubicBezTo>
                <a:cubicBezTo>
                  <a:pt x="4783045" y="794026"/>
                  <a:pt x="4789566" y="751410"/>
                  <a:pt x="4785335" y="736992"/>
                </a:cubicBezTo>
                <a:cubicBezTo>
                  <a:pt x="4778479" y="713639"/>
                  <a:pt x="4768719" y="690545"/>
                  <a:pt x="4760411" y="667321"/>
                </a:cubicBezTo>
                <a:cubicBezTo>
                  <a:pt x="4760073" y="667912"/>
                  <a:pt x="4715430" y="747505"/>
                  <a:pt x="4710563" y="750056"/>
                </a:cubicBezTo>
                <a:cubicBezTo>
                  <a:pt x="4700579" y="755289"/>
                  <a:pt x="4708099" y="735021"/>
                  <a:pt x="4702255" y="728283"/>
                </a:cubicBezTo>
                <a:cubicBezTo>
                  <a:pt x="4680213" y="702866"/>
                  <a:pt x="4652409" y="678933"/>
                  <a:pt x="4627485" y="654257"/>
                </a:cubicBezTo>
                <a:cubicBezTo>
                  <a:pt x="4602561" y="664418"/>
                  <a:pt x="4573691" y="672369"/>
                  <a:pt x="4552714" y="684739"/>
                </a:cubicBezTo>
                <a:cubicBezTo>
                  <a:pt x="4316837" y="823825"/>
                  <a:pt x="4511986" y="735186"/>
                  <a:pt x="4378249" y="793600"/>
                </a:cubicBezTo>
                <a:cubicBezTo>
                  <a:pt x="4377093" y="778457"/>
                  <a:pt x="4375952" y="661337"/>
                  <a:pt x="4353325" y="628131"/>
                </a:cubicBezTo>
                <a:cubicBezTo>
                  <a:pt x="4350379" y="623808"/>
                  <a:pt x="4336709" y="625228"/>
                  <a:pt x="4328401" y="623776"/>
                </a:cubicBezTo>
                <a:cubicBezTo>
                  <a:pt x="4304100" y="672602"/>
                  <a:pt x="4245791" y="832252"/>
                  <a:pt x="4129013" y="845854"/>
                </a:cubicBezTo>
                <a:cubicBezTo>
                  <a:pt x="4064755" y="853338"/>
                  <a:pt x="4079165" y="781988"/>
                  <a:pt x="4054242" y="750056"/>
                </a:cubicBezTo>
                <a:cubicBezTo>
                  <a:pt x="4040395" y="744250"/>
                  <a:pt x="4029524" y="735577"/>
                  <a:pt x="4012702" y="732638"/>
                </a:cubicBezTo>
                <a:cubicBezTo>
                  <a:pt x="4001870" y="730746"/>
                  <a:pt x="3990832" y="736397"/>
                  <a:pt x="3979471" y="736992"/>
                </a:cubicBezTo>
                <a:cubicBezTo>
                  <a:pt x="3935296" y="739308"/>
                  <a:pt x="3890853" y="739895"/>
                  <a:pt x="3846545" y="741347"/>
                </a:cubicBezTo>
                <a:cubicBezTo>
                  <a:pt x="3832699" y="735541"/>
                  <a:pt x="3816357" y="731069"/>
                  <a:pt x="3805005" y="723929"/>
                </a:cubicBezTo>
                <a:cubicBezTo>
                  <a:pt x="3774504" y="704745"/>
                  <a:pt x="3761188" y="677114"/>
                  <a:pt x="3721927" y="662967"/>
                </a:cubicBezTo>
                <a:cubicBezTo>
                  <a:pt x="3706619" y="657450"/>
                  <a:pt x="3679318" y="667063"/>
                  <a:pt x="3672080" y="676030"/>
                </a:cubicBezTo>
                <a:cubicBezTo>
                  <a:pt x="3646683" y="707494"/>
                  <a:pt x="3644387" y="742798"/>
                  <a:pt x="3630540" y="776182"/>
                </a:cubicBezTo>
                <a:cubicBezTo>
                  <a:pt x="3619463" y="784891"/>
                  <a:pt x="3611430" y="809710"/>
                  <a:pt x="3597309" y="802309"/>
                </a:cubicBezTo>
                <a:cubicBezTo>
                  <a:pt x="3571183" y="788616"/>
                  <a:pt x="3581346" y="764488"/>
                  <a:pt x="3572385" y="745701"/>
                </a:cubicBezTo>
                <a:cubicBezTo>
                  <a:pt x="3561958" y="723841"/>
                  <a:pt x="3550231" y="702156"/>
                  <a:pt x="3539154" y="680384"/>
                </a:cubicBezTo>
                <a:cubicBezTo>
                  <a:pt x="3537077" y="770739"/>
                  <a:pt x="3546308" y="861426"/>
                  <a:pt x="3541404" y="951698"/>
                </a:cubicBezTo>
                <a:lnTo>
                  <a:pt x="3537734" y="983019"/>
                </a:lnTo>
                <a:lnTo>
                  <a:pt x="3479592" y="983019"/>
                </a:lnTo>
                <a:lnTo>
                  <a:pt x="3388323" y="841732"/>
                </a:lnTo>
                <a:cubicBezTo>
                  <a:pt x="3358291" y="793755"/>
                  <a:pt x="3328688" y="745701"/>
                  <a:pt x="3298225" y="697802"/>
                </a:cubicBezTo>
                <a:cubicBezTo>
                  <a:pt x="3267763" y="718123"/>
                  <a:pt x="3226741" y="735120"/>
                  <a:pt x="3206839" y="758765"/>
                </a:cubicBezTo>
                <a:cubicBezTo>
                  <a:pt x="3184040" y="785850"/>
                  <a:pt x="3189545" y="817452"/>
                  <a:pt x="3173607" y="845854"/>
                </a:cubicBezTo>
                <a:cubicBezTo>
                  <a:pt x="3171136" y="850257"/>
                  <a:pt x="3168615" y="837039"/>
                  <a:pt x="3165299" y="832790"/>
                </a:cubicBezTo>
                <a:cubicBezTo>
                  <a:pt x="3143683" y="805095"/>
                  <a:pt x="3120991" y="777634"/>
                  <a:pt x="3098837" y="750056"/>
                </a:cubicBezTo>
                <a:cubicBezTo>
                  <a:pt x="3087759" y="752959"/>
                  <a:pt x="3072475" y="753363"/>
                  <a:pt x="3065605" y="758765"/>
                </a:cubicBezTo>
                <a:cubicBezTo>
                  <a:pt x="3043611" y="776056"/>
                  <a:pt x="3046719" y="802390"/>
                  <a:pt x="3015758" y="815373"/>
                </a:cubicBezTo>
                <a:cubicBezTo>
                  <a:pt x="3001911" y="821178"/>
                  <a:pt x="2994203" y="800595"/>
                  <a:pt x="2982526" y="793600"/>
                </a:cubicBezTo>
                <a:cubicBezTo>
                  <a:pt x="2974789" y="788966"/>
                  <a:pt x="2965910" y="784891"/>
                  <a:pt x="2957603" y="780537"/>
                </a:cubicBezTo>
                <a:cubicBezTo>
                  <a:pt x="2957603" y="780537"/>
                  <a:pt x="2861330" y="892813"/>
                  <a:pt x="2791445" y="941652"/>
                </a:cubicBezTo>
                <a:cubicBezTo>
                  <a:pt x="2776399" y="952167"/>
                  <a:pt x="2788275" y="915327"/>
                  <a:pt x="2783137" y="902462"/>
                </a:cubicBezTo>
                <a:cubicBezTo>
                  <a:pt x="2763321" y="852839"/>
                  <a:pt x="2738829" y="803761"/>
                  <a:pt x="2716675" y="754410"/>
                </a:cubicBezTo>
                <a:cubicBezTo>
                  <a:pt x="2635026" y="743712"/>
                  <a:pt x="2693785" y="746145"/>
                  <a:pt x="2724982" y="819727"/>
                </a:cubicBezTo>
                <a:cubicBezTo>
                  <a:pt x="2731617" y="835377"/>
                  <a:pt x="2742963" y="852417"/>
                  <a:pt x="2733290" y="867626"/>
                </a:cubicBezTo>
                <a:cubicBezTo>
                  <a:pt x="2729373" y="873784"/>
                  <a:pt x="2707881" y="863949"/>
                  <a:pt x="2700059" y="858917"/>
                </a:cubicBezTo>
                <a:cubicBezTo>
                  <a:pt x="2646170" y="824253"/>
                  <a:pt x="2600364" y="786343"/>
                  <a:pt x="2550517" y="750056"/>
                </a:cubicBezTo>
                <a:cubicBezTo>
                  <a:pt x="2520055" y="751507"/>
                  <a:pt x="2486269" y="747014"/>
                  <a:pt x="2459130" y="754410"/>
                </a:cubicBezTo>
                <a:cubicBezTo>
                  <a:pt x="2413826" y="766758"/>
                  <a:pt x="2387325" y="793542"/>
                  <a:pt x="2342820" y="806664"/>
                </a:cubicBezTo>
                <a:cubicBezTo>
                  <a:pt x="2334117" y="809229"/>
                  <a:pt x="2328626" y="798678"/>
                  <a:pt x="2326204" y="793600"/>
                </a:cubicBezTo>
                <a:cubicBezTo>
                  <a:pt x="2320122" y="780849"/>
                  <a:pt x="2320666" y="767474"/>
                  <a:pt x="2317897" y="754410"/>
                </a:cubicBezTo>
                <a:cubicBezTo>
                  <a:pt x="2309589" y="786343"/>
                  <a:pt x="2313437" y="819817"/>
                  <a:pt x="2292973" y="850208"/>
                </a:cubicBezTo>
                <a:cubicBezTo>
                  <a:pt x="2287599" y="858189"/>
                  <a:pt x="2280658" y="823149"/>
                  <a:pt x="2268049" y="828436"/>
                </a:cubicBezTo>
                <a:cubicBezTo>
                  <a:pt x="2248113" y="836796"/>
                  <a:pt x="2256972" y="854563"/>
                  <a:pt x="2251434" y="867626"/>
                </a:cubicBezTo>
                <a:cubicBezTo>
                  <a:pt x="2234818" y="860369"/>
                  <a:pt x="2214250" y="855044"/>
                  <a:pt x="2201586" y="845854"/>
                </a:cubicBezTo>
                <a:cubicBezTo>
                  <a:pt x="2177647" y="828480"/>
                  <a:pt x="2174842" y="802966"/>
                  <a:pt x="2143431" y="789246"/>
                </a:cubicBezTo>
                <a:cubicBezTo>
                  <a:pt x="2131026" y="783828"/>
                  <a:pt x="2109113" y="794739"/>
                  <a:pt x="2101892" y="802309"/>
                </a:cubicBezTo>
                <a:cubicBezTo>
                  <a:pt x="2077216" y="828177"/>
                  <a:pt x="2068661" y="857466"/>
                  <a:pt x="2052045" y="885044"/>
                </a:cubicBezTo>
                <a:cubicBezTo>
                  <a:pt x="2035429" y="870529"/>
                  <a:pt x="2013651" y="857326"/>
                  <a:pt x="2002197" y="841499"/>
                </a:cubicBezTo>
                <a:cubicBezTo>
                  <a:pt x="1950057" y="769451"/>
                  <a:pt x="1970375" y="723116"/>
                  <a:pt x="1952350" y="789246"/>
                </a:cubicBezTo>
                <a:cubicBezTo>
                  <a:pt x="1946811" y="783440"/>
                  <a:pt x="1940016" y="777919"/>
                  <a:pt x="1935734" y="771828"/>
                </a:cubicBezTo>
                <a:cubicBezTo>
                  <a:pt x="1926274" y="758369"/>
                  <a:pt x="1920899" y="728435"/>
                  <a:pt x="1912894" y="712743"/>
                </a:cubicBezTo>
                <a:lnTo>
                  <a:pt x="1909153" y="707347"/>
                </a:lnTo>
                <a:lnTo>
                  <a:pt x="1909360" y="704782"/>
                </a:lnTo>
                <a:cubicBezTo>
                  <a:pt x="1911468" y="679765"/>
                  <a:pt x="1913350" y="661767"/>
                  <a:pt x="1914856" y="649368"/>
                </a:cubicBezTo>
                <a:lnTo>
                  <a:pt x="1915374" y="645512"/>
                </a:lnTo>
                <a:lnTo>
                  <a:pt x="1916785" y="639142"/>
                </a:lnTo>
                <a:cubicBezTo>
                  <a:pt x="1919388" y="625716"/>
                  <a:pt x="1919001" y="620477"/>
                  <a:pt x="1916815" y="634789"/>
                </a:cubicBezTo>
                <a:lnTo>
                  <a:pt x="1915374" y="645512"/>
                </a:lnTo>
                <a:lnTo>
                  <a:pt x="1914254" y="650569"/>
                </a:lnTo>
                <a:cubicBezTo>
                  <a:pt x="1907995" y="675782"/>
                  <a:pt x="1894340" y="713021"/>
                  <a:pt x="1869272" y="723929"/>
                </a:cubicBezTo>
                <a:cubicBezTo>
                  <a:pt x="1748665" y="776409"/>
                  <a:pt x="1603420" y="811018"/>
                  <a:pt x="1470494" y="854563"/>
                </a:cubicBezTo>
                <a:cubicBezTo>
                  <a:pt x="1442623" y="825347"/>
                  <a:pt x="1449830" y="835748"/>
                  <a:pt x="1428954" y="789246"/>
                </a:cubicBezTo>
                <a:cubicBezTo>
                  <a:pt x="1425096" y="780652"/>
                  <a:pt x="1429574" y="770606"/>
                  <a:pt x="1420646" y="763119"/>
                </a:cubicBezTo>
                <a:cubicBezTo>
                  <a:pt x="1400900" y="746560"/>
                  <a:pt x="1370799" y="734089"/>
                  <a:pt x="1345876" y="719575"/>
                </a:cubicBezTo>
                <a:cubicBezTo>
                  <a:pt x="1329260" y="742798"/>
                  <a:pt x="1312388" y="765972"/>
                  <a:pt x="1296028" y="789246"/>
                </a:cubicBezTo>
                <a:cubicBezTo>
                  <a:pt x="1293001" y="793553"/>
                  <a:pt x="1295007" y="804855"/>
                  <a:pt x="1287721" y="802309"/>
                </a:cubicBezTo>
                <a:cubicBezTo>
                  <a:pt x="1275312" y="797973"/>
                  <a:pt x="1276643" y="787794"/>
                  <a:pt x="1271105" y="780537"/>
                </a:cubicBezTo>
                <a:cubicBezTo>
                  <a:pt x="1139851" y="711742"/>
                  <a:pt x="1215885" y="725975"/>
                  <a:pt x="1063408" y="845854"/>
                </a:cubicBezTo>
                <a:cubicBezTo>
                  <a:pt x="988615" y="806652"/>
                  <a:pt x="1089208" y="862662"/>
                  <a:pt x="972022" y="750056"/>
                </a:cubicBezTo>
                <a:cubicBezTo>
                  <a:pt x="965391" y="743684"/>
                  <a:pt x="949867" y="741347"/>
                  <a:pt x="938790" y="736992"/>
                </a:cubicBezTo>
                <a:cubicBezTo>
                  <a:pt x="927713" y="741347"/>
                  <a:pt x="912778" y="743863"/>
                  <a:pt x="905558" y="750056"/>
                </a:cubicBezTo>
                <a:cubicBezTo>
                  <a:pt x="881655" y="770557"/>
                  <a:pt x="893243" y="815373"/>
                  <a:pt x="847403" y="815373"/>
                </a:cubicBezTo>
                <a:cubicBezTo>
                  <a:pt x="804412" y="815373"/>
                  <a:pt x="856139" y="754944"/>
                  <a:pt x="814172" y="750056"/>
                </a:cubicBezTo>
                <a:cubicBezTo>
                  <a:pt x="776519" y="745670"/>
                  <a:pt x="786479" y="787794"/>
                  <a:pt x="772633" y="806664"/>
                </a:cubicBezTo>
                <a:cubicBezTo>
                  <a:pt x="767094" y="799406"/>
                  <a:pt x="770930" y="784891"/>
                  <a:pt x="756017" y="784891"/>
                </a:cubicBezTo>
                <a:cubicBezTo>
                  <a:pt x="736435" y="784891"/>
                  <a:pt x="725339" y="798124"/>
                  <a:pt x="714477" y="806664"/>
                </a:cubicBezTo>
                <a:cubicBezTo>
                  <a:pt x="686278" y="828834"/>
                  <a:pt x="664630" y="853111"/>
                  <a:pt x="639706" y="876335"/>
                </a:cubicBezTo>
                <a:cubicBezTo>
                  <a:pt x="631399" y="869078"/>
                  <a:pt x="619889" y="862592"/>
                  <a:pt x="614783" y="854563"/>
                </a:cubicBezTo>
                <a:cubicBezTo>
                  <a:pt x="594813" y="823162"/>
                  <a:pt x="606890" y="783503"/>
                  <a:pt x="564936" y="758765"/>
                </a:cubicBezTo>
                <a:cubicBezTo>
                  <a:pt x="540737" y="744495"/>
                  <a:pt x="553858" y="796503"/>
                  <a:pt x="548320" y="815373"/>
                </a:cubicBezTo>
                <a:cubicBezTo>
                  <a:pt x="545551" y="806664"/>
                  <a:pt x="543025" y="797932"/>
                  <a:pt x="540012" y="789246"/>
                </a:cubicBezTo>
                <a:cubicBezTo>
                  <a:pt x="537486" y="781964"/>
                  <a:pt x="536404" y="760494"/>
                  <a:pt x="531704" y="767474"/>
                </a:cubicBezTo>
                <a:cubicBezTo>
                  <a:pt x="510911" y="798354"/>
                  <a:pt x="504012" y="831339"/>
                  <a:pt x="490165" y="863272"/>
                </a:cubicBezTo>
                <a:cubicBezTo>
                  <a:pt x="479088" y="854563"/>
                  <a:pt x="469408" y="845318"/>
                  <a:pt x="456933" y="837145"/>
                </a:cubicBezTo>
                <a:cubicBezTo>
                  <a:pt x="447147" y="830733"/>
                  <a:pt x="437396" y="815739"/>
                  <a:pt x="423702" y="819727"/>
                </a:cubicBezTo>
                <a:cubicBezTo>
                  <a:pt x="398778" y="826985"/>
                  <a:pt x="396009" y="845854"/>
                  <a:pt x="382162" y="858917"/>
                </a:cubicBezTo>
                <a:cubicBezTo>
                  <a:pt x="373855" y="853111"/>
                  <a:pt x="362863" y="848131"/>
                  <a:pt x="357239" y="841499"/>
                </a:cubicBezTo>
                <a:cubicBezTo>
                  <a:pt x="340519" y="821781"/>
                  <a:pt x="343050" y="796664"/>
                  <a:pt x="315699" y="780537"/>
                </a:cubicBezTo>
                <a:cubicBezTo>
                  <a:pt x="304972" y="774211"/>
                  <a:pt x="302609" y="796550"/>
                  <a:pt x="290776" y="802309"/>
                </a:cubicBezTo>
                <a:cubicBezTo>
                  <a:pt x="263174" y="815743"/>
                  <a:pt x="229851" y="825533"/>
                  <a:pt x="199389" y="837145"/>
                </a:cubicBezTo>
                <a:cubicBezTo>
                  <a:pt x="174466" y="829887"/>
                  <a:pt x="149875" y="822307"/>
                  <a:pt x="124619" y="815373"/>
                </a:cubicBezTo>
                <a:cubicBezTo>
                  <a:pt x="91707" y="806337"/>
                  <a:pt x="61193" y="793470"/>
                  <a:pt x="24924" y="789246"/>
                </a:cubicBezTo>
                <a:cubicBezTo>
                  <a:pt x="20650" y="788748"/>
                  <a:pt x="16344" y="788756"/>
                  <a:pt x="12054" y="789120"/>
                </a:cubicBezTo>
                <a:lnTo>
                  <a:pt x="0" y="791014"/>
                </a:lnTo>
                <a:close/>
              </a:path>
            </a:pathLst>
          </a:custGeom>
        </p:spPr>
      </p:pic>
      <p:pic>
        <p:nvPicPr>
          <p:cNvPr id="73" name="Picture 72">
            <a:extLst>
              <a:ext uri="{FF2B5EF4-FFF2-40B4-BE49-F238E27FC236}">
                <a16:creationId xmlns:a16="http://schemas.microsoft.com/office/drawing/2014/main" id="{55E9C35D-952A-D276-CD74-D008B729B97B}"/>
              </a:ext>
            </a:extLst>
          </p:cNvPr>
          <p:cNvPicPr>
            <a:picLocks noChangeAspect="1"/>
          </p:cNvPicPr>
          <p:nvPr/>
        </p:nvPicPr>
        <p:blipFill>
          <a:blip r:embed="rId9"/>
          <a:srcRect t="3397" r="25949" b="8746"/>
          <a:stretch>
            <a:fillRect/>
          </a:stretch>
        </p:blipFill>
        <p:spPr>
          <a:xfrm>
            <a:off x="5704993" y="5779851"/>
            <a:ext cx="4457700" cy="1230145"/>
          </a:xfrm>
          <a:custGeom>
            <a:avLst/>
            <a:gdLst>
              <a:gd name="connsiteX0" fmla="*/ 1554784 w 4457700"/>
              <a:gd name="connsiteY0" fmla="*/ 879372 h 1230145"/>
              <a:gd name="connsiteX1" fmla="*/ 1559792 w 4457700"/>
              <a:gd name="connsiteY1" fmla="*/ 882587 h 1230145"/>
              <a:gd name="connsiteX2" fmla="*/ 1560963 w 4457700"/>
              <a:gd name="connsiteY2" fmla="*/ 885170 h 1230145"/>
              <a:gd name="connsiteX3" fmla="*/ 1559806 w 4457700"/>
              <a:gd name="connsiteY3" fmla="*/ 907114 h 1230145"/>
              <a:gd name="connsiteX4" fmla="*/ 1555525 w 4457700"/>
              <a:gd name="connsiteY4" fmla="*/ 1004006 h 1230145"/>
              <a:gd name="connsiteX5" fmla="*/ 1548732 w 4457700"/>
              <a:gd name="connsiteY5" fmla="*/ 884124 h 1230145"/>
              <a:gd name="connsiteX6" fmla="*/ 1554784 w 4457700"/>
              <a:gd name="connsiteY6" fmla="*/ 879372 h 1230145"/>
              <a:gd name="connsiteX7" fmla="*/ 0 w 4457700"/>
              <a:gd name="connsiteY7" fmla="*/ 0 h 1230145"/>
              <a:gd name="connsiteX8" fmla="*/ 4457700 w 4457700"/>
              <a:gd name="connsiteY8" fmla="*/ 0 h 1230145"/>
              <a:gd name="connsiteX9" fmla="*/ 4457700 w 4457700"/>
              <a:gd name="connsiteY9" fmla="*/ 968791 h 1230145"/>
              <a:gd name="connsiteX10" fmla="*/ 4442416 w 4457700"/>
              <a:gd name="connsiteY10" fmla="*/ 954963 h 1230145"/>
              <a:gd name="connsiteX11" fmla="*/ 4388075 w 4457700"/>
              <a:gd name="connsiteY11" fmla="*/ 900472 h 1230145"/>
              <a:gd name="connsiteX12" fmla="*/ 4381282 w 4457700"/>
              <a:gd name="connsiteY12" fmla="*/ 949514 h 1230145"/>
              <a:gd name="connsiteX13" fmla="*/ 4367697 w 4457700"/>
              <a:gd name="connsiteY13" fmla="*/ 867777 h 1230145"/>
              <a:gd name="connsiteX14" fmla="*/ 4306562 w 4457700"/>
              <a:gd name="connsiteY14" fmla="*/ 1031252 h 1230145"/>
              <a:gd name="connsiteX15" fmla="*/ 4265807 w 4457700"/>
              <a:gd name="connsiteY15" fmla="*/ 1112989 h 1230145"/>
              <a:gd name="connsiteX16" fmla="*/ 4163916 w 4457700"/>
              <a:gd name="connsiteY16" fmla="*/ 1025802 h 1230145"/>
              <a:gd name="connsiteX17" fmla="*/ 4014477 w 4457700"/>
              <a:gd name="connsiteY17" fmla="*/ 693404 h 1230145"/>
              <a:gd name="connsiteX18" fmla="*/ 3960136 w 4457700"/>
              <a:gd name="connsiteY18" fmla="*/ 829633 h 1230145"/>
              <a:gd name="connsiteX19" fmla="*/ 3919380 w 4457700"/>
              <a:gd name="connsiteY19" fmla="*/ 976760 h 1230145"/>
              <a:gd name="connsiteX20" fmla="*/ 3912587 w 4457700"/>
              <a:gd name="connsiteY20" fmla="*/ 922268 h 1230145"/>
              <a:gd name="connsiteX21" fmla="*/ 3892209 w 4457700"/>
              <a:gd name="connsiteY21" fmla="*/ 835082 h 1230145"/>
              <a:gd name="connsiteX22" fmla="*/ 3851453 w 4457700"/>
              <a:gd name="connsiteY22" fmla="*/ 938616 h 1230145"/>
              <a:gd name="connsiteX23" fmla="*/ 3844660 w 4457700"/>
              <a:gd name="connsiteY23" fmla="*/ 911370 h 1230145"/>
              <a:gd name="connsiteX24" fmla="*/ 3783526 w 4457700"/>
              <a:gd name="connsiteY24" fmla="*/ 818734 h 1230145"/>
              <a:gd name="connsiteX25" fmla="*/ 3722392 w 4457700"/>
              <a:gd name="connsiteY25" fmla="*/ 856878 h 1230145"/>
              <a:gd name="connsiteX26" fmla="*/ 3579746 w 4457700"/>
              <a:gd name="connsiteY26" fmla="*/ 993107 h 1230145"/>
              <a:gd name="connsiteX27" fmla="*/ 3559368 w 4457700"/>
              <a:gd name="connsiteY27" fmla="*/ 786040 h 1230145"/>
              <a:gd name="connsiteX28" fmla="*/ 3538989 w 4457700"/>
              <a:gd name="connsiteY28" fmla="*/ 780590 h 1230145"/>
              <a:gd name="connsiteX29" fmla="*/ 3375965 w 4457700"/>
              <a:gd name="connsiteY29" fmla="*/ 1058497 h 1230145"/>
              <a:gd name="connsiteX30" fmla="*/ 3314831 w 4457700"/>
              <a:gd name="connsiteY30" fmla="*/ 938616 h 1230145"/>
              <a:gd name="connsiteX31" fmla="*/ 3280867 w 4457700"/>
              <a:gd name="connsiteY31" fmla="*/ 916819 h 1230145"/>
              <a:gd name="connsiteX32" fmla="*/ 3253697 w 4457700"/>
              <a:gd name="connsiteY32" fmla="*/ 922268 h 1230145"/>
              <a:gd name="connsiteX33" fmla="*/ 3145014 w 4457700"/>
              <a:gd name="connsiteY33" fmla="*/ 927717 h 1230145"/>
              <a:gd name="connsiteX34" fmla="*/ 3111050 w 4457700"/>
              <a:gd name="connsiteY34" fmla="*/ 905921 h 1230145"/>
              <a:gd name="connsiteX35" fmla="*/ 3043123 w 4457700"/>
              <a:gd name="connsiteY35" fmla="*/ 829633 h 1230145"/>
              <a:gd name="connsiteX36" fmla="*/ 3002368 w 4457700"/>
              <a:gd name="connsiteY36" fmla="*/ 845980 h 1230145"/>
              <a:gd name="connsiteX37" fmla="*/ 2968404 w 4457700"/>
              <a:gd name="connsiteY37" fmla="*/ 971311 h 1230145"/>
              <a:gd name="connsiteX38" fmla="*/ 2941233 w 4457700"/>
              <a:gd name="connsiteY38" fmla="*/ 1004006 h 1230145"/>
              <a:gd name="connsiteX39" fmla="*/ 2920855 w 4457700"/>
              <a:gd name="connsiteY39" fmla="*/ 933167 h 1230145"/>
              <a:gd name="connsiteX40" fmla="*/ 2893684 w 4457700"/>
              <a:gd name="connsiteY40" fmla="*/ 851429 h 1230145"/>
              <a:gd name="connsiteX41" fmla="*/ 2895525 w 4457700"/>
              <a:gd name="connsiteY41" fmla="*/ 1190950 h 1230145"/>
              <a:gd name="connsiteX42" fmla="*/ 2892524 w 4457700"/>
              <a:gd name="connsiteY42" fmla="*/ 1230145 h 1230145"/>
              <a:gd name="connsiteX43" fmla="*/ 2844986 w 4457700"/>
              <a:gd name="connsiteY43" fmla="*/ 1230145 h 1230145"/>
              <a:gd name="connsiteX44" fmla="*/ 2770362 w 4457700"/>
              <a:gd name="connsiteY44" fmla="*/ 1053339 h 1230145"/>
              <a:gd name="connsiteX45" fmla="*/ 2696697 w 4457700"/>
              <a:gd name="connsiteY45" fmla="*/ 873226 h 1230145"/>
              <a:gd name="connsiteX46" fmla="*/ 2621977 w 4457700"/>
              <a:gd name="connsiteY46" fmla="*/ 949514 h 1230145"/>
              <a:gd name="connsiteX47" fmla="*/ 2594806 w 4457700"/>
              <a:gd name="connsiteY47" fmla="*/ 1058497 h 1230145"/>
              <a:gd name="connsiteX48" fmla="*/ 2588013 w 4457700"/>
              <a:gd name="connsiteY48" fmla="*/ 1042150 h 1230145"/>
              <a:gd name="connsiteX49" fmla="*/ 2533672 w 4457700"/>
              <a:gd name="connsiteY49" fmla="*/ 938616 h 1230145"/>
              <a:gd name="connsiteX50" fmla="*/ 2506501 w 4457700"/>
              <a:gd name="connsiteY50" fmla="*/ 949514 h 1230145"/>
              <a:gd name="connsiteX51" fmla="*/ 2465745 w 4457700"/>
              <a:gd name="connsiteY51" fmla="*/ 1020353 h 1230145"/>
              <a:gd name="connsiteX52" fmla="*/ 2438574 w 4457700"/>
              <a:gd name="connsiteY52" fmla="*/ 993107 h 1230145"/>
              <a:gd name="connsiteX53" fmla="*/ 2418196 w 4457700"/>
              <a:gd name="connsiteY53" fmla="*/ 976760 h 1230145"/>
              <a:gd name="connsiteX54" fmla="*/ 2282343 w 4457700"/>
              <a:gd name="connsiteY54" fmla="*/ 1178378 h 1230145"/>
              <a:gd name="connsiteX55" fmla="*/ 2275550 w 4457700"/>
              <a:gd name="connsiteY55" fmla="*/ 1129336 h 1230145"/>
              <a:gd name="connsiteX56" fmla="*/ 2221209 w 4457700"/>
              <a:gd name="connsiteY56" fmla="*/ 944065 h 1230145"/>
              <a:gd name="connsiteX57" fmla="*/ 2228001 w 4457700"/>
              <a:gd name="connsiteY57" fmla="*/ 1025802 h 1230145"/>
              <a:gd name="connsiteX58" fmla="*/ 2234794 w 4457700"/>
              <a:gd name="connsiteY58" fmla="*/ 1085743 h 1230145"/>
              <a:gd name="connsiteX59" fmla="*/ 2207623 w 4457700"/>
              <a:gd name="connsiteY59" fmla="*/ 1074845 h 1230145"/>
              <a:gd name="connsiteX60" fmla="*/ 2085355 w 4457700"/>
              <a:gd name="connsiteY60" fmla="*/ 938616 h 1230145"/>
              <a:gd name="connsiteX61" fmla="*/ 2010635 w 4457700"/>
              <a:gd name="connsiteY61" fmla="*/ 944065 h 1230145"/>
              <a:gd name="connsiteX62" fmla="*/ 1915538 w 4457700"/>
              <a:gd name="connsiteY62" fmla="*/ 1009455 h 1230145"/>
              <a:gd name="connsiteX63" fmla="*/ 1901952 w 4457700"/>
              <a:gd name="connsiteY63" fmla="*/ 993107 h 1230145"/>
              <a:gd name="connsiteX64" fmla="*/ 1895160 w 4457700"/>
              <a:gd name="connsiteY64" fmla="*/ 944065 h 1230145"/>
              <a:gd name="connsiteX65" fmla="*/ 1874782 w 4457700"/>
              <a:gd name="connsiteY65" fmla="*/ 1063946 h 1230145"/>
              <a:gd name="connsiteX66" fmla="*/ 1854403 w 4457700"/>
              <a:gd name="connsiteY66" fmla="*/ 1036701 h 1230145"/>
              <a:gd name="connsiteX67" fmla="*/ 1840818 w 4457700"/>
              <a:gd name="connsiteY67" fmla="*/ 1085743 h 1230145"/>
              <a:gd name="connsiteX68" fmla="*/ 1800062 w 4457700"/>
              <a:gd name="connsiteY68" fmla="*/ 1058497 h 1230145"/>
              <a:gd name="connsiteX69" fmla="*/ 1752513 w 4457700"/>
              <a:gd name="connsiteY69" fmla="*/ 987658 h 1230145"/>
              <a:gd name="connsiteX70" fmla="*/ 1718550 w 4457700"/>
              <a:gd name="connsiteY70" fmla="*/ 1004006 h 1230145"/>
              <a:gd name="connsiteX71" fmla="*/ 1677794 w 4457700"/>
              <a:gd name="connsiteY71" fmla="*/ 1107540 h 1230145"/>
              <a:gd name="connsiteX72" fmla="*/ 1637038 w 4457700"/>
              <a:gd name="connsiteY72" fmla="*/ 1053048 h 1230145"/>
              <a:gd name="connsiteX73" fmla="*/ 1596281 w 4457700"/>
              <a:gd name="connsiteY73" fmla="*/ 987658 h 1230145"/>
              <a:gd name="connsiteX74" fmla="*/ 1582696 w 4457700"/>
              <a:gd name="connsiteY74" fmla="*/ 965862 h 1230145"/>
              <a:gd name="connsiteX75" fmla="*/ 1564021 w 4457700"/>
              <a:gd name="connsiteY75" fmla="*/ 891923 h 1230145"/>
              <a:gd name="connsiteX76" fmla="*/ 1560963 w 4457700"/>
              <a:gd name="connsiteY76" fmla="*/ 885170 h 1230145"/>
              <a:gd name="connsiteX77" fmla="*/ 1561132 w 4457700"/>
              <a:gd name="connsiteY77" fmla="*/ 881960 h 1230145"/>
              <a:gd name="connsiteX78" fmla="*/ 1565625 w 4457700"/>
              <a:gd name="connsiteY78" fmla="*/ 812615 h 1230145"/>
              <a:gd name="connsiteX79" fmla="*/ 1566049 w 4457700"/>
              <a:gd name="connsiteY79" fmla="*/ 807791 h 1230145"/>
              <a:gd name="connsiteX80" fmla="*/ 1567203 w 4457700"/>
              <a:gd name="connsiteY80" fmla="*/ 799819 h 1230145"/>
              <a:gd name="connsiteX81" fmla="*/ 1567227 w 4457700"/>
              <a:gd name="connsiteY81" fmla="*/ 794372 h 1230145"/>
              <a:gd name="connsiteX82" fmla="*/ 1566049 w 4457700"/>
              <a:gd name="connsiteY82" fmla="*/ 807791 h 1230145"/>
              <a:gd name="connsiteX83" fmla="*/ 1565133 w 4457700"/>
              <a:gd name="connsiteY83" fmla="*/ 814118 h 1230145"/>
              <a:gd name="connsiteX84" fmla="*/ 1528355 w 4457700"/>
              <a:gd name="connsiteY84" fmla="*/ 905921 h 1230145"/>
              <a:gd name="connsiteX85" fmla="*/ 1202306 w 4457700"/>
              <a:gd name="connsiteY85" fmla="*/ 1069396 h 1230145"/>
              <a:gd name="connsiteX86" fmla="*/ 1168342 w 4457700"/>
              <a:gd name="connsiteY86" fmla="*/ 987658 h 1230145"/>
              <a:gd name="connsiteX87" fmla="*/ 1161550 w 4457700"/>
              <a:gd name="connsiteY87" fmla="*/ 954963 h 1230145"/>
              <a:gd name="connsiteX88" fmla="*/ 1100416 w 4457700"/>
              <a:gd name="connsiteY88" fmla="*/ 900472 h 1230145"/>
              <a:gd name="connsiteX89" fmla="*/ 1059659 w 4457700"/>
              <a:gd name="connsiteY89" fmla="*/ 987658 h 1230145"/>
              <a:gd name="connsiteX90" fmla="*/ 1052867 w 4457700"/>
              <a:gd name="connsiteY90" fmla="*/ 1004006 h 1230145"/>
              <a:gd name="connsiteX91" fmla="*/ 1039281 w 4457700"/>
              <a:gd name="connsiteY91" fmla="*/ 976760 h 1230145"/>
              <a:gd name="connsiteX92" fmla="*/ 869464 w 4457700"/>
              <a:gd name="connsiteY92" fmla="*/ 1058497 h 1230145"/>
              <a:gd name="connsiteX93" fmla="*/ 794745 w 4457700"/>
              <a:gd name="connsiteY93" fmla="*/ 938616 h 1230145"/>
              <a:gd name="connsiteX94" fmla="*/ 767574 w 4457700"/>
              <a:gd name="connsiteY94" fmla="*/ 922268 h 1230145"/>
              <a:gd name="connsiteX95" fmla="*/ 740403 w 4457700"/>
              <a:gd name="connsiteY95" fmla="*/ 938616 h 1230145"/>
              <a:gd name="connsiteX96" fmla="*/ 692854 w 4457700"/>
              <a:gd name="connsiteY96" fmla="*/ 1020353 h 1230145"/>
              <a:gd name="connsiteX97" fmla="*/ 665683 w 4457700"/>
              <a:gd name="connsiteY97" fmla="*/ 938616 h 1230145"/>
              <a:gd name="connsiteX98" fmla="*/ 631720 w 4457700"/>
              <a:gd name="connsiteY98" fmla="*/ 1009455 h 1230145"/>
              <a:gd name="connsiteX99" fmla="*/ 618135 w 4457700"/>
              <a:gd name="connsiteY99" fmla="*/ 982209 h 1230145"/>
              <a:gd name="connsiteX100" fmla="*/ 584171 w 4457700"/>
              <a:gd name="connsiteY100" fmla="*/ 1009455 h 1230145"/>
              <a:gd name="connsiteX101" fmla="*/ 523037 w 4457700"/>
              <a:gd name="connsiteY101" fmla="*/ 1096641 h 1230145"/>
              <a:gd name="connsiteX102" fmla="*/ 502659 w 4457700"/>
              <a:gd name="connsiteY102" fmla="*/ 1069396 h 1230145"/>
              <a:gd name="connsiteX103" fmla="*/ 461903 w 4457700"/>
              <a:gd name="connsiteY103" fmla="*/ 949514 h 1230145"/>
              <a:gd name="connsiteX104" fmla="*/ 448318 w 4457700"/>
              <a:gd name="connsiteY104" fmla="*/ 1020353 h 1230145"/>
              <a:gd name="connsiteX105" fmla="*/ 441525 w 4457700"/>
              <a:gd name="connsiteY105" fmla="*/ 987658 h 1230145"/>
              <a:gd name="connsiteX106" fmla="*/ 434732 w 4457700"/>
              <a:gd name="connsiteY106" fmla="*/ 960412 h 1230145"/>
              <a:gd name="connsiteX107" fmla="*/ 400769 w 4457700"/>
              <a:gd name="connsiteY107" fmla="*/ 1080294 h 1230145"/>
              <a:gd name="connsiteX108" fmla="*/ 373598 w 4457700"/>
              <a:gd name="connsiteY108" fmla="*/ 1047599 h 1230145"/>
              <a:gd name="connsiteX109" fmla="*/ 346427 w 4457700"/>
              <a:gd name="connsiteY109" fmla="*/ 1025802 h 1230145"/>
              <a:gd name="connsiteX110" fmla="*/ 312464 w 4457700"/>
              <a:gd name="connsiteY110" fmla="*/ 1074845 h 1230145"/>
              <a:gd name="connsiteX111" fmla="*/ 292086 w 4457700"/>
              <a:gd name="connsiteY111" fmla="*/ 1053048 h 1230145"/>
              <a:gd name="connsiteX112" fmla="*/ 258122 w 4457700"/>
              <a:gd name="connsiteY112" fmla="*/ 976760 h 1230145"/>
              <a:gd name="connsiteX113" fmla="*/ 237744 w 4457700"/>
              <a:gd name="connsiteY113" fmla="*/ 1004006 h 1230145"/>
              <a:gd name="connsiteX114" fmla="*/ 163025 w 4457700"/>
              <a:gd name="connsiteY114" fmla="*/ 1047599 h 1230145"/>
              <a:gd name="connsiteX115" fmla="*/ 101891 w 4457700"/>
              <a:gd name="connsiteY115" fmla="*/ 1020353 h 1230145"/>
              <a:gd name="connsiteX116" fmla="*/ 20378 w 4457700"/>
              <a:gd name="connsiteY116" fmla="*/ 987658 h 1230145"/>
              <a:gd name="connsiteX117" fmla="*/ 9856 w 4457700"/>
              <a:gd name="connsiteY117" fmla="*/ 987500 h 1230145"/>
              <a:gd name="connsiteX118" fmla="*/ 0 w 4457700"/>
              <a:gd name="connsiteY118" fmla="*/ 989871 h 1230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457700" h="1230145">
                <a:moveTo>
                  <a:pt x="1554784" y="879372"/>
                </a:moveTo>
                <a:cubicBezTo>
                  <a:pt x="1556613" y="879218"/>
                  <a:pt x="1558267" y="880392"/>
                  <a:pt x="1559792" y="882587"/>
                </a:cubicBezTo>
                <a:lnTo>
                  <a:pt x="1560963" y="885170"/>
                </a:lnTo>
                <a:lnTo>
                  <a:pt x="1559806" y="907114"/>
                </a:lnTo>
                <a:cubicBezTo>
                  <a:pt x="1558450" y="933970"/>
                  <a:pt x="1557005" y="966018"/>
                  <a:pt x="1555525" y="1004006"/>
                </a:cubicBezTo>
                <a:cubicBezTo>
                  <a:pt x="1553261" y="964045"/>
                  <a:pt x="1523993" y="918856"/>
                  <a:pt x="1548732" y="884124"/>
                </a:cubicBezTo>
                <a:cubicBezTo>
                  <a:pt x="1550953" y="881008"/>
                  <a:pt x="1552955" y="879526"/>
                  <a:pt x="1554784" y="879372"/>
                </a:cubicBezTo>
                <a:close/>
                <a:moveTo>
                  <a:pt x="0" y="0"/>
                </a:moveTo>
                <a:lnTo>
                  <a:pt x="4457700" y="0"/>
                </a:lnTo>
                <a:lnTo>
                  <a:pt x="4457700" y="968791"/>
                </a:lnTo>
                <a:lnTo>
                  <a:pt x="4442416" y="954963"/>
                </a:lnTo>
                <a:cubicBezTo>
                  <a:pt x="4423152" y="937578"/>
                  <a:pt x="4416894" y="903041"/>
                  <a:pt x="4388075" y="900472"/>
                </a:cubicBezTo>
                <a:cubicBezTo>
                  <a:pt x="4367697" y="898656"/>
                  <a:pt x="4390452" y="964225"/>
                  <a:pt x="4381282" y="949514"/>
                </a:cubicBezTo>
                <a:cubicBezTo>
                  <a:pt x="4365960" y="924929"/>
                  <a:pt x="4372226" y="895022"/>
                  <a:pt x="4367697" y="867777"/>
                </a:cubicBezTo>
                <a:cubicBezTo>
                  <a:pt x="4300408" y="921757"/>
                  <a:pt x="4366538" y="862855"/>
                  <a:pt x="4306562" y="1031252"/>
                </a:cubicBezTo>
                <a:cubicBezTo>
                  <a:pt x="4296514" y="1059467"/>
                  <a:pt x="4279392" y="1085743"/>
                  <a:pt x="4265807" y="1112989"/>
                </a:cubicBezTo>
                <a:cubicBezTo>
                  <a:pt x="4183154" y="1094044"/>
                  <a:pt x="4226436" y="1113571"/>
                  <a:pt x="4163916" y="1025802"/>
                </a:cubicBezTo>
                <a:cubicBezTo>
                  <a:pt x="3867764" y="610048"/>
                  <a:pt x="4161205" y="771873"/>
                  <a:pt x="4014477" y="693404"/>
                </a:cubicBezTo>
                <a:cubicBezTo>
                  <a:pt x="3996364" y="738814"/>
                  <a:pt x="3975587" y="783594"/>
                  <a:pt x="3960136" y="829633"/>
                </a:cubicBezTo>
                <a:cubicBezTo>
                  <a:pt x="3943855" y="878144"/>
                  <a:pt x="3943224" y="930305"/>
                  <a:pt x="3919380" y="976760"/>
                </a:cubicBezTo>
                <a:cubicBezTo>
                  <a:pt x="3910716" y="993639"/>
                  <a:pt x="3916047" y="940311"/>
                  <a:pt x="3912587" y="922268"/>
                </a:cubicBezTo>
                <a:cubicBezTo>
                  <a:pt x="3906982" y="893044"/>
                  <a:pt x="3899002" y="864144"/>
                  <a:pt x="3892209" y="835082"/>
                </a:cubicBezTo>
                <a:cubicBezTo>
                  <a:pt x="3891932" y="835822"/>
                  <a:pt x="3855432" y="935424"/>
                  <a:pt x="3851453" y="938616"/>
                </a:cubicBezTo>
                <a:cubicBezTo>
                  <a:pt x="3843289" y="945165"/>
                  <a:pt x="3849438" y="919801"/>
                  <a:pt x="3844660" y="911370"/>
                </a:cubicBezTo>
                <a:cubicBezTo>
                  <a:pt x="3826638" y="879563"/>
                  <a:pt x="3803904" y="849613"/>
                  <a:pt x="3783526" y="818734"/>
                </a:cubicBezTo>
                <a:cubicBezTo>
                  <a:pt x="3763148" y="831449"/>
                  <a:pt x="3739543" y="841400"/>
                  <a:pt x="3722392" y="856878"/>
                </a:cubicBezTo>
                <a:cubicBezTo>
                  <a:pt x="3529534" y="1030931"/>
                  <a:pt x="3689092" y="920008"/>
                  <a:pt x="3579746" y="993107"/>
                </a:cubicBezTo>
                <a:cubicBezTo>
                  <a:pt x="3578801" y="974157"/>
                  <a:pt x="3577868" y="827594"/>
                  <a:pt x="3559368" y="786040"/>
                </a:cubicBezTo>
                <a:cubicBezTo>
                  <a:pt x="3556959" y="780631"/>
                  <a:pt x="3545782" y="782407"/>
                  <a:pt x="3538989" y="780590"/>
                </a:cubicBezTo>
                <a:cubicBezTo>
                  <a:pt x="3519120" y="841691"/>
                  <a:pt x="3471445" y="1041476"/>
                  <a:pt x="3375965" y="1058497"/>
                </a:cubicBezTo>
                <a:cubicBezTo>
                  <a:pt x="3323426" y="1067863"/>
                  <a:pt x="3335209" y="978576"/>
                  <a:pt x="3314831" y="938616"/>
                </a:cubicBezTo>
                <a:cubicBezTo>
                  <a:pt x="3303510" y="931351"/>
                  <a:pt x="3294621" y="920497"/>
                  <a:pt x="3280867" y="916819"/>
                </a:cubicBezTo>
                <a:cubicBezTo>
                  <a:pt x="3272011" y="914451"/>
                  <a:pt x="3262986" y="921523"/>
                  <a:pt x="3253697" y="922268"/>
                </a:cubicBezTo>
                <a:cubicBezTo>
                  <a:pt x="3217579" y="925166"/>
                  <a:pt x="3181241" y="925901"/>
                  <a:pt x="3145014" y="927717"/>
                </a:cubicBezTo>
                <a:cubicBezTo>
                  <a:pt x="3133693" y="920452"/>
                  <a:pt x="3120332" y="914856"/>
                  <a:pt x="3111050" y="905921"/>
                </a:cubicBezTo>
                <a:cubicBezTo>
                  <a:pt x="3086111" y="881914"/>
                  <a:pt x="3075224" y="847337"/>
                  <a:pt x="3043123" y="829633"/>
                </a:cubicBezTo>
                <a:cubicBezTo>
                  <a:pt x="3030607" y="822730"/>
                  <a:pt x="3008286" y="834759"/>
                  <a:pt x="3002368" y="845980"/>
                </a:cubicBezTo>
                <a:cubicBezTo>
                  <a:pt x="2981602" y="885354"/>
                  <a:pt x="2979725" y="929534"/>
                  <a:pt x="2968404" y="971311"/>
                </a:cubicBezTo>
                <a:cubicBezTo>
                  <a:pt x="2959347" y="982209"/>
                  <a:pt x="2952779" y="1013267"/>
                  <a:pt x="2941233" y="1004006"/>
                </a:cubicBezTo>
                <a:cubicBezTo>
                  <a:pt x="2919872" y="986870"/>
                  <a:pt x="2928182" y="956677"/>
                  <a:pt x="2920855" y="933167"/>
                </a:cubicBezTo>
                <a:cubicBezTo>
                  <a:pt x="2912330" y="905811"/>
                  <a:pt x="2902741" y="878675"/>
                  <a:pt x="2893684" y="851429"/>
                </a:cubicBezTo>
                <a:cubicBezTo>
                  <a:pt x="2891986" y="964499"/>
                  <a:pt x="2899534" y="1077984"/>
                  <a:pt x="2895525" y="1190950"/>
                </a:cubicBezTo>
                <a:lnTo>
                  <a:pt x="2892524" y="1230145"/>
                </a:lnTo>
                <a:lnTo>
                  <a:pt x="2844986" y="1230145"/>
                </a:lnTo>
                <a:lnTo>
                  <a:pt x="2770362" y="1053339"/>
                </a:lnTo>
                <a:cubicBezTo>
                  <a:pt x="2745807" y="993301"/>
                  <a:pt x="2721603" y="933167"/>
                  <a:pt x="2696697" y="873226"/>
                </a:cubicBezTo>
                <a:cubicBezTo>
                  <a:pt x="2671790" y="898655"/>
                  <a:pt x="2638250" y="919926"/>
                  <a:pt x="2621977" y="949514"/>
                </a:cubicBezTo>
                <a:cubicBezTo>
                  <a:pt x="2603336" y="983409"/>
                  <a:pt x="2607837" y="1022955"/>
                  <a:pt x="2594806" y="1058497"/>
                </a:cubicBezTo>
                <a:cubicBezTo>
                  <a:pt x="2592786" y="1064008"/>
                  <a:pt x="2590725" y="1047466"/>
                  <a:pt x="2588013" y="1042150"/>
                </a:cubicBezTo>
                <a:cubicBezTo>
                  <a:pt x="2570339" y="1007492"/>
                  <a:pt x="2551786" y="973127"/>
                  <a:pt x="2533672" y="938616"/>
                </a:cubicBezTo>
                <a:cubicBezTo>
                  <a:pt x="2524615" y="942249"/>
                  <a:pt x="2512118" y="942755"/>
                  <a:pt x="2506501" y="949514"/>
                </a:cubicBezTo>
                <a:cubicBezTo>
                  <a:pt x="2488519" y="971153"/>
                  <a:pt x="2491060" y="1004107"/>
                  <a:pt x="2465745" y="1020353"/>
                </a:cubicBezTo>
                <a:cubicBezTo>
                  <a:pt x="2454424" y="1027618"/>
                  <a:pt x="2448122" y="1001860"/>
                  <a:pt x="2438574" y="993107"/>
                </a:cubicBezTo>
                <a:cubicBezTo>
                  <a:pt x="2432249" y="987308"/>
                  <a:pt x="2424989" y="982209"/>
                  <a:pt x="2418196" y="976760"/>
                </a:cubicBezTo>
                <a:cubicBezTo>
                  <a:pt x="2418196" y="976760"/>
                  <a:pt x="2339482" y="1117261"/>
                  <a:pt x="2282343" y="1178378"/>
                </a:cubicBezTo>
                <a:cubicBezTo>
                  <a:pt x="2270041" y="1191536"/>
                  <a:pt x="2279750" y="1145435"/>
                  <a:pt x="2275550" y="1129336"/>
                </a:cubicBezTo>
                <a:cubicBezTo>
                  <a:pt x="2259348" y="1067238"/>
                  <a:pt x="2239323" y="1005822"/>
                  <a:pt x="2221209" y="944065"/>
                </a:cubicBezTo>
                <a:cubicBezTo>
                  <a:pt x="2154451" y="930677"/>
                  <a:pt x="2202494" y="933722"/>
                  <a:pt x="2228001" y="1025802"/>
                </a:cubicBezTo>
                <a:cubicBezTo>
                  <a:pt x="2233426" y="1045387"/>
                  <a:pt x="2242702" y="1066710"/>
                  <a:pt x="2234794" y="1085743"/>
                </a:cubicBezTo>
                <a:cubicBezTo>
                  <a:pt x="2231592" y="1093449"/>
                  <a:pt x="2214019" y="1081142"/>
                  <a:pt x="2207623" y="1074845"/>
                </a:cubicBezTo>
                <a:cubicBezTo>
                  <a:pt x="2163563" y="1031466"/>
                  <a:pt x="2126111" y="984025"/>
                  <a:pt x="2085355" y="938616"/>
                </a:cubicBezTo>
                <a:cubicBezTo>
                  <a:pt x="2060448" y="940432"/>
                  <a:pt x="2032824" y="934809"/>
                  <a:pt x="2010635" y="944065"/>
                </a:cubicBezTo>
                <a:cubicBezTo>
                  <a:pt x="1973594" y="959517"/>
                  <a:pt x="1951926" y="993035"/>
                  <a:pt x="1915538" y="1009455"/>
                </a:cubicBezTo>
                <a:cubicBezTo>
                  <a:pt x="1908422" y="1012665"/>
                  <a:pt x="1903932" y="999461"/>
                  <a:pt x="1901952" y="993107"/>
                </a:cubicBezTo>
                <a:cubicBezTo>
                  <a:pt x="1896979" y="977150"/>
                  <a:pt x="1897424" y="960412"/>
                  <a:pt x="1895160" y="944065"/>
                </a:cubicBezTo>
                <a:cubicBezTo>
                  <a:pt x="1888367" y="984025"/>
                  <a:pt x="1891514" y="1025915"/>
                  <a:pt x="1874782" y="1063946"/>
                </a:cubicBezTo>
                <a:cubicBezTo>
                  <a:pt x="1870387" y="1073933"/>
                  <a:pt x="1864713" y="1030084"/>
                  <a:pt x="1854403" y="1036701"/>
                </a:cubicBezTo>
                <a:cubicBezTo>
                  <a:pt x="1838103" y="1047162"/>
                  <a:pt x="1845347" y="1069395"/>
                  <a:pt x="1840818" y="1085743"/>
                </a:cubicBezTo>
                <a:cubicBezTo>
                  <a:pt x="1827233" y="1076661"/>
                  <a:pt x="1810416" y="1069998"/>
                  <a:pt x="1800062" y="1058497"/>
                </a:cubicBezTo>
                <a:cubicBezTo>
                  <a:pt x="1780488" y="1036756"/>
                  <a:pt x="1778196" y="1004827"/>
                  <a:pt x="1752513" y="987658"/>
                </a:cubicBezTo>
                <a:cubicBezTo>
                  <a:pt x="1742371" y="980878"/>
                  <a:pt x="1724454" y="994533"/>
                  <a:pt x="1718550" y="1004006"/>
                </a:cubicBezTo>
                <a:cubicBezTo>
                  <a:pt x="1698374" y="1036376"/>
                  <a:pt x="1691379" y="1073028"/>
                  <a:pt x="1677794" y="1107540"/>
                </a:cubicBezTo>
                <a:cubicBezTo>
                  <a:pt x="1664208" y="1089376"/>
                  <a:pt x="1646402" y="1072854"/>
                  <a:pt x="1637038" y="1053048"/>
                </a:cubicBezTo>
                <a:cubicBezTo>
                  <a:pt x="1594406" y="962887"/>
                  <a:pt x="1611019" y="904903"/>
                  <a:pt x="1596281" y="987658"/>
                </a:cubicBezTo>
                <a:cubicBezTo>
                  <a:pt x="1591753" y="980393"/>
                  <a:pt x="1586197" y="973484"/>
                  <a:pt x="1582696" y="965862"/>
                </a:cubicBezTo>
                <a:cubicBezTo>
                  <a:pt x="1574961" y="949019"/>
                  <a:pt x="1570566" y="911560"/>
                  <a:pt x="1564021" y="891923"/>
                </a:cubicBezTo>
                <a:lnTo>
                  <a:pt x="1560963" y="885170"/>
                </a:lnTo>
                <a:lnTo>
                  <a:pt x="1561132" y="881960"/>
                </a:lnTo>
                <a:cubicBezTo>
                  <a:pt x="1562856" y="850654"/>
                  <a:pt x="1564394" y="828132"/>
                  <a:pt x="1565625" y="812615"/>
                </a:cubicBezTo>
                <a:lnTo>
                  <a:pt x="1566049" y="807791"/>
                </a:lnTo>
                <a:lnTo>
                  <a:pt x="1567203" y="799819"/>
                </a:lnTo>
                <a:cubicBezTo>
                  <a:pt x="1569331" y="783018"/>
                  <a:pt x="1569015" y="776461"/>
                  <a:pt x="1567227" y="794372"/>
                </a:cubicBezTo>
                <a:lnTo>
                  <a:pt x="1566049" y="807791"/>
                </a:lnTo>
                <a:lnTo>
                  <a:pt x="1565133" y="814118"/>
                </a:lnTo>
                <a:cubicBezTo>
                  <a:pt x="1560016" y="845670"/>
                  <a:pt x="1548851" y="892271"/>
                  <a:pt x="1528355" y="905921"/>
                </a:cubicBezTo>
                <a:cubicBezTo>
                  <a:pt x="1429744" y="971594"/>
                  <a:pt x="1310989" y="1014904"/>
                  <a:pt x="1202306" y="1069396"/>
                </a:cubicBezTo>
                <a:cubicBezTo>
                  <a:pt x="1179518" y="1032835"/>
                  <a:pt x="1185410" y="1045851"/>
                  <a:pt x="1168342" y="987658"/>
                </a:cubicBezTo>
                <a:cubicBezTo>
                  <a:pt x="1165188" y="976903"/>
                  <a:pt x="1168849" y="964333"/>
                  <a:pt x="1161550" y="954963"/>
                </a:cubicBezTo>
                <a:cubicBezTo>
                  <a:pt x="1145405" y="934241"/>
                  <a:pt x="1120794" y="918636"/>
                  <a:pt x="1100416" y="900472"/>
                </a:cubicBezTo>
                <a:cubicBezTo>
                  <a:pt x="1086830" y="929534"/>
                  <a:pt x="1073035" y="958533"/>
                  <a:pt x="1059659" y="987658"/>
                </a:cubicBezTo>
                <a:cubicBezTo>
                  <a:pt x="1057184" y="993048"/>
                  <a:pt x="1058824" y="1007191"/>
                  <a:pt x="1052867" y="1004006"/>
                </a:cubicBezTo>
                <a:cubicBezTo>
                  <a:pt x="1042722" y="998580"/>
                  <a:pt x="1043810" y="985842"/>
                  <a:pt x="1039281" y="976760"/>
                </a:cubicBezTo>
                <a:cubicBezTo>
                  <a:pt x="931966" y="890670"/>
                  <a:pt x="994133" y="908481"/>
                  <a:pt x="869464" y="1058497"/>
                </a:cubicBezTo>
                <a:cubicBezTo>
                  <a:pt x="808312" y="1009440"/>
                  <a:pt x="890559" y="1079531"/>
                  <a:pt x="794745" y="938616"/>
                </a:cubicBezTo>
                <a:cubicBezTo>
                  <a:pt x="789323" y="930643"/>
                  <a:pt x="776631" y="927717"/>
                  <a:pt x="767574" y="922268"/>
                </a:cubicBezTo>
                <a:cubicBezTo>
                  <a:pt x="758517" y="927717"/>
                  <a:pt x="746306" y="930867"/>
                  <a:pt x="740403" y="938616"/>
                </a:cubicBezTo>
                <a:cubicBezTo>
                  <a:pt x="720859" y="964271"/>
                  <a:pt x="730334" y="1020353"/>
                  <a:pt x="692854" y="1020353"/>
                </a:cubicBezTo>
                <a:cubicBezTo>
                  <a:pt x="657704" y="1020353"/>
                  <a:pt x="699997" y="944733"/>
                  <a:pt x="665683" y="938616"/>
                </a:cubicBezTo>
                <a:cubicBezTo>
                  <a:pt x="634897" y="933128"/>
                  <a:pt x="643041" y="985842"/>
                  <a:pt x="631720" y="1009455"/>
                </a:cubicBezTo>
                <a:cubicBezTo>
                  <a:pt x="627192" y="1000373"/>
                  <a:pt x="630328" y="982209"/>
                  <a:pt x="618135" y="982209"/>
                </a:cubicBezTo>
                <a:cubicBezTo>
                  <a:pt x="602124" y="982209"/>
                  <a:pt x="593052" y="998768"/>
                  <a:pt x="584171" y="1009455"/>
                </a:cubicBezTo>
                <a:cubicBezTo>
                  <a:pt x="561115" y="1037199"/>
                  <a:pt x="543415" y="1067579"/>
                  <a:pt x="523037" y="1096641"/>
                </a:cubicBezTo>
                <a:cubicBezTo>
                  <a:pt x="516244" y="1087559"/>
                  <a:pt x="506834" y="1079443"/>
                  <a:pt x="502659" y="1069396"/>
                </a:cubicBezTo>
                <a:cubicBezTo>
                  <a:pt x="486331" y="1030101"/>
                  <a:pt x="496206" y="980472"/>
                  <a:pt x="461903" y="949514"/>
                </a:cubicBezTo>
                <a:cubicBezTo>
                  <a:pt x="442117" y="931658"/>
                  <a:pt x="452846" y="996740"/>
                  <a:pt x="448318" y="1020353"/>
                </a:cubicBezTo>
                <a:cubicBezTo>
                  <a:pt x="446053" y="1009455"/>
                  <a:pt x="443989" y="998528"/>
                  <a:pt x="441525" y="987658"/>
                </a:cubicBezTo>
                <a:cubicBezTo>
                  <a:pt x="439460" y="978546"/>
                  <a:pt x="438575" y="951679"/>
                  <a:pt x="434732" y="960412"/>
                </a:cubicBezTo>
                <a:cubicBezTo>
                  <a:pt x="417731" y="999056"/>
                  <a:pt x="412090" y="1040333"/>
                  <a:pt x="400769" y="1080294"/>
                </a:cubicBezTo>
                <a:cubicBezTo>
                  <a:pt x="391712" y="1069395"/>
                  <a:pt x="383798" y="1057827"/>
                  <a:pt x="373598" y="1047599"/>
                </a:cubicBezTo>
                <a:cubicBezTo>
                  <a:pt x="365597" y="1039575"/>
                  <a:pt x="357624" y="1020812"/>
                  <a:pt x="346427" y="1025802"/>
                </a:cubicBezTo>
                <a:cubicBezTo>
                  <a:pt x="326049" y="1034884"/>
                  <a:pt x="323785" y="1058497"/>
                  <a:pt x="312464" y="1074845"/>
                </a:cubicBezTo>
                <a:cubicBezTo>
                  <a:pt x="305671" y="1067579"/>
                  <a:pt x="296684" y="1061347"/>
                  <a:pt x="292086" y="1053048"/>
                </a:cubicBezTo>
                <a:cubicBezTo>
                  <a:pt x="278415" y="1028373"/>
                  <a:pt x="280485" y="996942"/>
                  <a:pt x="258122" y="976760"/>
                </a:cubicBezTo>
                <a:cubicBezTo>
                  <a:pt x="249351" y="968844"/>
                  <a:pt x="247419" y="996799"/>
                  <a:pt x="237744" y="1004006"/>
                </a:cubicBezTo>
                <a:cubicBezTo>
                  <a:pt x="215176" y="1020816"/>
                  <a:pt x="187931" y="1033067"/>
                  <a:pt x="163025" y="1047599"/>
                </a:cubicBezTo>
                <a:cubicBezTo>
                  <a:pt x="142647" y="1038517"/>
                  <a:pt x="122541" y="1029030"/>
                  <a:pt x="101891" y="1020353"/>
                </a:cubicBezTo>
                <a:cubicBezTo>
                  <a:pt x="74981" y="1009045"/>
                  <a:pt x="50033" y="992945"/>
                  <a:pt x="20378" y="987658"/>
                </a:cubicBezTo>
                <a:cubicBezTo>
                  <a:pt x="16884" y="987035"/>
                  <a:pt x="13364" y="987045"/>
                  <a:pt x="9856" y="987500"/>
                </a:cubicBezTo>
                <a:lnTo>
                  <a:pt x="0" y="989871"/>
                </a:lnTo>
                <a:close/>
              </a:path>
            </a:pathLst>
          </a:custGeom>
        </p:spPr>
      </p:pic>
      <p:pic>
        <p:nvPicPr>
          <p:cNvPr id="61" name="Picture 60">
            <a:extLst>
              <a:ext uri="{FF2B5EF4-FFF2-40B4-BE49-F238E27FC236}">
                <a16:creationId xmlns:a16="http://schemas.microsoft.com/office/drawing/2014/main" id="{FD1FDA49-6EDD-41B5-B68A-9C9E967498DE}"/>
              </a:ext>
            </a:extLst>
          </p:cNvPr>
          <p:cNvPicPr>
            <a:picLocks noChangeAspect="1"/>
          </p:cNvPicPr>
          <p:nvPr/>
        </p:nvPicPr>
        <p:blipFill>
          <a:blip r:embed="rId10"/>
          <a:srcRect l="325" t="4748" r="7386"/>
          <a:stretch>
            <a:fillRect/>
          </a:stretch>
        </p:blipFill>
        <p:spPr>
          <a:xfrm>
            <a:off x="8011079" y="897484"/>
            <a:ext cx="5414963" cy="1297405"/>
          </a:xfrm>
          <a:custGeom>
            <a:avLst/>
            <a:gdLst>
              <a:gd name="connsiteX0" fmla="*/ 1888664 w 5414963"/>
              <a:gd name="connsiteY0" fmla="*/ 965797 h 1297405"/>
              <a:gd name="connsiteX1" fmla="*/ 1894748 w 5414963"/>
              <a:gd name="connsiteY1" fmla="*/ 969327 h 1297405"/>
              <a:gd name="connsiteX2" fmla="*/ 1896169 w 5414963"/>
              <a:gd name="connsiteY2" fmla="*/ 972165 h 1297405"/>
              <a:gd name="connsiteX3" fmla="*/ 1894765 w 5414963"/>
              <a:gd name="connsiteY3" fmla="*/ 996265 h 1297405"/>
              <a:gd name="connsiteX4" fmla="*/ 1889565 w 5414963"/>
              <a:gd name="connsiteY4" fmla="*/ 1102679 h 1297405"/>
              <a:gd name="connsiteX5" fmla="*/ 1881313 w 5414963"/>
              <a:gd name="connsiteY5" fmla="*/ 971016 h 1297405"/>
              <a:gd name="connsiteX6" fmla="*/ 1888664 w 5414963"/>
              <a:gd name="connsiteY6" fmla="*/ 965797 h 1297405"/>
              <a:gd name="connsiteX7" fmla="*/ 0 w 5414963"/>
              <a:gd name="connsiteY7" fmla="*/ 0 h 1297405"/>
              <a:gd name="connsiteX8" fmla="*/ 5414963 w 5414963"/>
              <a:gd name="connsiteY8" fmla="*/ 0 h 1297405"/>
              <a:gd name="connsiteX9" fmla="*/ 5414963 w 5414963"/>
              <a:gd name="connsiteY9" fmla="*/ 1064004 h 1297405"/>
              <a:gd name="connsiteX10" fmla="*/ 5396397 w 5414963"/>
              <a:gd name="connsiteY10" fmla="*/ 1048817 h 1297405"/>
              <a:gd name="connsiteX11" fmla="*/ 5330387 w 5414963"/>
              <a:gd name="connsiteY11" fmla="*/ 988970 h 1297405"/>
              <a:gd name="connsiteX12" fmla="*/ 5322135 w 5414963"/>
              <a:gd name="connsiteY12" fmla="*/ 1042832 h 1297405"/>
              <a:gd name="connsiteX13" fmla="*/ 5305633 w 5414963"/>
              <a:gd name="connsiteY13" fmla="*/ 953062 h 1297405"/>
              <a:gd name="connsiteX14" fmla="*/ 5231370 w 5414963"/>
              <a:gd name="connsiteY14" fmla="*/ 1132603 h 1297405"/>
              <a:gd name="connsiteX15" fmla="*/ 5181862 w 5414963"/>
              <a:gd name="connsiteY15" fmla="*/ 1222373 h 1297405"/>
              <a:gd name="connsiteX16" fmla="*/ 5058091 w 5414963"/>
              <a:gd name="connsiteY16" fmla="*/ 1126618 h 1297405"/>
              <a:gd name="connsiteX17" fmla="*/ 4876561 w 5414963"/>
              <a:gd name="connsiteY17" fmla="*/ 761552 h 1297405"/>
              <a:gd name="connsiteX18" fmla="*/ 4810550 w 5414963"/>
              <a:gd name="connsiteY18" fmla="*/ 911169 h 1297405"/>
              <a:gd name="connsiteX19" fmla="*/ 4761042 w 5414963"/>
              <a:gd name="connsiteY19" fmla="*/ 1072756 h 1297405"/>
              <a:gd name="connsiteX20" fmla="*/ 4752791 w 5414963"/>
              <a:gd name="connsiteY20" fmla="*/ 1012909 h 1297405"/>
              <a:gd name="connsiteX21" fmla="*/ 4728037 w 5414963"/>
              <a:gd name="connsiteY21" fmla="*/ 917154 h 1297405"/>
              <a:gd name="connsiteX22" fmla="*/ 4678528 w 5414963"/>
              <a:gd name="connsiteY22" fmla="*/ 1030863 h 1297405"/>
              <a:gd name="connsiteX23" fmla="*/ 4670277 w 5414963"/>
              <a:gd name="connsiteY23" fmla="*/ 1000940 h 1297405"/>
              <a:gd name="connsiteX24" fmla="*/ 4596014 w 5414963"/>
              <a:gd name="connsiteY24" fmla="*/ 899200 h 1297405"/>
              <a:gd name="connsiteX25" fmla="*/ 4521752 w 5414963"/>
              <a:gd name="connsiteY25" fmla="*/ 941093 h 1297405"/>
              <a:gd name="connsiteX26" fmla="*/ 4348473 w 5414963"/>
              <a:gd name="connsiteY26" fmla="*/ 1090710 h 1297405"/>
              <a:gd name="connsiteX27" fmla="*/ 4323719 w 5414963"/>
              <a:gd name="connsiteY27" fmla="*/ 863292 h 1297405"/>
              <a:gd name="connsiteX28" fmla="*/ 4298965 w 5414963"/>
              <a:gd name="connsiteY28" fmla="*/ 857307 h 1297405"/>
              <a:gd name="connsiteX29" fmla="*/ 4100932 w 5414963"/>
              <a:gd name="connsiteY29" fmla="*/ 1162526 h 1297405"/>
              <a:gd name="connsiteX30" fmla="*/ 4026670 w 5414963"/>
              <a:gd name="connsiteY30" fmla="*/ 1030863 h 1297405"/>
              <a:gd name="connsiteX31" fmla="*/ 3985413 w 5414963"/>
              <a:gd name="connsiteY31" fmla="*/ 1006925 h 1297405"/>
              <a:gd name="connsiteX32" fmla="*/ 3952407 w 5414963"/>
              <a:gd name="connsiteY32" fmla="*/ 1012909 h 1297405"/>
              <a:gd name="connsiteX33" fmla="*/ 3820386 w 5414963"/>
              <a:gd name="connsiteY33" fmla="*/ 1018894 h 1297405"/>
              <a:gd name="connsiteX34" fmla="*/ 3779129 w 5414963"/>
              <a:gd name="connsiteY34" fmla="*/ 994955 h 1297405"/>
              <a:gd name="connsiteX35" fmla="*/ 3696615 w 5414963"/>
              <a:gd name="connsiteY35" fmla="*/ 911169 h 1297405"/>
              <a:gd name="connsiteX36" fmla="*/ 3647107 w 5414963"/>
              <a:gd name="connsiteY36" fmla="*/ 929123 h 1297405"/>
              <a:gd name="connsiteX37" fmla="*/ 3605850 w 5414963"/>
              <a:gd name="connsiteY37" fmla="*/ 1066771 h 1297405"/>
              <a:gd name="connsiteX38" fmla="*/ 3572844 w 5414963"/>
              <a:gd name="connsiteY38" fmla="*/ 1102679 h 1297405"/>
              <a:gd name="connsiteX39" fmla="*/ 3548090 w 5414963"/>
              <a:gd name="connsiteY39" fmla="*/ 1024878 h 1297405"/>
              <a:gd name="connsiteX40" fmla="*/ 3515085 w 5414963"/>
              <a:gd name="connsiteY40" fmla="*/ 935108 h 1297405"/>
              <a:gd name="connsiteX41" fmla="*/ 3517257 w 5414963"/>
              <a:gd name="connsiteY41" fmla="*/ 1297405 h 1297405"/>
              <a:gd name="connsiteX42" fmla="*/ 3430888 w 5414963"/>
              <a:gd name="connsiteY42" fmla="*/ 1297405 h 1297405"/>
              <a:gd name="connsiteX43" fmla="*/ 3365280 w 5414963"/>
              <a:gd name="connsiteY43" fmla="*/ 1156861 h 1297405"/>
              <a:gd name="connsiteX44" fmla="*/ 3275795 w 5414963"/>
              <a:gd name="connsiteY44" fmla="*/ 959047 h 1297405"/>
              <a:gd name="connsiteX45" fmla="*/ 3185030 w 5414963"/>
              <a:gd name="connsiteY45" fmla="*/ 1042832 h 1297405"/>
              <a:gd name="connsiteX46" fmla="*/ 3152024 w 5414963"/>
              <a:gd name="connsiteY46" fmla="*/ 1162526 h 1297405"/>
              <a:gd name="connsiteX47" fmla="*/ 3143773 w 5414963"/>
              <a:gd name="connsiteY47" fmla="*/ 1144572 h 1297405"/>
              <a:gd name="connsiteX48" fmla="*/ 3077762 w 5414963"/>
              <a:gd name="connsiteY48" fmla="*/ 1030863 h 1297405"/>
              <a:gd name="connsiteX49" fmla="*/ 3044757 w 5414963"/>
              <a:gd name="connsiteY49" fmla="*/ 1042832 h 1297405"/>
              <a:gd name="connsiteX50" fmla="*/ 2995248 w 5414963"/>
              <a:gd name="connsiteY50" fmla="*/ 1120634 h 1297405"/>
              <a:gd name="connsiteX51" fmla="*/ 2962243 w 5414963"/>
              <a:gd name="connsiteY51" fmla="*/ 1090710 h 1297405"/>
              <a:gd name="connsiteX52" fmla="*/ 2937489 w 5414963"/>
              <a:gd name="connsiteY52" fmla="*/ 1072756 h 1297405"/>
              <a:gd name="connsiteX53" fmla="*/ 2772461 w 5414963"/>
              <a:gd name="connsiteY53" fmla="*/ 1294190 h 1297405"/>
              <a:gd name="connsiteX54" fmla="*/ 2764210 w 5414963"/>
              <a:gd name="connsiteY54" fmla="*/ 1240328 h 1297405"/>
              <a:gd name="connsiteX55" fmla="*/ 2698199 w 5414963"/>
              <a:gd name="connsiteY55" fmla="*/ 1036848 h 1297405"/>
              <a:gd name="connsiteX56" fmla="*/ 2706450 w 5414963"/>
              <a:gd name="connsiteY56" fmla="*/ 1126618 h 1297405"/>
              <a:gd name="connsiteX57" fmla="*/ 2714701 w 5414963"/>
              <a:gd name="connsiteY57" fmla="*/ 1192450 h 1297405"/>
              <a:gd name="connsiteX58" fmla="*/ 2681696 w 5414963"/>
              <a:gd name="connsiteY58" fmla="*/ 1180481 h 1297405"/>
              <a:gd name="connsiteX59" fmla="*/ 2533171 w 5414963"/>
              <a:gd name="connsiteY59" fmla="*/ 1030863 h 1297405"/>
              <a:gd name="connsiteX60" fmla="*/ 2442407 w 5414963"/>
              <a:gd name="connsiteY60" fmla="*/ 1036848 h 1297405"/>
              <a:gd name="connsiteX61" fmla="*/ 2326887 w 5414963"/>
              <a:gd name="connsiteY61" fmla="*/ 1108664 h 1297405"/>
              <a:gd name="connsiteX62" fmla="*/ 2310384 w 5414963"/>
              <a:gd name="connsiteY62" fmla="*/ 1090710 h 1297405"/>
              <a:gd name="connsiteX63" fmla="*/ 2302133 w 5414963"/>
              <a:gd name="connsiteY63" fmla="*/ 1036848 h 1297405"/>
              <a:gd name="connsiteX64" fmla="*/ 2277379 w 5414963"/>
              <a:gd name="connsiteY64" fmla="*/ 1168511 h 1297405"/>
              <a:gd name="connsiteX65" fmla="*/ 2252625 w 5414963"/>
              <a:gd name="connsiteY65" fmla="*/ 1138588 h 1297405"/>
              <a:gd name="connsiteX66" fmla="*/ 2236122 w 5414963"/>
              <a:gd name="connsiteY66" fmla="*/ 1192450 h 1297405"/>
              <a:gd name="connsiteX67" fmla="*/ 2186614 w 5414963"/>
              <a:gd name="connsiteY67" fmla="*/ 1162526 h 1297405"/>
              <a:gd name="connsiteX68" fmla="*/ 2128854 w 5414963"/>
              <a:gd name="connsiteY68" fmla="*/ 1084725 h 1297405"/>
              <a:gd name="connsiteX69" fmla="*/ 2087598 w 5414963"/>
              <a:gd name="connsiteY69" fmla="*/ 1102679 h 1297405"/>
              <a:gd name="connsiteX70" fmla="*/ 2038089 w 5414963"/>
              <a:gd name="connsiteY70" fmla="*/ 1216389 h 1297405"/>
              <a:gd name="connsiteX71" fmla="*/ 1988581 w 5414963"/>
              <a:gd name="connsiteY71" fmla="*/ 1156542 h 1297405"/>
              <a:gd name="connsiteX72" fmla="*/ 1939072 w 5414963"/>
              <a:gd name="connsiteY72" fmla="*/ 1084725 h 1297405"/>
              <a:gd name="connsiteX73" fmla="*/ 1922570 w 5414963"/>
              <a:gd name="connsiteY73" fmla="*/ 1060787 h 1297405"/>
              <a:gd name="connsiteX74" fmla="*/ 1899885 w 5414963"/>
              <a:gd name="connsiteY74" fmla="*/ 979581 h 1297405"/>
              <a:gd name="connsiteX75" fmla="*/ 1896169 w 5414963"/>
              <a:gd name="connsiteY75" fmla="*/ 972165 h 1297405"/>
              <a:gd name="connsiteX76" fmla="*/ 1896375 w 5414963"/>
              <a:gd name="connsiteY76" fmla="*/ 968639 h 1297405"/>
              <a:gd name="connsiteX77" fmla="*/ 1901833 w 5414963"/>
              <a:gd name="connsiteY77" fmla="*/ 892479 h 1297405"/>
              <a:gd name="connsiteX78" fmla="*/ 1902348 w 5414963"/>
              <a:gd name="connsiteY78" fmla="*/ 887181 h 1297405"/>
              <a:gd name="connsiteX79" fmla="*/ 1903750 w 5414963"/>
              <a:gd name="connsiteY79" fmla="*/ 878425 h 1297405"/>
              <a:gd name="connsiteX80" fmla="*/ 1903779 w 5414963"/>
              <a:gd name="connsiteY80" fmla="*/ 872443 h 1297405"/>
              <a:gd name="connsiteX81" fmla="*/ 1902348 w 5414963"/>
              <a:gd name="connsiteY81" fmla="*/ 887181 h 1297405"/>
              <a:gd name="connsiteX82" fmla="*/ 1901235 w 5414963"/>
              <a:gd name="connsiteY82" fmla="*/ 894130 h 1297405"/>
              <a:gd name="connsiteX83" fmla="*/ 1856559 w 5414963"/>
              <a:gd name="connsiteY83" fmla="*/ 994955 h 1297405"/>
              <a:gd name="connsiteX84" fmla="*/ 1460493 w 5414963"/>
              <a:gd name="connsiteY84" fmla="*/ 1174496 h 1297405"/>
              <a:gd name="connsiteX85" fmla="*/ 1419236 w 5414963"/>
              <a:gd name="connsiteY85" fmla="*/ 1084725 h 1297405"/>
              <a:gd name="connsiteX86" fmla="*/ 1410985 w 5414963"/>
              <a:gd name="connsiteY86" fmla="*/ 1048817 h 1297405"/>
              <a:gd name="connsiteX87" fmla="*/ 1336723 w 5414963"/>
              <a:gd name="connsiteY87" fmla="*/ 988970 h 1297405"/>
              <a:gd name="connsiteX88" fmla="*/ 1287214 w 5414963"/>
              <a:gd name="connsiteY88" fmla="*/ 1084725 h 1297405"/>
              <a:gd name="connsiteX89" fmla="*/ 1278963 w 5414963"/>
              <a:gd name="connsiteY89" fmla="*/ 1102679 h 1297405"/>
              <a:gd name="connsiteX90" fmla="*/ 1262460 w 5414963"/>
              <a:gd name="connsiteY90" fmla="*/ 1072756 h 1297405"/>
              <a:gd name="connsiteX91" fmla="*/ 1056176 w 5414963"/>
              <a:gd name="connsiteY91" fmla="*/ 1162526 h 1297405"/>
              <a:gd name="connsiteX92" fmla="*/ 965411 w 5414963"/>
              <a:gd name="connsiteY92" fmla="*/ 1030863 h 1297405"/>
              <a:gd name="connsiteX93" fmla="*/ 932405 w 5414963"/>
              <a:gd name="connsiteY93" fmla="*/ 1012909 h 1297405"/>
              <a:gd name="connsiteX94" fmla="*/ 899399 w 5414963"/>
              <a:gd name="connsiteY94" fmla="*/ 1030863 h 1297405"/>
              <a:gd name="connsiteX95" fmla="*/ 841640 w 5414963"/>
              <a:gd name="connsiteY95" fmla="*/ 1120634 h 1297405"/>
              <a:gd name="connsiteX96" fmla="*/ 808635 w 5414963"/>
              <a:gd name="connsiteY96" fmla="*/ 1030863 h 1297405"/>
              <a:gd name="connsiteX97" fmla="*/ 767378 w 5414963"/>
              <a:gd name="connsiteY97" fmla="*/ 1108664 h 1297405"/>
              <a:gd name="connsiteX98" fmla="*/ 750875 w 5414963"/>
              <a:gd name="connsiteY98" fmla="*/ 1078741 h 1297405"/>
              <a:gd name="connsiteX99" fmla="*/ 709618 w 5414963"/>
              <a:gd name="connsiteY99" fmla="*/ 1108664 h 1297405"/>
              <a:gd name="connsiteX100" fmla="*/ 635356 w 5414963"/>
              <a:gd name="connsiteY100" fmla="*/ 1204419 h 1297405"/>
              <a:gd name="connsiteX101" fmla="*/ 610602 w 5414963"/>
              <a:gd name="connsiteY101" fmla="*/ 1174496 h 1297405"/>
              <a:gd name="connsiteX102" fmla="*/ 561094 w 5414963"/>
              <a:gd name="connsiteY102" fmla="*/ 1042832 h 1297405"/>
              <a:gd name="connsiteX103" fmla="*/ 544591 w 5414963"/>
              <a:gd name="connsiteY103" fmla="*/ 1120634 h 1297405"/>
              <a:gd name="connsiteX104" fmla="*/ 536340 w 5414963"/>
              <a:gd name="connsiteY104" fmla="*/ 1084725 h 1297405"/>
              <a:gd name="connsiteX105" fmla="*/ 528088 w 5414963"/>
              <a:gd name="connsiteY105" fmla="*/ 1054802 h 1297405"/>
              <a:gd name="connsiteX106" fmla="*/ 486831 w 5414963"/>
              <a:gd name="connsiteY106" fmla="*/ 1186465 h 1297405"/>
              <a:gd name="connsiteX107" fmla="*/ 453826 w 5414963"/>
              <a:gd name="connsiteY107" fmla="*/ 1150557 h 1297405"/>
              <a:gd name="connsiteX108" fmla="*/ 420820 w 5414963"/>
              <a:gd name="connsiteY108" fmla="*/ 1126618 h 1297405"/>
              <a:gd name="connsiteX109" fmla="*/ 379563 w 5414963"/>
              <a:gd name="connsiteY109" fmla="*/ 1180481 h 1297405"/>
              <a:gd name="connsiteX110" fmla="*/ 354810 w 5414963"/>
              <a:gd name="connsiteY110" fmla="*/ 1156542 h 1297405"/>
              <a:gd name="connsiteX111" fmla="*/ 313552 w 5414963"/>
              <a:gd name="connsiteY111" fmla="*/ 1072756 h 1297405"/>
              <a:gd name="connsiteX112" fmla="*/ 288798 w 5414963"/>
              <a:gd name="connsiteY112" fmla="*/ 1102679 h 1297405"/>
              <a:gd name="connsiteX113" fmla="*/ 198033 w 5414963"/>
              <a:gd name="connsiteY113" fmla="*/ 1150557 h 1297405"/>
              <a:gd name="connsiteX114" fmla="*/ 123771 w 5414963"/>
              <a:gd name="connsiteY114" fmla="*/ 1120634 h 1297405"/>
              <a:gd name="connsiteX115" fmla="*/ 24754 w 5414963"/>
              <a:gd name="connsiteY115" fmla="*/ 1084725 h 1297405"/>
              <a:gd name="connsiteX116" fmla="*/ 11972 w 5414963"/>
              <a:gd name="connsiteY116" fmla="*/ 1084552 h 1297405"/>
              <a:gd name="connsiteX117" fmla="*/ 0 w 5414963"/>
              <a:gd name="connsiteY117" fmla="*/ 1087156 h 12974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5414963" h="1297405">
                <a:moveTo>
                  <a:pt x="1888664" y="965797"/>
                </a:moveTo>
                <a:cubicBezTo>
                  <a:pt x="1890885" y="965628"/>
                  <a:pt x="1892895" y="966917"/>
                  <a:pt x="1894748" y="969327"/>
                </a:cubicBezTo>
                <a:lnTo>
                  <a:pt x="1896169" y="972165"/>
                </a:lnTo>
                <a:lnTo>
                  <a:pt x="1894765" y="996265"/>
                </a:lnTo>
                <a:cubicBezTo>
                  <a:pt x="1893117" y="1025761"/>
                  <a:pt x="1891362" y="1060958"/>
                  <a:pt x="1889565" y="1102679"/>
                </a:cubicBezTo>
                <a:cubicBezTo>
                  <a:pt x="1886814" y="1058792"/>
                  <a:pt x="1851261" y="1009161"/>
                  <a:pt x="1881313" y="971016"/>
                </a:cubicBezTo>
                <a:cubicBezTo>
                  <a:pt x="1884010" y="967593"/>
                  <a:pt x="1886442" y="965966"/>
                  <a:pt x="1888664" y="965797"/>
                </a:cubicBezTo>
                <a:close/>
                <a:moveTo>
                  <a:pt x="0" y="0"/>
                </a:moveTo>
                <a:lnTo>
                  <a:pt x="5414963" y="0"/>
                </a:lnTo>
                <a:lnTo>
                  <a:pt x="5414963" y="1064004"/>
                </a:lnTo>
                <a:lnTo>
                  <a:pt x="5396397" y="1048817"/>
                </a:lnTo>
                <a:cubicBezTo>
                  <a:pt x="5372997" y="1029723"/>
                  <a:pt x="5365395" y="991792"/>
                  <a:pt x="5330387" y="988970"/>
                </a:cubicBezTo>
                <a:cubicBezTo>
                  <a:pt x="5305633" y="986976"/>
                  <a:pt x="5333274" y="1058990"/>
                  <a:pt x="5322135" y="1042832"/>
                </a:cubicBezTo>
                <a:cubicBezTo>
                  <a:pt x="5303521" y="1015831"/>
                  <a:pt x="5311133" y="982985"/>
                  <a:pt x="5305633" y="953062"/>
                </a:cubicBezTo>
                <a:cubicBezTo>
                  <a:pt x="5223893" y="1012348"/>
                  <a:pt x="5304225" y="947657"/>
                  <a:pt x="5231370" y="1132603"/>
                </a:cubicBezTo>
                <a:cubicBezTo>
                  <a:pt x="5219163" y="1163591"/>
                  <a:pt x="5198365" y="1192450"/>
                  <a:pt x="5181862" y="1222373"/>
                </a:cubicBezTo>
                <a:cubicBezTo>
                  <a:pt x="5081459" y="1201567"/>
                  <a:pt x="5134037" y="1223013"/>
                  <a:pt x="5058091" y="1126618"/>
                </a:cubicBezTo>
                <a:cubicBezTo>
                  <a:pt x="4698343" y="670003"/>
                  <a:pt x="5054797" y="847733"/>
                  <a:pt x="4876561" y="761552"/>
                </a:cubicBezTo>
                <a:cubicBezTo>
                  <a:pt x="4854557" y="811424"/>
                  <a:pt x="4829319" y="860606"/>
                  <a:pt x="4810550" y="911169"/>
                </a:cubicBezTo>
                <a:cubicBezTo>
                  <a:pt x="4790773" y="964448"/>
                  <a:pt x="4790007" y="1021736"/>
                  <a:pt x="4761042" y="1072756"/>
                </a:cubicBezTo>
                <a:cubicBezTo>
                  <a:pt x="4750517" y="1091295"/>
                  <a:pt x="4756993" y="1032725"/>
                  <a:pt x="4752791" y="1012909"/>
                </a:cubicBezTo>
                <a:cubicBezTo>
                  <a:pt x="4745983" y="980812"/>
                  <a:pt x="4736287" y="949072"/>
                  <a:pt x="4728037" y="917154"/>
                </a:cubicBezTo>
                <a:cubicBezTo>
                  <a:pt x="4727701" y="917966"/>
                  <a:pt x="4683361" y="1027358"/>
                  <a:pt x="4678528" y="1030863"/>
                </a:cubicBezTo>
                <a:cubicBezTo>
                  <a:pt x="4668611" y="1038056"/>
                  <a:pt x="4676080" y="1010200"/>
                  <a:pt x="4670277" y="1000940"/>
                </a:cubicBezTo>
                <a:cubicBezTo>
                  <a:pt x="4648384" y="966007"/>
                  <a:pt x="4620769" y="933113"/>
                  <a:pt x="4596014" y="899200"/>
                </a:cubicBezTo>
                <a:cubicBezTo>
                  <a:pt x="4571260" y="913164"/>
                  <a:pt x="4542587" y="924093"/>
                  <a:pt x="4521752" y="941093"/>
                </a:cubicBezTo>
                <a:cubicBezTo>
                  <a:pt x="4287479" y="1132251"/>
                  <a:pt x="4481301" y="1010427"/>
                  <a:pt x="4348473" y="1090710"/>
                </a:cubicBezTo>
                <a:cubicBezTo>
                  <a:pt x="4347325" y="1069897"/>
                  <a:pt x="4346192" y="908930"/>
                  <a:pt x="4323719" y="863292"/>
                </a:cubicBezTo>
                <a:cubicBezTo>
                  <a:pt x="4320793" y="857351"/>
                  <a:pt x="4307216" y="859302"/>
                  <a:pt x="4298965" y="857307"/>
                </a:cubicBezTo>
                <a:cubicBezTo>
                  <a:pt x="4274829" y="924413"/>
                  <a:pt x="4216916" y="1143832"/>
                  <a:pt x="4100932" y="1162526"/>
                </a:cubicBezTo>
                <a:cubicBezTo>
                  <a:pt x="4037111" y="1172813"/>
                  <a:pt x="4051424" y="1074751"/>
                  <a:pt x="4026670" y="1030863"/>
                </a:cubicBezTo>
                <a:cubicBezTo>
                  <a:pt x="4012917" y="1022884"/>
                  <a:pt x="4002121" y="1010964"/>
                  <a:pt x="3985413" y="1006925"/>
                </a:cubicBezTo>
                <a:cubicBezTo>
                  <a:pt x="3974655" y="1004324"/>
                  <a:pt x="3963691" y="1012091"/>
                  <a:pt x="3952407" y="1012909"/>
                </a:cubicBezTo>
                <a:cubicBezTo>
                  <a:pt x="3908533" y="1016091"/>
                  <a:pt x="3864393" y="1016899"/>
                  <a:pt x="3820386" y="1018894"/>
                </a:cubicBezTo>
                <a:cubicBezTo>
                  <a:pt x="3806633" y="1010914"/>
                  <a:pt x="3790403" y="1004768"/>
                  <a:pt x="3779129" y="994955"/>
                </a:cubicBezTo>
                <a:cubicBezTo>
                  <a:pt x="3748834" y="968589"/>
                  <a:pt x="3735609" y="930614"/>
                  <a:pt x="3696615" y="911169"/>
                </a:cubicBezTo>
                <a:cubicBezTo>
                  <a:pt x="3681411" y="903588"/>
                  <a:pt x="3654296" y="916799"/>
                  <a:pt x="3647107" y="929123"/>
                </a:cubicBezTo>
                <a:cubicBezTo>
                  <a:pt x="3621883" y="972367"/>
                  <a:pt x="3619602" y="1020889"/>
                  <a:pt x="3605850" y="1066771"/>
                </a:cubicBezTo>
                <a:cubicBezTo>
                  <a:pt x="3594848" y="1078741"/>
                  <a:pt x="3586869" y="1112852"/>
                  <a:pt x="3572844" y="1102679"/>
                </a:cubicBezTo>
                <a:cubicBezTo>
                  <a:pt x="3546896" y="1083859"/>
                  <a:pt x="3556990" y="1050699"/>
                  <a:pt x="3548090" y="1024878"/>
                </a:cubicBezTo>
                <a:cubicBezTo>
                  <a:pt x="3537734" y="994834"/>
                  <a:pt x="3526086" y="965031"/>
                  <a:pt x="3515085" y="935108"/>
                </a:cubicBezTo>
                <a:lnTo>
                  <a:pt x="3517257" y="1297405"/>
                </a:lnTo>
                <a:lnTo>
                  <a:pt x="3430888" y="1297405"/>
                </a:lnTo>
                <a:lnTo>
                  <a:pt x="3365280" y="1156861"/>
                </a:lnTo>
                <a:cubicBezTo>
                  <a:pt x="3335452" y="1090923"/>
                  <a:pt x="3306050" y="1024878"/>
                  <a:pt x="3275795" y="959047"/>
                </a:cubicBezTo>
                <a:cubicBezTo>
                  <a:pt x="3245540" y="986975"/>
                  <a:pt x="3204797" y="1010336"/>
                  <a:pt x="3185030" y="1042832"/>
                </a:cubicBezTo>
                <a:cubicBezTo>
                  <a:pt x="3162386" y="1080059"/>
                  <a:pt x="3167853" y="1123491"/>
                  <a:pt x="3152024" y="1162526"/>
                </a:cubicBezTo>
                <a:cubicBezTo>
                  <a:pt x="3149570" y="1168579"/>
                  <a:pt x="3147066" y="1150411"/>
                  <a:pt x="3143773" y="1144572"/>
                </a:cubicBezTo>
                <a:cubicBezTo>
                  <a:pt x="3122303" y="1106508"/>
                  <a:pt x="3099766" y="1068766"/>
                  <a:pt x="3077762" y="1030863"/>
                </a:cubicBezTo>
                <a:cubicBezTo>
                  <a:pt x="3066761" y="1034853"/>
                  <a:pt x="3051580" y="1035409"/>
                  <a:pt x="3044757" y="1042832"/>
                </a:cubicBezTo>
                <a:cubicBezTo>
                  <a:pt x="3022912" y="1066598"/>
                  <a:pt x="3025999" y="1102791"/>
                  <a:pt x="2995248" y="1120634"/>
                </a:cubicBezTo>
                <a:cubicBezTo>
                  <a:pt x="2981496" y="1128613"/>
                  <a:pt x="2973840" y="1100323"/>
                  <a:pt x="2962243" y="1090710"/>
                </a:cubicBezTo>
                <a:cubicBezTo>
                  <a:pt x="2954559" y="1084341"/>
                  <a:pt x="2945740" y="1078741"/>
                  <a:pt x="2937489" y="1072756"/>
                </a:cubicBezTo>
                <a:cubicBezTo>
                  <a:pt x="2937489" y="1072756"/>
                  <a:pt x="2841871" y="1227066"/>
                  <a:pt x="2772461" y="1294190"/>
                </a:cubicBezTo>
                <a:cubicBezTo>
                  <a:pt x="2757517" y="1308641"/>
                  <a:pt x="2769312" y="1258009"/>
                  <a:pt x="2764210" y="1240328"/>
                </a:cubicBezTo>
                <a:cubicBezTo>
                  <a:pt x="2744529" y="1172127"/>
                  <a:pt x="2720203" y="1104674"/>
                  <a:pt x="2698199" y="1036848"/>
                </a:cubicBezTo>
                <a:cubicBezTo>
                  <a:pt x="2617106" y="1022144"/>
                  <a:pt x="2675465" y="1025489"/>
                  <a:pt x="2706450" y="1126618"/>
                </a:cubicBezTo>
                <a:cubicBezTo>
                  <a:pt x="2713040" y="1148128"/>
                  <a:pt x="2724309" y="1171546"/>
                  <a:pt x="2714701" y="1192450"/>
                </a:cubicBezTo>
                <a:cubicBezTo>
                  <a:pt x="2710812" y="1200913"/>
                  <a:pt x="2689466" y="1187397"/>
                  <a:pt x="2681696" y="1180481"/>
                </a:cubicBezTo>
                <a:cubicBezTo>
                  <a:pt x="2628174" y="1132839"/>
                  <a:pt x="2582680" y="1080736"/>
                  <a:pt x="2533171" y="1030863"/>
                </a:cubicBezTo>
                <a:cubicBezTo>
                  <a:pt x="2502917" y="1032858"/>
                  <a:pt x="2469360" y="1026682"/>
                  <a:pt x="2442407" y="1036848"/>
                </a:cubicBezTo>
                <a:cubicBezTo>
                  <a:pt x="2397410" y="1053818"/>
                  <a:pt x="2371090" y="1090630"/>
                  <a:pt x="2326887" y="1108664"/>
                </a:cubicBezTo>
                <a:cubicBezTo>
                  <a:pt x="2318244" y="1112190"/>
                  <a:pt x="2312789" y="1097688"/>
                  <a:pt x="2310384" y="1090710"/>
                </a:cubicBezTo>
                <a:cubicBezTo>
                  <a:pt x="2304343" y="1073185"/>
                  <a:pt x="2304883" y="1054802"/>
                  <a:pt x="2302133" y="1036848"/>
                </a:cubicBezTo>
                <a:cubicBezTo>
                  <a:pt x="2293882" y="1080736"/>
                  <a:pt x="2297705" y="1126742"/>
                  <a:pt x="2277379" y="1168511"/>
                </a:cubicBezTo>
                <a:cubicBezTo>
                  <a:pt x="2272041" y="1179480"/>
                  <a:pt x="2265148" y="1131321"/>
                  <a:pt x="2252625" y="1138588"/>
                </a:cubicBezTo>
                <a:cubicBezTo>
                  <a:pt x="2232824" y="1150077"/>
                  <a:pt x="2241623" y="1174496"/>
                  <a:pt x="2236122" y="1192450"/>
                </a:cubicBezTo>
                <a:cubicBezTo>
                  <a:pt x="2219619" y="1182475"/>
                  <a:pt x="2199191" y="1175157"/>
                  <a:pt x="2186614" y="1162526"/>
                </a:cubicBezTo>
                <a:cubicBezTo>
                  <a:pt x="2162837" y="1138648"/>
                  <a:pt x="2160052" y="1103582"/>
                  <a:pt x="2128854" y="1084725"/>
                </a:cubicBezTo>
                <a:cubicBezTo>
                  <a:pt x="2116534" y="1077279"/>
                  <a:pt x="2094770" y="1092276"/>
                  <a:pt x="2087598" y="1102679"/>
                </a:cubicBezTo>
                <a:cubicBezTo>
                  <a:pt x="2063089" y="1138231"/>
                  <a:pt x="2054592" y="1178486"/>
                  <a:pt x="2038089" y="1216389"/>
                </a:cubicBezTo>
                <a:cubicBezTo>
                  <a:pt x="2021586" y="1196440"/>
                  <a:pt x="1999957" y="1178294"/>
                  <a:pt x="1988581" y="1156542"/>
                </a:cubicBezTo>
                <a:cubicBezTo>
                  <a:pt x="1936795" y="1057519"/>
                  <a:pt x="1956975" y="993837"/>
                  <a:pt x="1939072" y="1084725"/>
                </a:cubicBezTo>
                <a:cubicBezTo>
                  <a:pt x="1933572" y="1076746"/>
                  <a:pt x="1926822" y="1069158"/>
                  <a:pt x="1922570" y="1060787"/>
                </a:cubicBezTo>
                <a:cubicBezTo>
                  <a:pt x="1913174" y="1042289"/>
                  <a:pt x="1907835" y="1001149"/>
                  <a:pt x="1899885" y="979581"/>
                </a:cubicBezTo>
                <a:lnTo>
                  <a:pt x="1896169" y="972165"/>
                </a:lnTo>
                <a:lnTo>
                  <a:pt x="1896375" y="968639"/>
                </a:lnTo>
                <a:cubicBezTo>
                  <a:pt x="1898469" y="934257"/>
                  <a:pt x="1900338" y="909521"/>
                  <a:pt x="1901833" y="892479"/>
                </a:cubicBezTo>
                <a:lnTo>
                  <a:pt x="1902348" y="887181"/>
                </a:lnTo>
                <a:lnTo>
                  <a:pt x="1903750" y="878425"/>
                </a:lnTo>
                <a:cubicBezTo>
                  <a:pt x="1906335" y="859973"/>
                  <a:pt x="1905950" y="852772"/>
                  <a:pt x="1903779" y="872443"/>
                </a:cubicBezTo>
                <a:lnTo>
                  <a:pt x="1902348" y="887181"/>
                </a:lnTo>
                <a:lnTo>
                  <a:pt x="1901235" y="894130"/>
                </a:lnTo>
                <a:cubicBezTo>
                  <a:pt x="1895019" y="928782"/>
                  <a:pt x="1881457" y="979963"/>
                  <a:pt x="1856559" y="994955"/>
                </a:cubicBezTo>
                <a:cubicBezTo>
                  <a:pt x="1736772" y="1067083"/>
                  <a:pt x="1592515" y="1114649"/>
                  <a:pt x="1460493" y="1174496"/>
                </a:cubicBezTo>
                <a:cubicBezTo>
                  <a:pt x="1432812" y="1134342"/>
                  <a:pt x="1439970" y="1148637"/>
                  <a:pt x="1419236" y="1084725"/>
                </a:cubicBezTo>
                <a:cubicBezTo>
                  <a:pt x="1415404" y="1072914"/>
                  <a:pt x="1419852" y="1059108"/>
                  <a:pt x="1410985" y="1048817"/>
                </a:cubicBezTo>
                <a:cubicBezTo>
                  <a:pt x="1391373" y="1026058"/>
                  <a:pt x="1361477" y="1008919"/>
                  <a:pt x="1336723" y="988970"/>
                </a:cubicBezTo>
                <a:cubicBezTo>
                  <a:pt x="1320220" y="1020889"/>
                  <a:pt x="1303463" y="1052738"/>
                  <a:pt x="1287214" y="1084725"/>
                </a:cubicBezTo>
                <a:cubicBezTo>
                  <a:pt x="1284207" y="1090645"/>
                  <a:pt x="1286200" y="1106178"/>
                  <a:pt x="1278963" y="1102679"/>
                </a:cubicBezTo>
                <a:cubicBezTo>
                  <a:pt x="1266639" y="1096720"/>
                  <a:pt x="1267961" y="1082730"/>
                  <a:pt x="1262460" y="1072756"/>
                </a:cubicBezTo>
                <a:cubicBezTo>
                  <a:pt x="1132099" y="978206"/>
                  <a:pt x="1207616" y="997767"/>
                  <a:pt x="1056176" y="1162526"/>
                </a:cubicBezTo>
                <a:cubicBezTo>
                  <a:pt x="981891" y="1108648"/>
                  <a:pt x="1081801" y="1185628"/>
                  <a:pt x="965411" y="1030863"/>
                </a:cubicBezTo>
                <a:cubicBezTo>
                  <a:pt x="958825" y="1022107"/>
                  <a:pt x="943407" y="1018894"/>
                  <a:pt x="932405" y="1012909"/>
                </a:cubicBezTo>
                <a:cubicBezTo>
                  <a:pt x="921403" y="1018894"/>
                  <a:pt x="906571" y="1022352"/>
                  <a:pt x="899399" y="1030863"/>
                </a:cubicBezTo>
                <a:cubicBezTo>
                  <a:pt x="875659" y="1059040"/>
                  <a:pt x="887168" y="1120634"/>
                  <a:pt x="841640" y="1120634"/>
                </a:cubicBezTo>
                <a:cubicBezTo>
                  <a:pt x="798942" y="1120634"/>
                  <a:pt x="850316" y="1037581"/>
                  <a:pt x="808635" y="1030863"/>
                </a:cubicBezTo>
                <a:cubicBezTo>
                  <a:pt x="771238" y="1024836"/>
                  <a:pt x="781130" y="1082730"/>
                  <a:pt x="767378" y="1108664"/>
                </a:cubicBezTo>
                <a:cubicBezTo>
                  <a:pt x="761877" y="1098690"/>
                  <a:pt x="765687" y="1078741"/>
                  <a:pt x="750875" y="1078741"/>
                </a:cubicBezTo>
                <a:cubicBezTo>
                  <a:pt x="731427" y="1078741"/>
                  <a:pt x="720406" y="1096927"/>
                  <a:pt x="709618" y="1108664"/>
                </a:cubicBezTo>
                <a:cubicBezTo>
                  <a:pt x="681611" y="1139135"/>
                  <a:pt x="660110" y="1172501"/>
                  <a:pt x="635356" y="1204419"/>
                </a:cubicBezTo>
                <a:cubicBezTo>
                  <a:pt x="627105" y="1194445"/>
                  <a:pt x="615673" y="1185531"/>
                  <a:pt x="610602" y="1174496"/>
                </a:cubicBezTo>
                <a:cubicBezTo>
                  <a:pt x="590768" y="1131340"/>
                  <a:pt x="602763" y="1076833"/>
                  <a:pt x="561094" y="1042832"/>
                </a:cubicBezTo>
                <a:cubicBezTo>
                  <a:pt x="537059" y="1023221"/>
                  <a:pt x="550092" y="1094700"/>
                  <a:pt x="544591" y="1120634"/>
                </a:cubicBezTo>
                <a:cubicBezTo>
                  <a:pt x="541840" y="1108664"/>
                  <a:pt x="539332" y="1096664"/>
                  <a:pt x="536340" y="1084725"/>
                </a:cubicBezTo>
                <a:cubicBezTo>
                  <a:pt x="533831" y="1074718"/>
                  <a:pt x="532756" y="1045210"/>
                  <a:pt x="528088" y="1054802"/>
                </a:cubicBezTo>
                <a:cubicBezTo>
                  <a:pt x="507436" y="1097243"/>
                  <a:pt x="500584" y="1142577"/>
                  <a:pt x="486831" y="1186465"/>
                </a:cubicBezTo>
                <a:cubicBezTo>
                  <a:pt x="475830" y="1174496"/>
                  <a:pt x="466216" y="1161790"/>
                  <a:pt x="453826" y="1150557"/>
                </a:cubicBezTo>
                <a:cubicBezTo>
                  <a:pt x="444106" y="1141745"/>
                  <a:pt x="434421" y="1121138"/>
                  <a:pt x="420820" y="1126618"/>
                </a:cubicBezTo>
                <a:cubicBezTo>
                  <a:pt x="396066" y="1136593"/>
                  <a:pt x="393316" y="1162526"/>
                  <a:pt x="379563" y="1180481"/>
                </a:cubicBezTo>
                <a:cubicBezTo>
                  <a:pt x="371312" y="1172501"/>
                  <a:pt x="360395" y="1165656"/>
                  <a:pt x="354810" y="1156542"/>
                </a:cubicBezTo>
                <a:cubicBezTo>
                  <a:pt x="338203" y="1129441"/>
                  <a:pt x="340717" y="1094921"/>
                  <a:pt x="313552" y="1072756"/>
                </a:cubicBezTo>
                <a:cubicBezTo>
                  <a:pt x="302898" y="1064062"/>
                  <a:pt x="300551" y="1094764"/>
                  <a:pt x="288798" y="1102679"/>
                </a:cubicBezTo>
                <a:cubicBezTo>
                  <a:pt x="261384" y="1121142"/>
                  <a:pt x="228288" y="1134598"/>
                  <a:pt x="198033" y="1150557"/>
                </a:cubicBezTo>
                <a:cubicBezTo>
                  <a:pt x="173279" y="1140583"/>
                  <a:pt x="148856" y="1130164"/>
                  <a:pt x="123771" y="1120634"/>
                </a:cubicBezTo>
                <a:cubicBezTo>
                  <a:pt x="91083" y="1108215"/>
                  <a:pt x="60777" y="1090531"/>
                  <a:pt x="24754" y="1084725"/>
                </a:cubicBezTo>
                <a:cubicBezTo>
                  <a:pt x="20509" y="1084041"/>
                  <a:pt x="16233" y="1084052"/>
                  <a:pt x="11972" y="1084552"/>
                </a:cubicBezTo>
                <a:lnTo>
                  <a:pt x="0" y="1087156"/>
                </a:lnTo>
                <a:close/>
              </a:path>
            </a:pathLst>
          </a:custGeom>
        </p:spPr>
      </p:pic>
      <p:pic>
        <p:nvPicPr>
          <p:cNvPr id="75" name="Picture 74">
            <a:extLst>
              <a:ext uri="{FF2B5EF4-FFF2-40B4-BE49-F238E27FC236}">
                <a16:creationId xmlns:a16="http://schemas.microsoft.com/office/drawing/2014/main" id="{5D6A8CDE-7116-2FA9-1527-B6208B8EB742}"/>
              </a:ext>
            </a:extLst>
          </p:cNvPr>
          <p:cNvPicPr>
            <a:picLocks noChangeAspect="1"/>
          </p:cNvPicPr>
          <p:nvPr/>
        </p:nvPicPr>
        <p:blipFill>
          <a:blip r:embed="rId11"/>
          <a:srcRect l="1926" t="2396" r="9095" b="5422"/>
          <a:stretch>
            <a:fillRect/>
          </a:stretch>
        </p:blipFill>
        <p:spPr>
          <a:xfrm>
            <a:off x="9561017" y="5230364"/>
            <a:ext cx="4881737" cy="1115108"/>
          </a:xfrm>
          <a:custGeom>
            <a:avLst/>
            <a:gdLst>
              <a:gd name="connsiteX0" fmla="*/ 1702682 w 4881737"/>
              <a:gd name="connsiteY0" fmla="*/ 797138 h 1115108"/>
              <a:gd name="connsiteX1" fmla="*/ 1708167 w 4881737"/>
              <a:gd name="connsiteY1" fmla="*/ 800052 h 1115108"/>
              <a:gd name="connsiteX2" fmla="*/ 1709448 w 4881737"/>
              <a:gd name="connsiteY2" fmla="*/ 802394 h 1115108"/>
              <a:gd name="connsiteX3" fmla="*/ 1708182 w 4881737"/>
              <a:gd name="connsiteY3" fmla="*/ 822285 h 1115108"/>
              <a:gd name="connsiteX4" fmla="*/ 1703494 w 4881737"/>
              <a:gd name="connsiteY4" fmla="*/ 910116 h 1115108"/>
              <a:gd name="connsiteX5" fmla="*/ 1696055 w 4881737"/>
              <a:gd name="connsiteY5" fmla="*/ 801446 h 1115108"/>
              <a:gd name="connsiteX6" fmla="*/ 1702682 w 4881737"/>
              <a:gd name="connsiteY6" fmla="*/ 797138 h 1115108"/>
              <a:gd name="connsiteX7" fmla="*/ 0 w 4881737"/>
              <a:gd name="connsiteY7" fmla="*/ 0 h 1115108"/>
              <a:gd name="connsiteX8" fmla="*/ 4881737 w 4881737"/>
              <a:gd name="connsiteY8" fmla="*/ 0 h 1115108"/>
              <a:gd name="connsiteX9" fmla="*/ 4881737 w 4881737"/>
              <a:gd name="connsiteY9" fmla="*/ 878195 h 1115108"/>
              <a:gd name="connsiteX10" fmla="*/ 4865000 w 4881737"/>
              <a:gd name="connsiteY10" fmla="*/ 865660 h 1115108"/>
              <a:gd name="connsiteX11" fmla="*/ 4805489 w 4881737"/>
              <a:gd name="connsiteY11" fmla="*/ 816264 h 1115108"/>
              <a:gd name="connsiteX12" fmla="*/ 4798050 w 4881737"/>
              <a:gd name="connsiteY12" fmla="*/ 860720 h 1115108"/>
              <a:gd name="connsiteX13" fmla="*/ 4783172 w 4881737"/>
              <a:gd name="connsiteY13" fmla="*/ 786627 h 1115108"/>
              <a:gd name="connsiteX14" fmla="*/ 4716223 w 4881737"/>
              <a:gd name="connsiteY14" fmla="*/ 934814 h 1115108"/>
              <a:gd name="connsiteX15" fmla="*/ 4671590 w 4881737"/>
              <a:gd name="connsiteY15" fmla="*/ 1008908 h 1115108"/>
              <a:gd name="connsiteX16" fmla="*/ 4560007 w 4881737"/>
              <a:gd name="connsiteY16" fmla="*/ 929874 h 1115108"/>
              <a:gd name="connsiteX17" fmla="*/ 4396353 w 4881737"/>
              <a:gd name="connsiteY17" fmla="*/ 628561 h 1115108"/>
              <a:gd name="connsiteX18" fmla="*/ 4336842 w 4881737"/>
              <a:gd name="connsiteY18" fmla="*/ 752050 h 1115108"/>
              <a:gd name="connsiteX19" fmla="*/ 4292209 w 4881737"/>
              <a:gd name="connsiteY19" fmla="*/ 885418 h 1115108"/>
              <a:gd name="connsiteX20" fmla="*/ 4284770 w 4881737"/>
              <a:gd name="connsiteY20" fmla="*/ 836023 h 1115108"/>
              <a:gd name="connsiteX21" fmla="*/ 4262454 w 4881737"/>
              <a:gd name="connsiteY21" fmla="*/ 756989 h 1115108"/>
              <a:gd name="connsiteX22" fmla="*/ 4217821 w 4881737"/>
              <a:gd name="connsiteY22" fmla="*/ 850841 h 1115108"/>
              <a:gd name="connsiteX23" fmla="*/ 4210382 w 4881737"/>
              <a:gd name="connsiteY23" fmla="*/ 826143 h 1115108"/>
              <a:gd name="connsiteX24" fmla="*/ 4143432 w 4881737"/>
              <a:gd name="connsiteY24" fmla="*/ 742171 h 1115108"/>
              <a:gd name="connsiteX25" fmla="*/ 4076483 w 4881737"/>
              <a:gd name="connsiteY25" fmla="*/ 776748 h 1115108"/>
              <a:gd name="connsiteX26" fmla="*/ 3920268 w 4881737"/>
              <a:gd name="connsiteY26" fmla="*/ 900237 h 1115108"/>
              <a:gd name="connsiteX27" fmla="*/ 3897951 w 4881737"/>
              <a:gd name="connsiteY27" fmla="*/ 712533 h 1115108"/>
              <a:gd name="connsiteX28" fmla="*/ 3875634 w 4881737"/>
              <a:gd name="connsiteY28" fmla="*/ 707594 h 1115108"/>
              <a:gd name="connsiteX29" fmla="*/ 3697102 w 4881737"/>
              <a:gd name="connsiteY29" fmla="*/ 959512 h 1115108"/>
              <a:gd name="connsiteX30" fmla="*/ 3630153 w 4881737"/>
              <a:gd name="connsiteY30" fmla="*/ 850841 h 1115108"/>
              <a:gd name="connsiteX31" fmla="*/ 3592958 w 4881737"/>
              <a:gd name="connsiteY31" fmla="*/ 831083 h 1115108"/>
              <a:gd name="connsiteX32" fmla="*/ 3563203 w 4881737"/>
              <a:gd name="connsiteY32" fmla="*/ 836023 h 1115108"/>
              <a:gd name="connsiteX33" fmla="*/ 3444182 w 4881737"/>
              <a:gd name="connsiteY33" fmla="*/ 840962 h 1115108"/>
              <a:gd name="connsiteX34" fmla="*/ 3406988 w 4881737"/>
              <a:gd name="connsiteY34" fmla="*/ 821204 h 1115108"/>
              <a:gd name="connsiteX35" fmla="*/ 3332599 w 4881737"/>
              <a:gd name="connsiteY35" fmla="*/ 752050 h 1115108"/>
              <a:gd name="connsiteX36" fmla="*/ 3287966 w 4881737"/>
              <a:gd name="connsiteY36" fmla="*/ 766869 h 1115108"/>
              <a:gd name="connsiteX37" fmla="*/ 3250772 w 4881737"/>
              <a:gd name="connsiteY37" fmla="*/ 880478 h 1115108"/>
              <a:gd name="connsiteX38" fmla="*/ 3221017 w 4881737"/>
              <a:gd name="connsiteY38" fmla="*/ 910116 h 1115108"/>
              <a:gd name="connsiteX39" fmla="*/ 3198700 w 4881737"/>
              <a:gd name="connsiteY39" fmla="*/ 845901 h 1115108"/>
              <a:gd name="connsiteX40" fmla="*/ 3168945 w 4881737"/>
              <a:gd name="connsiteY40" fmla="*/ 771808 h 1115108"/>
              <a:gd name="connsiteX41" fmla="*/ 3170960 w 4881737"/>
              <a:gd name="connsiteY41" fmla="*/ 1079578 h 1115108"/>
              <a:gd name="connsiteX42" fmla="*/ 3167674 w 4881737"/>
              <a:gd name="connsiteY42" fmla="*/ 1115108 h 1115108"/>
              <a:gd name="connsiteX43" fmla="*/ 3115614 w 4881737"/>
              <a:gd name="connsiteY43" fmla="*/ 1115108 h 1115108"/>
              <a:gd name="connsiteX44" fmla="*/ 3033892 w 4881737"/>
              <a:gd name="connsiteY44" fmla="*/ 954836 h 1115108"/>
              <a:gd name="connsiteX45" fmla="*/ 2953219 w 4881737"/>
              <a:gd name="connsiteY45" fmla="*/ 791566 h 1115108"/>
              <a:gd name="connsiteX46" fmla="*/ 2871392 w 4881737"/>
              <a:gd name="connsiteY46" fmla="*/ 860720 h 1115108"/>
              <a:gd name="connsiteX47" fmla="*/ 2841636 w 4881737"/>
              <a:gd name="connsiteY47" fmla="*/ 959512 h 1115108"/>
              <a:gd name="connsiteX48" fmla="*/ 2834197 w 4881737"/>
              <a:gd name="connsiteY48" fmla="*/ 944693 h 1115108"/>
              <a:gd name="connsiteX49" fmla="*/ 2774686 w 4881737"/>
              <a:gd name="connsiteY49" fmla="*/ 850841 h 1115108"/>
              <a:gd name="connsiteX50" fmla="*/ 2744931 w 4881737"/>
              <a:gd name="connsiteY50" fmla="*/ 860720 h 1115108"/>
              <a:gd name="connsiteX51" fmla="*/ 2700298 w 4881737"/>
              <a:gd name="connsiteY51" fmla="*/ 924935 h 1115108"/>
              <a:gd name="connsiteX52" fmla="*/ 2670543 w 4881737"/>
              <a:gd name="connsiteY52" fmla="*/ 900237 h 1115108"/>
              <a:gd name="connsiteX53" fmla="*/ 2648226 w 4881737"/>
              <a:gd name="connsiteY53" fmla="*/ 885418 h 1115108"/>
              <a:gd name="connsiteX54" fmla="*/ 2499449 w 4881737"/>
              <a:gd name="connsiteY54" fmla="*/ 1068182 h 1115108"/>
              <a:gd name="connsiteX55" fmla="*/ 2492011 w 4881737"/>
              <a:gd name="connsiteY55" fmla="*/ 1023726 h 1115108"/>
              <a:gd name="connsiteX56" fmla="*/ 2432500 w 4881737"/>
              <a:gd name="connsiteY56" fmla="*/ 855781 h 1115108"/>
              <a:gd name="connsiteX57" fmla="*/ 2439939 w 4881737"/>
              <a:gd name="connsiteY57" fmla="*/ 929874 h 1115108"/>
              <a:gd name="connsiteX58" fmla="*/ 2447378 w 4881737"/>
              <a:gd name="connsiteY58" fmla="*/ 984209 h 1115108"/>
              <a:gd name="connsiteX59" fmla="*/ 2417622 w 4881737"/>
              <a:gd name="connsiteY59" fmla="*/ 974331 h 1115108"/>
              <a:gd name="connsiteX60" fmla="*/ 2283723 w 4881737"/>
              <a:gd name="connsiteY60" fmla="*/ 850841 h 1115108"/>
              <a:gd name="connsiteX61" fmla="*/ 2201896 w 4881737"/>
              <a:gd name="connsiteY61" fmla="*/ 855781 h 1115108"/>
              <a:gd name="connsiteX62" fmla="*/ 2097752 w 4881737"/>
              <a:gd name="connsiteY62" fmla="*/ 915055 h 1115108"/>
              <a:gd name="connsiteX63" fmla="*/ 2082874 w 4881737"/>
              <a:gd name="connsiteY63" fmla="*/ 900237 h 1115108"/>
              <a:gd name="connsiteX64" fmla="*/ 2075436 w 4881737"/>
              <a:gd name="connsiteY64" fmla="*/ 855781 h 1115108"/>
              <a:gd name="connsiteX65" fmla="*/ 2053119 w 4881737"/>
              <a:gd name="connsiteY65" fmla="*/ 964451 h 1115108"/>
              <a:gd name="connsiteX66" fmla="*/ 2030803 w 4881737"/>
              <a:gd name="connsiteY66" fmla="*/ 939754 h 1115108"/>
              <a:gd name="connsiteX67" fmla="*/ 2015925 w 4881737"/>
              <a:gd name="connsiteY67" fmla="*/ 984209 h 1115108"/>
              <a:gd name="connsiteX68" fmla="*/ 1971292 w 4881737"/>
              <a:gd name="connsiteY68" fmla="*/ 959512 h 1115108"/>
              <a:gd name="connsiteX69" fmla="*/ 1919220 w 4881737"/>
              <a:gd name="connsiteY69" fmla="*/ 895297 h 1115108"/>
              <a:gd name="connsiteX70" fmla="*/ 1882026 w 4881737"/>
              <a:gd name="connsiteY70" fmla="*/ 910116 h 1115108"/>
              <a:gd name="connsiteX71" fmla="*/ 1837393 w 4881737"/>
              <a:gd name="connsiteY71" fmla="*/ 1003968 h 1115108"/>
              <a:gd name="connsiteX72" fmla="*/ 1792760 w 4881737"/>
              <a:gd name="connsiteY72" fmla="*/ 954572 h 1115108"/>
              <a:gd name="connsiteX73" fmla="*/ 1748127 w 4881737"/>
              <a:gd name="connsiteY73" fmla="*/ 895297 h 1115108"/>
              <a:gd name="connsiteX74" fmla="*/ 1733249 w 4881737"/>
              <a:gd name="connsiteY74" fmla="*/ 875539 h 1115108"/>
              <a:gd name="connsiteX75" fmla="*/ 1712798 w 4881737"/>
              <a:gd name="connsiteY75" fmla="*/ 808515 h 1115108"/>
              <a:gd name="connsiteX76" fmla="*/ 1709448 w 4881737"/>
              <a:gd name="connsiteY76" fmla="*/ 802394 h 1115108"/>
              <a:gd name="connsiteX77" fmla="*/ 1709634 w 4881737"/>
              <a:gd name="connsiteY77" fmla="*/ 799484 h 1115108"/>
              <a:gd name="connsiteX78" fmla="*/ 1714555 w 4881737"/>
              <a:gd name="connsiteY78" fmla="*/ 736624 h 1115108"/>
              <a:gd name="connsiteX79" fmla="*/ 1715018 w 4881737"/>
              <a:gd name="connsiteY79" fmla="*/ 732250 h 1115108"/>
              <a:gd name="connsiteX80" fmla="*/ 1716282 w 4881737"/>
              <a:gd name="connsiteY80" fmla="*/ 725024 h 1115108"/>
              <a:gd name="connsiteX81" fmla="*/ 1716308 w 4881737"/>
              <a:gd name="connsiteY81" fmla="*/ 720087 h 1115108"/>
              <a:gd name="connsiteX82" fmla="*/ 1715018 w 4881737"/>
              <a:gd name="connsiteY82" fmla="*/ 732250 h 1115108"/>
              <a:gd name="connsiteX83" fmla="*/ 1714016 w 4881737"/>
              <a:gd name="connsiteY83" fmla="*/ 737986 h 1115108"/>
              <a:gd name="connsiteX84" fmla="*/ 1673739 w 4881737"/>
              <a:gd name="connsiteY84" fmla="*/ 821204 h 1115108"/>
              <a:gd name="connsiteX85" fmla="*/ 1316674 w 4881737"/>
              <a:gd name="connsiteY85" fmla="*/ 969391 h 1115108"/>
              <a:gd name="connsiteX86" fmla="*/ 1279480 w 4881737"/>
              <a:gd name="connsiteY86" fmla="*/ 895297 h 1115108"/>
              <a:gd name="connsiteX87" fmla="*/ 1272041 w 4881737"/>
              <a:gd name="connsiteY87" fmla="*/ 865660 h 1115108"/>
              <a:gd name="connsiteX88" fmla="*/ 1205092 w 4881737"/>
              <a:gd name="connsiteY88" fmla="*/ 816264 h 1115108"/>
              <a:gd name="connsiteX89" fmla="*/ 1160459 w 4881737"/>
              <a:gd name="connsiteY89" fmla="*/ 895297 h 1115108"/>
              <a:gd name="connsiteX90" fmla="*/ 1153020 w 4881737"/>
              <a:gd name="connsiteY90" fmla="*/ 910116 h 1115108"/>
              <a:gd name="connsiteX91" fmla="*/ 1138142 w 4881737"/>
              <a:gd name="connsiteY91" fmla="*/ 885418 h 1115108"/>
              <a:gd name="connsiteX92" fmla="*/ 952171 w 4881737"/>
              <a:gd name="connsiteY92" fmla="*/ 959512 h 1115108"/>
              <a:gd name="connsiteX93" fmla="*/ 870344 w 4881737"/>
              <a:gd name="connsiteY93" fmla="*/ 850841 h 1115108"/>
              <a:gd name="connsiteX94" fmla="*/ 840589 w 4881737"/>
              <a:gd name="connsiteY94" fmla="*/ 836023 h 1115108"/>
              <a:gd name="connsiteX95" fmla="*/ 810833 w 4881737"/>
              <a:gd name="connsiteY95" fmla="*/ 850841 h 1115108"/>
              <a:gd name="connsiteX96" fmla="*/ 758761 w 4881737"/>
              <a:gd name="connsiteY96" fmla="*/ 924935 h 1115108"/>
              <a:gd name="connsiteX97" fmla="*/ 729006 w 4881737"/>
              <a:gd name="connsiteY97" fmla="*/ 850841 h 1115108"/>
              <a:gd name="connsiteX98" fmla="*/ 691812 w 4881737"/>
              <a:gd name="connsiteY98" fmla="*/ 915055 h 1115108"/>
              <a:gd name="connsiteX99" fmla="*/ 676934 w 4881737"/>
              <a:gd name="connsiteY99" fmla="*/ 890358 h 1115108"/>
              <a:gd name="connsiteX100" fmla="*/ 639740 w 4881737"/>
              <a:gd name="connsiteY100" fmla="*/ 915055 h 1115108"/>
              <a:gd name="connsiteX101" fmla="*/ 572790 w 4881737"/>
              <a:gd name="connsiteY101" fmla="*/ 994089 h 1115108"/>
              <a:gd name="connsiteX102" fmla="*/ 550474 w 4881737"/>
              <a:gd name="connsiteY102" fmla="*/ 969391 h 1115108"/>
              <a:gd name="connsiteX103" fmla="*/ 505841 w 4881737"/>
              <a:gd name="connsiteY103" fmla="*/ 860720 h 1115108"/>
              <a:gd name="connsiteX104" fmla="*/ 490963 w 4881737"/>
              <a:gd name="connsiteY104" fmla="*/ 924935 h 1115108"/>
              <a:gd name="connsiteX105" fmla="*/ 483525 w 4881737"/>
              <a:gd name="connsiteY105" fmla="*/ 895297 h 1115108"/>
              <a:gd name="connsiteX106" fmla="*/ 476086 w 4881737"/>
              <a:gd name="connsiteY106" fmla="*/ 870600 h 1115108"/>
              <a:gd name="connsiteX107" fmla="*/ 438891 w 4881737"/>
              <a:gd name="connsiteY107" fmla="*/ 979270 h 1115108"/>
              <a:gd name="connsiteX108" fmla="*/ 409136 w 4881737"/>
              <a:gd name="connsiteY108" fmla="*/ 949632 h 1115108"/>
              <a:gd name="connsiteX109" fmla="*/ 379381 w 4881737"/>
              <a:gd name="connsiteY109" fmla="*/ 929874 h 1115108"/>
              <a:gd name="connsiteX110" fmla="*/ 342186 w 4881737"/>
              <a:gd name="connsiteY110" fmla="*/ 974331 h 1115108"/>
              <a:gd name="connsiteX111" fmla="*/ 319870 w 4881737"/>
              <a:gd name="connsiteY111" fmla="*/ 954572 h 1115108"/>
              <a:gd name="connsiteX112" fmla="*/ 282676 w 4881737"/>
              <a:gd name="connsiteY112" fmla="*/ 885418 h 1115108"/>
              <a:gd name="connsiteX113" fmla="*/ 260359 w 4881737"/>
              <a:gd name="connsiteY113" fmla="*/ 910116 h 1115108"/>
              <a:gd name="connsiteX114" fmla="*/ 178532 w 4881737"/>
              <a:gd name="connsiteY114" fmla="*/ 949632 h 1115108"/>
              <a:gd name="connsiteX115" fmla="*/ 111583 w 4881737"/>
              <a:gd name="connsiteY115" fmla="*/ 924935 h 1115108"/>
              <a:gd name="connsiteX116" fmla="*/ 22317 w 4881737"/>
              <a:gd name="connsiteY116" fmla="*/ 895297 h 1115108"/>
              <a:gd name="connsiteX117" fmla="*/ 10793 w 4881737"/>
              <a:gd name="connsiteY117" fmla="*/ 895154 h 1115108"/>
              <a:gd name="connsiteX118" fmla="*/ 0 w 4881737"/>
              <a:gd name="connsiteY118" fmla="*/ 897303 h 1115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881737" h="1115108">
                <a:moveTo>
                  <a:pt x="1702682" y="797138"/>
                </a:moveTo>
                <a:cubicBezTo>
                  <a:pt x="1704685" y="796998"/>
                  <a:pt x="1706497" y="798062"/>
                  <a:pt x="1708167" y="800052"/>
                </a:cubicBezTo>
                <a:lnTo>
                  <a:pt x="1709448" y="802394"/>
                </a:lnTo>
                <a:lnTo>
                  <a:pt x="1708182" y="822285"/>
                </a:lnTo>
                <a:cubicBezTo>
                  <a:pt x="1706696" y="846630"/>
                  <a:pt x="1705115" y="875681"/>
                  <a:pt x="1703494" y="910116"/>
                </a:cubicBezTo>
                <a:cubicBezTo>
                  <a:pt x="1701014" y="873893"/>
                  <a:pt x="1668962" y="832929"/>
                  <a:pt x="1696055" y="801446"/>
                </a:cubicBezTo>
                <a:cubicBezTo>
                  <a:pt x="1698487" y="798620"/>
                  <a:pt x="1700679" y="797277"/>
                  <a:pt x="1702682" y="797138"/>
                </a:cubicBezTo>
                <a:close/>
                <a:moveTo>
                  <a:pt x="0" y="0"/>
                </a:moveTo>
                <a:lnTo>
                  <a:pt x="4881737" y="0"/>
                </a:lnTo>
                <a:lnTo>
                  <a:pt x="4881737" y="878195"/>
                </a:lnTo>
                <a:lnTo>
                  <a:pt x="4865000" y="865660"/>
                </a:lnTo>
                <a:cubicBezTo>
                  <a:pt x="4843903" y="849900"/>
                  <a:pt x="4837050" y="818593"/>
                  <a:pt x="4805489" y="816264"/>
                </a:cubicBezTo>
                <a:cubicBezTo>
                  <a:pt x="4783172" y="814618"/>
                  <a:pt x="4808092" y="874056"/>
                  <a:pt x="4798050" y="860720"/>
                </a:cubicBezTo>
                <a:cubicBezTo>
                  <a:pt x="4781270" y="838434"/>
                  <a:pt x="4788132" y="811324"/>
                  <a:pt x="4783172" y="786627"/>
                </a:cubicBezTo>
                <a:cubicBezTo>
                  <a:pt x="4709482" y="835559"/>
                  <a:pt x="4781904" y="782165"/>
                  <a:pt x="4716223" y="934814"/>
                </a:cubicBezTo>
                <a:cubicBezTo>
                  <a:pt x="4705218" y="960391"/>
                  <a:pt x="4686468" y="984210"/>
                  <a:pt x="4671590" y="1008908"/>
                </a:cubicBezTo>
                <a:cubicBezTo>
                  <a:pt x="4581074" y="991734"/>
                  <a:pt x="4628474" y="1009436"/>
                  <a:pt x="4560007" y="929874"/>
                </a:cubicBezTo>
                <a:cubicBezTo>
                  <a:pt x="4235684" y="552999"/>
                  <a:pt x="4557038" y="699692"/>
                  <a:pt x="4396353" y="628561"/>
                </a:cubicBezTo>
                <a:cubicBezTo>
                  <a:pt x="4376516" y="669724"/>
                  <a:pt x="4353763" y="710316"/>
                  <a:pt x="4336842" y="752050"/>
                </a:cubicBezTo>
                <a:cubicBezTo>
                  <a:pt x="4319013" y="796025"/>
                  <a:pt x="4318322" y="843308"/>
                  <a:pt x="4292209" y="885418"/>
                </a:cubicBezTo>
                <a:cubicBezTo>
                  <a:pt x="4282721" y="900719"/>
                  <a:pt x="4288560" y="852378"/>
                  <a:pt x="4284770" y="836023"/>
                </a:cubicBezTo>
                <a:cubicBezTo>
                  <a:pt x="4278632" y="809531"/>
                  <a:pt x="4269892" y="783334"/>
                  <a:pt x="4262454" y="756989"/>
                </a:cubicBezTo>
                <a:cubicBezTo>
                  <a:pt x="4262151" y="757660"/>
                  <a:pt x="4222178" y="847948"/>
                  <a:pt x="4217821" y="850841"/>
                </a:cubicBezTo>
                <a:cubicBezTo>
                  <a:pt x="4208880" y="856778"/>
                  <a:pt x="4215614" y="833786"/>
                  <a:pt x="4210382" y="826143"/>
                </a:cubicBezTo>
                <a:cubicBezTo>
                  <a:pt x="4190645" y="797311"/>
                  <a:pt x="4165749" y="770162"/>
                  <a:pt x="4143432" y="742171"/>
                </a:cubicBezTo>
                <a:cubicBezTo>
                  <a:pt x="4121116" y="753696"/>
                  <a:pt x="4095266" y="762716"/>
                  <a:pt x="4076483" y="776748"/>
                </a:cubicBezTo>
                <a:cubicBezTo>
                  <a:pt x="3865280" y="934523"/>
                  <a:pt x="4040015" y="833974"/>
                  <a:pt x="3920268" y="900237"/>
                </a:cubicBezTo>
                <a:cubicBezTo>
                  <a:pt x="3919233" y="883058"/>
                  <a:pt x="3918211" y="750202"/>
                  <a:pt x="3897951" y="712533"/>
                </a:cubicBezTo>
                <a:cubicBezTo>
                  <a:pt x="3895314" y="707630"/>
                  <a:pt x="3883073" y="709240"/>
                  <a:pt x="3875634" y="707594"/>
                </a:cubicBezTo>
                <a:cubicBezTo>
                  <a:pt x="3853875" y="762980"/>
                  <a:pt x="3801665" y="944082"/>
                  <a:pt x="3697102" y="959512"/>
                </a:cubicBezTo>
                <a:cubicBezTo>
                  <a:pt x="3639566" y="968002"/>
                  <a:pt x="3652470" y="887065"/>
                  <a:pt x="3630153" y="850841"/>
                </a:cubicBezTo>
                <a:cubicBezTo>
                  <a:pt x="3617754" y="844255"/>
                  <a:pt x="3608021" y="834417"/>
                  <a:pt x="3592958" y="831083"/>
                </a:cubicBezTo>
                <a:cubicBezTo>
                  <a:pt x="3583260" y="828936"/>
                  <a:pt x="3573376" y="835347"/>
                  <a:pt x="3563203" y="836023"/>
                </a:cubicBezTo>
                <a:cubicBezTo>
                  <a:pt x="3523650" y="838649"/>
                  <a:pt x="3483856" y="839316"/>
                  <a:pt x="3444182" y="840962"/>
                </a:cubicBezTo>
                <a:cubicBezTo>
                  <a:pt x="3431784" y="834376"/>
                  <a:pt x="3417152" y="829303"/>
                  <a:pt x="3406988" y="821204"/>
                </a:cubicBezTo>
                <a:cubicBezTo>
                  <a:pt x="3379676" y="799442"/>
                  <a:pt x="3367753" y="768098"/>
                  <a:pt x="3332599" y="752050"/>
                </a:cubicBezTo>
                <a:cubicBezTo>
                  <a:pt x="3318892" y="745792"/>
                  <a:pt x="3294448" y="756696"/>
                  <a:pt x="3287966" y="766869"/>
                </a:cubicBezTo>
                <a:cubicBezTo>
                  <a:pt x="3265226" y="802560"/>
                  <a:pt x="3263170" y="842609"/>
                  <a:pt x="3250772" y="880478"/>
                </a:cubicBezTo>
                <a:cubicBezTo>
                  <a:pt x="3240854" y="890358"/>
                  <a:pt x="3233660" y="918512"/>
                  <a:pt x="3221017" y="910116"/>
                </a:cubicBezTo>
                <a:cubicBezTo>
                  <a:pt x="3197624" y="894583"/>
                  <a:pt x="3206724" y="867213"/>
                  <a:pt x="3198700" y="845901"/>
                </a:cubicBezTo>
                <a:cubicBezTo>
                  <a:pt x="3189364" y="821104"/>
                  <a:pt x="3178863" y="796506"/>
                  <a:pt x="3168945" y="771808"/>
                </a:cubicBezTo>
                <a:cubicBezTo>
                  <a:pt x="3167086" y="874304"/>
                  <a:pt x="3175351" y="977176"/>
                  <a:pt x="3170960" y="1079578"/>
                </a:cubicBezTo>
                <a:lnTo>
                  <a:pt x="3167674" y="1115108"/>
                </a:lnTo>
                <a:lnTo>
                  <a:pt x="3115614" y="1115108"/>
                </a:lnTo>
                <a:lnTo>
                  <a:pt x="3033892" y="954836"/>
                </a:lnTo>
                <a:cubicBezTo>
                  <a:pt x="3007001" y="900413"/>
                  <a:pt x="2980494" y="845901"/>
                  <a:pt x="2953219" y="791566"/>
                </a:cubicBezTo>
                <a:cubicBezTo>
                  <a:pt x="2925943" y="814617"/>
                  <a:pt x="2889212" y="833899"/>
                  <a:pt x="2871392" y="860720"/>
                </a:cubicBezTo>
                <a:cubicBezTo>
                  <a:pt x="2850978" y="891446"/>
                  <a:pt x="2855906" y="927294"/>
                  <a:pt x="2841636" y="959512"/>
                </a:cubicBezTo>
                <a:cubicBezTo>
                  <a:pt x="2839423" y="964507"/>
                  <a:pt x="2837166" y="949512"/>
                  <a:pt x="2834197" y="944693"/>
                </a:cubicBezTo>
                <a:cubicBezTo>
                  <a:pt x="2814842" y="913276"/>
                  <a:pt x="2794524" y="882125"/>
                  <a:pt x="2774686" y="850841"/>
                </a:cubicBezTo>
                <a:cubicBezTo>
                  <a:pt x="2764768" y="854134"/>
                  <a:pt x="2751082" y="854593"/>
                  <a:pt x="2744931" y="860720"/>
                </a:cubicBezTo>
                <a:cubicBezTo>
                  <a:pt x="2725238" y="880336"/>
                  <a:pt x="2728021" y="910208"/>
                  <a:pt x="2700298" y="924935"/>
                </a:cubicBezTo>
                <a:cubicBezTo>
                  <a:pt x="2687900" y="931521"/>
                  <a:pt x="2680998" y="908171"/>
                  <a:pt x="2670543" y="900237"/>
                </a:cubicBezTo>
                <a:cubicBezTo>
                  <a:pt x="2663615" y="894980"/>
                  <a:pt x="2655665" y="890358"/>
                  <a:pt x="2648226" y="885418"/>
                </a:cubicBezTo>
                <a:cubicBezTo>
                  <a:pt x="2648226" y="885418"/>
                  <a:pt x="2562024" y="1012781"/>
                  <a:pt x="2499449" y="1068182"/>
                </a:cubicBezTo>
                <a:cubicBezTo>
                  <a:pt x="2485977" y="1080110"/>
                  <a:pt x="2496610" y="1038320"/>
                  <a:pt x="2492011" y="1023726"/>
                </a:cubicBezTo>
                <a:cubicBezTo>
                  <a:pt x="2474268" y="967436"/>
                  <a:pt x="2452337" y="911762"/>
                  <a:pt x="2432500" y="855781"/>
                </a:cubicBezTo>
                <a:cubicBezTo>
                  <a:pt x="2359392" y="843645"/>
                  <a:pt x="2412005" y="846405"/>
                  <a:pt x="2439939" y="929874"/>
                </a:cubicBezTo>
                <a:cubicBezTo>
                  <a:pt x="2445880" y="947628"/>
                  <a:pt x="2456038" y="966956"/>
                  <a:pt x="2447378" y="984209"/>
                </a:cubicBezTo>
                <a:cubicBezTo>
                  <a:pt x="2443871" y="991195"/>
                  <a:pt x="2424627" y="980039"/>
                  <a:pt x="2417622" y="974331"/>
                </a:cubicBezTo>
                <a:cubicBezTo>
                  <a:pt x="2369371" y="935009"/>
                  <a:pt x="2328356" y="892004"/>
                  <a:pt x="2283723" y="850841"/>
                </a:cubicBezTo>
                <a:cubicBezTo>
                  <a:pt x="2256448" y="852488"/>
                  <a:pt x="2226196" y="847390"/>
                  <a:pt x="2201896" y="855781"/>
                </a:cubicBezTo>
                <a:cubicBezTo>
                  <a:pt x="2161331" y="869788"/>
                  <a:pt x="2137602" y="900171"/>
                  <a:pt x="2097752" y="915055"/>
                </a:cubicBezTo>
                <a:cubicBezTo>
                  <a:pt x="2089960" y="917966"/>
                  <a:pt x="2085043" y="905996"/>
                  <a:pt x="2082874" y="900237"/>
                </a:cubicBezTo>
                <a:cubicBezTo>
                  <a:pt x="2077428" y="885772"/>
                  <a:pt x="2077915" y="870600"/>
                  <a:pt x="2075436" y="855781"/>
                </a:cubicBezTo>
                <a:cubicBezTo>
                  <a:pt x="2067997" y="892004"/>
                  <a:pt x="2071443" y="929977"/>
                  <a:pt x="2053119" y="964451"/>
                </a:cubicBezTo>
                <a:cubicBezTo>
                  <a:pt x="2048307" y="973505"/>
                  <a:pt x="2042093" y="933756"/>
                  <a:pt x="2030803" y="939754"/>
                </a:cubicBezTo>
                <a:cubicBezTo>
                  <a:pt x="2012952" y="949236"/>
                  <a:pt x="2020884" y="969391"/>
                  <a:pt x="2015925" y="984209"/>
                </a:cubicBezTo>
                <a:cubicBezTo>
                  <a:pt x="2001047" y="975977"/>
                  <a:pt x="1982631" y="969937"/>
                  <a:pt x="1971292" y="959512"/>
                </a:cubicBezTo>
                <a:cubicBezTo>
                  <a:pt x="1949856" y="939804"/>
                  <a:pt x="1947346" y="910861"/>
                  <a:pt x="1919220" y="895297"/>
                </a:cubicBezTo>
                <a:cubicBezTo>
                  <a:pt x="1908113" y="889151"/>
                  <a:pt x="1888492" y="901529"/>
                  <a:pt x="1882026" y="910116"/>
                </a:cubicBezTo>
                <a:cubicBezTo>
                  <a:pt x="1859931" y="939459"/>
                  <a:pt x="1852271" y="972684"/>
                  <a:pt x="1837393" y="1003968"/>
                </a:cubicBezTo>
                <a:cubicBezTo>
                  <a:pt x="1822515" y="987503"/>
                  <a:pt x="1803015" y="972526"/>
                  <a:pt x="1792760" y="954572"/>
                </a:cubicBezTo>
                <a:cubicBezTo>
                  <a:pt x="1746074" y="872842"/>
                  <a:pt x="1764266" y="820281"/>
                  <a:pt x="1748127" y="895297"/>
                </a:cubicBezTo>
                <a:cubicBezTo>
                  <a:pt x="1743168" y="888711"/>
                  <a:pt x="1737083" y="882448"/>
                  <a:pt x="1733249" y="875539"/>
                </a:cubicBezTo>
                <a:cubicBezTo>
                  <a:pt x="1724778" y="860271"/>
                  <a:pt x="1719965" y="826316"/>
                  <a:pt x="1712798" y="808515"/>
                </a:cubicBezTo>
                <a:lnTo>
                  <a:pt x="1709448" y="802394"/>
                </a:lnTo>
                <a:lnTo>
                  <a:pt x="1709634" y="799484"/>
                </a:lnTo>
                <a:cubicBezTo>
                  <a:pt x="1711522" y="771105"/>
                  <a:pt x="1713206" y="750689"/>
                  <a:pt x="1714555" y="736624"/>
                </a:cubicBezTo>
                <a:lnTo>
                  <a:pt x="1715018" y="732250"/>
                </a:lnTo>
                <a:lnTo>
                  <a:pt x="1716282" y="725024"/>
                </a:lnTo>
                <a:cubicBezTo>
                  <a:pt x="1718613" y="709794"/>
                  <a:pt x="1718266" y="703851"/>
                  <a:pt x="1716308" y="720087"/>
                </a:cubicBezTo>
                <a:lnTo>
                  <a:pt x="1715018" y="732250"/>
                </a:lnTo>
                <a:lnTo>
                  <a:pt x="1714016" y="737986"/>
                </a:lnTo>
                <a:cubicBezTo>
                  <a:pt x="1708412" y="766587"/>
                  <a:pt x="1696185" y="808830"/>
                  <a:pt x="1673739" y="821204"/>
                </a:cubicBezTo>
                <a:cubicBezTo>
                  <a:pt x="1565748" y="880736"/>
                  <a:pt x="1435696" y="919995"/>
                  <a:pt x="1316674" y="969391"/>
                </a:cubicBezTo>
                <a:cubicBezTo>
                  <a:pt x="1291719" y="936249"/>
                  <a:pt x="1298172" y="948048"/>
                  <a:pt x="1279480" y="895297"/>
                </a:cubicBezTo>
                <a:cubicBezTo>
                  <a:pt x="1276026" y="885548"/>
                  <a:pt x="1280035" y="874153"/>
                  <a:pt x="1272041" y="865660"/>
                </a:cubicBezTo>
                <a:cubicBezTo>
                  <a:pt x="1254361" y="846875"/>
                  <a:pt x="1227409" y="832730"/>
                  <a:pt x="1205092" y="816264"/>
                </a:cubicBezTo>
                <a:cubicBezTo>
                  <a:pt x="1190214" y="842609"/>
                  <a:pt x="1175107" y="868896"/>
                  <a:pt x="1160459" y="895297"/>
                </a:cubicBezTo>
                <a:cubicBezTo>
                  <a:pt x="1157748" y="900183"/>
                  <a:pt x="1159544" y="913004"/>
                  <a:pt x="1153020" y="910116"/>
                </a:cubicBezTo>
                <a:cubicBezTo>
                  <a:pt x="1141910" y="905198"/>
                  <a:pt x="1143101" y="893651"/>
                  <a:pt x="1138142" y="885418"/>
                </a:cubicBezTo>
                <a:cubicBezTo>
                  <a:pt x="1020618" y="807379"/>
                  <a:pt x="1088699" y="823525"/>
                  <a:pt x="952171" y="959512"/>
                </a:cubicBezTo>
                <a:cubicBezTo>
                  <a:pt x="885202" y="915042"/>
                  <a:pt x="975273" y="978579"/>
                  <a:pt x="870344" y="850841"/>
                </a:cubicBezTo>
                <a:cubicBezTo>
                  <a:pt x="864407" y="843614"/>
                  <a:pt x="850507" y="840962"/>
                  <a:pt x="840589" y="836023"/>
                </a:cubicBezTo>
                <a:cubicBezTo>
                  <a:pt x="830670" y="840962"/>
                  <a:pt x="817298" y="843817"/>
                  <a:pt x="810833" y="850841"/>
                </a:cubicBezTo>
                <a:cubicBezTo>
                  <a:pt x="789430" y="874097"/>
                  <a:pt x="799806" y="924935"/>
                  <a:pt x="758761" y="924935"/>
                </a:cubicBezTo>
                <a:cubicBezTo>
                  <a:pt x="720268" y="924935"/>
                  <a:pt x="766583" y="856386"/>
                  <a:pt x="729006" y="850841"/>
                </a:cubicBezTo>
                <a:cubicBezTo>
                  <a:pt x="695292" y="845866"/>
                  <a:pt x="704210" y="893651"/>
                  <a:pt x="691812" y="915055"/>
                </a:cubicBezTo>
                <a:cubicBezTo>
                  <a:pt x="686853" y="906823"/>
                  <a:pt x="690287" y="890358"/>
                  <a:pt x="676934" y="890358"/>
                </a:cubicBezTo>
                <a:cubicBezTo>
                  <a:pt x="659401" y="890358"/>
                  <a:pt x="649466" y="905368"/>
                  <a:pt x="639740" y="915055"/>
                </a:cubicBezTo>
                <a:cubicBezTo>
                  <a:pt x="614490" y="940205"/>
                  <a:pt x="595107" y="967744"/>
                  <a:pt x="572790" y="994089"/>
                </a:cubicBezTo>
                <a:cubicBezTo>
                  <a:pt x="565352" y="985856"/>
                  <a:pt x="555046" y="978499"/>
                  <a:pt x="550474" y="969391"/>
                </a:cubicBezTo>
                <a:cubicBezTo>
                  <a:pt x="532593" y="933771"/>
                  <a:pt x="543407" y="888783"/>
                  <a:pt x="505841" y="860720"/>
                </a:cubicBezTo>
                <a:cubicBezTo>
                  <a:pt x="484174" y="844534"/>
                  <a:pt x="495922" y="903530"/>
                  <a:pt x="490963" y="924935"/>
                </a:cubicBezTo>
                <a:cubicBezTo>
                  <a:pt x="488484" y="915055"/>
                  <a:pt x="486223" y="905151"/>
                  <a:pt x="483525" y="895297"/>
                </a:cubicBezTo>
                <a:cubicBezTo>
                  <a:pt x="481263" y="887037"/>
                  <a:pt x="480294" y="862683"/>
                  <a:pt x="476086" y="870600"/>
                </a:cubicBezTo>
                <a:cubicBezTo>
                  <a:pt x="457467" y="905629"/>
                  <a:pt x="451290" y="943047"/>
                  <a:pt x="438891" y="979270"/>
                </a:cubicBezTo>
                <a:cubicBezTo>
                  <a:pt x="428973" y="969391"/>
                  <a:pt x="420306" y="958904"/>
                  <a:pt x="409136" y="949632"/>
                </a:cubicBezTo>
                <a:cubicBezTo>
                  <a:pt x="400374" y="942359"/>
                  <a:pt x="391642" y="925351"/>
                  <a:pt x="379381" y="929874"/>
                </a:cubicBezTo>
                <a:cubicBezTo>
                  <a:pt x="357064" y="938107"/>
                  <a:pt x="354585" y="959512"/>
                  <a:pt x="342186" y="974331"/>
                </a:cubicBezTo>
                <a:cubicBezTo>
                  <a:pt x="334748" y="967745"/>
                  <a:pt x="324906" y="962095"/>
                  <a:pt x="319870" y="954572"/>
                </a:cubicBezTo>
                <a:cubicBezTo>
                  <a:pt x="304899" y="932204"/>
                  <a:pt x="307166" y="903713"/>
                  <a:pt x="282676" y="885418"/>
                </a:cubicBezTo>
                <a:cubicBezTo>
                  <a:pt x="273070" y="878243"/>
                  <a:pt x="270955" y="903583"/>
                  <a:pt x="260359" y="910116"/>
                </a:cubicBezTo>
                <a:cubicBezTo>
                  <a:pt x="235645" y="925355"/>
                  <a:pt x="205808" y="936460"/>
                  <a:pt x="178532" y="949632"/>
                </a:cubicBezTo>
                <a:cubicBezTo>
                  <a:pt x="156216" y="941400"/>
                  <a:pt x="134197" y="932801"/>
                  <a:pt x="111583" y="924935"/>
                </a:cubicBezTo>
                <a:cubicBezTo>
                  <a:pt x="82114" y="914685"/>
                  <a:pt x="54792" y="900089"/>
                  <a:pt x="22317" y="895297"/>
                </a:cubicBezTo>
                <a:cubicBezTo>
                  <a:pt x="18490" y="894733"/>
                  <a:pt x="14634" y="894741"/>
                  <a:pt x="10793" y="895154"/>
                </a:cubicBezTo>
                <a:lnTo>
                  <a:pt x="0" y="897303"/>
                </a:lnTo>
                <a:close/>
              </a:path>
            </a:pathLst>
          </a:custGeom>
        </p:spPr>
      </p:pic>
      <p:pic>
        <p:nvPicPr>
          <p:cNvPr id="82" name="Picture 81">
            <a:extLst>
              <a:ext uri="{FF2B5EF4-FFF2-40B4-BE49-F238E27FC236}">
                <a16:creationId xmlns:a16="http://schemas.microsoft.com/office/drawing/2014/main" id="{7230D709-C774-2E6E-212A-49C8E0F37932}"/>
              </a:ext>
            </a:extLst>
          </p:cNvPr>
          <p:cNvPicPr>
            <a:picLocks noChangeAspect="1"/>
          </p:cNvPicPr>
          <p:nvPr/>
        </p:nvPicPr>
        <p:blipFill>
          <a:blip r:embed="rId12"/>
          <a:srcRect l="1020" t="5491" r="4453" b="14333"/>
          <a:stretch>
            <a:fillRect/>
          </a:stretch>
        </p:blipFill>
        <p:spPr>
          <a:xfrm>
            <a:off x="7955655" y="6670622"/>
            <a:ext cx="5267140" cy="916412"/>
          </a:xfrm>
          <a:custGeom>
            <a:avLst/>
            <a:gdLst>
              <a:gd name="connsiteX0" fmla="*/ 1837106 w 5267140"/>
              <a:gd name="connsiteY0" fmla="*/ 655099 h 916412"/>
              <a:gd name="connsiteX1" fmla="*/ 1843023 w 5267140"/>
              <a:gd name="connsiteY1" fmla="*/ 657494 h 916412"/>
              <a:gd name="connsiteX2" fmla="*/ 1844406 w 5267140"/>
              <a:gd name="connsiteY2" fmla="*/ 659419 h 916412"/>
              <a:gd name="connsiteX3" fmla="*/ 1843040 w 5267140"/>
              <a:gd name="connsiteY3" fmla="*/ 675766 h 916412"/>
              <a:gd name="connsiteX4" fmla="*/ 1837981 w 5267140"/>
              <a:gd name="connsiteY4" fmla="*/ 747946 h 916412"/>
              <a:gd name="connsiteX5" fmla="*/ 1829955 w 5267140"/>
              <a:gd name="connsiteY5" fmla="*/ 658639 h 916412"/>
              <a:gd name="connsiteX6" fmla="*/ 1837106 w 5267140"/>
              <a:gd name="connsiteY6" fmla="*/ 655099 h 916412"/>
              <a:gd name="connsiteX7" fmla="*/ 0 w 5267140"/>
              <a:gd name="connsiteY7" fmla="*/ 0 h 916412"/>
              <a:gd name="connsiteX8" fmla="*/ 5267140 w 5267140"/>
              <a:gd name="connsiteY8" fmla="*/ 0 h 916412"/>
              <a:gd name="connsiteX9" fmla="*/ 5267140 w 5267140"/>
              <a:gd name="connsiteY9" fmla="*/ 721713 h 916412"/>
              <a:gd name="connsiteX10" fmla="*/ 5249082 w 5267140"/>
              <a:gd name="connsiteY10" fmla="*/ 711412 h 916412"/>
              <a:gd name="connsiteX11" fmla="*/ 5184872 w 5267140"/>
              <a:gd name="connsiteY11" fmla="*/ 670818 h 916412"/>
              <a:gd name="connsiteX12" fmla="*/ 5176846 w 5267140"/>
              <a:gd name="connsiteY12" fmla="*/ 707352 h 916412"/>
              <a:gd name="connsiteX13" fmla="*/ 5160794 w 5267140"/>
              <a:gd name="connsiteY13" fmla="*/ 646461 h 916412"/>
              <a:gd name="connsiteX14" fmla="*/ 5088559 w 5267140"/>
              <a:gd name="connsiteY14" fmla="*/ 768244 h 916412"/>
              <a:gd name="connsiteX15" fmla="*/ 5040402 w 5267140"/>
              <a:gd name="connsiteY15" fmla="*/ 829135 h 916412"/>
              <a:gd name="connsiteX16" fmla="*/ 4920010 w 5267140"/>
              <a:gd name="connsiteY16" fmla="*/ 764184 h 916412"/>
              <a:gd name="connsiteX17" fmla="*/ 4743436 w 5267140"/>
              <a:gd name="connsiteY17" fmla="*/ 516560 h 916412"/>
              <a:gd name="connsiteX18" fmla="*/ 4679227 w 5267140"/>
              <a:gd name="connsiteY18" fmla="*/ 618045 h 916412"/>
              <a:gd name="connsiteX19" fmla="*/ 4631070 w 5267140"/>
              <a:gd name="connsiteY19" fmla="*/ 727649 h 916412"/>
              <a:gd name="connsiteX20" fmla="*/ 4623044 w 5267140"/>
              <a:gd name="connsiteY20" fmla="*/ 687055 h 916412"/>
              <a:gd name="connsiteX21" fmla="*/ 4598966 w 5267140"/>
              <a:gd name="connsiteY21" fmla="*/ 622105 h 916412"/>
              <a:gd name="connsiteX22" fmla="*/ 4550809 w 5267140"/>
              <a:gd name="connsiteY22" fmla="*/ 699234 h 916412"/>
              <a:gd name="connsiteX23" fmla="*/ 4542783 w 5267140"/>
              <a:gd name="connsiteY23" fmla="*/ 678936 h 916412"/>
              <a:gd name="connsiteX24" fmla="*/ 4470548 w 5267140"/>
              <a:gd name="connsiteY24" fmla="*/ 609926 h 916412"/>
              <a:gd name="connsiteX25" fmla="*/ 4398313 w 5267140"/>
              <a:gd name="connsiteY25" fmla="*/ 638342 h 916412"/>
              <a:gd name="connsiteX26" fmla="*/ 4229764 w 5267140"/>
              <a:gd name="connsiteY26" fmla="*/ 739828 h 916412"/>
              <a:gd name="connsiteX27" fmla="*/ 4205686 w 5267140"/>
              <a:gd name="connsiteY27" fmla="*/ 585570 h 916412"/>
              <a:gd name="connsiteX28" fmla="*/ 4181608 w 5267140"/>
              <a:gd name="connsiteY28" fmla="*/ 581511 h 916412"/>
              <a:gd name="connsiteX29" fmla="*/ 3988981 w 5267140"/>
              <a:gd name="connsiteY29" fmla="*/ 788541 h 916412"/>
              <a:gd name="connsiteX30" fmla="*/ 3916746 w 5267140"/>
              <a:gd name="connsiteY30" fmla="*/ 699234 h 916412"/>
              <a:gd name="connsiteX31" fmla="*/ 3876615 w 5267140"/>
              <a:gd name="connsiteY31" fmla="*/ 682996 h 916412"/>
              <a:gd name="connsiteX32" fmla="*/ 3844511 w 5267140"/>
              <a:gd name="connsiteY32" fmla="*/ 687055 h 916412"/>
              <a:gd name="connsiteX33" fmla="*/ 3716093 w 5267140"/>
              <a:gd name="connsiteY33" fmla="*/ 691115 h 916412"/>
              <a:gd name="connsiteX34" fmla="*/ 3675962 w 5267140"/>
              <a:gd name="connsiteY34" fmla="*/ 674877 h 916412"/>
              <a:gd name="connsiteX35" fmla="*/ 3595701 w 5267140"/>
              <a:gd name="connsiteY35" fmla="*/ 618045 h 916412"/>
              <a:gd name="connsiteX36" fmla="*/ 3547544 w 5267140"/>
              <a:gd name="connsiteY36" fmla="*/ 630224 h 916412"/>
              <a:gd name="connsiteX37" fmla="*/ 3507414 w 5267140"/>
              <a:gd name="connsiteY37" fmla="*/ 723590 h 916412"/>
              <a:gd name="connsiteX38" fmla="*/ 3475309 w 5267140"/>
              <a:gd name="connsiteY38" fmla="*/ 747946 h 916412"/>
              <a:gd name="connsiteX39" fmla="*/ 3451231 w 5267140"/>
              <a:gd name="connsiteY39" fmla="*/ 695174 h 916412"/>
              <a:gd name="connsiteX40" fmla="*/ 3419126 w 5267140"/>
              <a:gd name="connsiteY40" fmla="*/ 634283 h 916412"/>
              <a:gd name="connsiteX41" fmla="*/ 3421301 w 5267140"/>
              <a:gd name="connsiteY41" fmla="*/ 887213 h 916412"/>
              <a:gd name="connsiteX42" fmla="*/ 3417755 w 5267140"/>
              <a:gd name="connsiteY42" fmla="*/ 916412 h 916412"/>
              <a:gd name="connsiteX43" fmla="*/ 3361585 w 5267140"/>
              <a:gd name="connsiteY43" fmla="*/ 916412 h 916412"/>
              <a:gd name="connsiteX44" fmla="*/ 3273411 w 5267140"/>
              <a:gd name="connsiteY44" fmla="*/ 784698 h 916412"/>
              <a:gd name="connsiteX45" fmla="*/ 3186369 w 5267140"/>
              <a:gd name="connsiteY45" fmla="*/ 650521 h 916412"/>
              <a:gd name="connsiteX46" fmla="*/ 3098082 w 5267140"/>
              <a:gd name="connsiteY46" fmla="*/ 707352 h 916412"/>
              <a:gd name="connsiteX47" fmla="*/ 3065977 w 5267140"/>
              <a:gd name="connsiteY47" fmla="*/ 788541 h 916412"/>
              <a:gd name="connsiteX48" fmla="*/ 3057951 w 5267140"/>
              <a:gd name="connsiteY48" fmla="*/ 776362 h 916412"/>
              <a:gd name="connsiteX49" fmla="*/ 2993742 w 5267140"/>
              <a:gd name="connsiteY49" fmla="*/ 699234 h 916412"/>
              <a:gd name="connsiteX50" fmla="*/ 2961638 w 5267140"/>
              <a:gd name="connsiteY50" fmla="*/ 707352 h 916412"/>
              <a:gd name="connsiteX51" fmla="*/ 2913481 w 5267140"/>
              <a:gd name="connsiteY51" fmla="*/ 760125 h 916412"/>
              <a:gd name="connsiteX52" fmla="*/ 2881377 w 5267140"/>
              <a:gd name="connsiteY52" fmla="*/ 739828 h 916412"/>
              <a:gd name="connsiteX53" fmla="*/ 2857298 w 5267140"/>
              <a:gd name="connsiteY53" fmla="*/ 727649 h 916412"/>
              <a:gd name="connsiteX54" fmla="*/ 2696776 w 5267140"/>
              <a:gd name="connsiteY54" fmla="*/ 877847 h 916412"/>
              <a:gd name="connsiteX55" fmla="*/ 2688750 w 5267140"/>
              <a:gd name="connsiteY55" fmla="*/ 841313 h 916412"/>
              <a:gd name="connsiteX56" fmla="*/ 2624541 w 5267140"/>
              <a:gd name="connsiteY56" fmla="*/ 703293 h 916412"/>
              <a:gd name="connsiteX57" fmla="*/ 2632567 w 5267140"/>
              <a:gd name="connsiteY57" fmla="*/ 764184 h 916412"/>
              <a:gd name="connsiteX58" fmla="*/ 2640593 w 5267140"/>
              <a:gd name="connsiteY58" fmla="*/ 808837 h 916412"/>
              <a:gd name="connsiteX59" fmla="*/ 2608488 w 5267140"/>
              <a:gd name="connsiteY59" fmla="*/ 800719 h 916412"/>
              <a:gd name="connsiteX60" fmla="*/ 2464018 w 5267140"/>
              <a:gd name="connsiteY60" fmla="*/ 699234 h 916412"/>
              <a:gd name="connsiteX61" fmla="*/ 2375731 w 5267140"/>
              <a:gd name="connsiteY61" fmla="*/ 703293 h 916412"/>
              <a:gd name="connsiteX62" fmla="*/ 2263366 w 5267140"/>
              <a:gd name="connsiteY62" fmla="*/ 752006 h 916412"/>
              <a:gd name="connsiteX63" fmla="*/ 2247313 w 5267140"/>
              <a:gd name="connsiteY63" fmla="*/ 739828 h 916412"/>
              <a:gd name="connsiteX64" fmla="*/ 2239287 w 5267140"/>
              <a:gd name="connsiteY64" fmla="*/ 703293 h 916412"/>
              <a:gd name="connsiteX65" fmla="*/ 2215209 w 5267140"/>
              <a:gd name="connsiteY65" fmla="*/ 792600 h 916412"/>
              <a:gd name="connsiteX66" fmla="*/ 2191130 w 5267140"/>
              <a:gd name="connsiteY66" fmla="*/ 772303 h 916412"/>
              <a:gd name="connsiteX67" fmla="*/ 2175078 w 5267140"/>
              <a:gd name="connsiteY67" fmla="*/ 808837 h 916412"/>
              <a:gd name="connsiteX68" fmla="*/ 2126922 w 5267140"/>
              <a:gd name="connsiteY68" fmla="*/ 788541 h 916412"/>
              <a:gd name="connsiteX69" fmla="*/ 2070739 w 5267140"/>
              <a:gd name="connsiteY69" fmla="*/ 735768 h 916412"/>
              <a:gd name="connsiteX70" fmla="*/ 2030608 w 5267140"/>
              <a:gd name="connsiteY70" fmla="*/ 747946 h 916412"/>
              <a:gd name="connsiteX71" fmla="*/ 1982451 w 5267140"/>
              <a:gd name="connsiteY71" fmla="*/ 825075 h 916412"/>
              <a:gd name="connsiteX72" fmla="*/ 1934294 w 5267140"/>
              <a:gd name="connsiteY72" fmla="*/ 784481 h 916412"/>
              <a:gd name="connsiteX73" fmla="*/ 1886138 w 5267140"/>
              <a:gd name="connsiteY73" fmla="*/ 735768 h 916412"/>
              <a:gd name="connsiteX74" fmla="*/ 1870086 w 5267140"/>
              <a:gd name="connsiteY74" fmla="*/ 719531 h 916412"/>
              <a:gd name="connsiteX75" fmla="*/ 1848020 w 5267140"/>
              <a:gd name="connsiteY75" fmla="*/ 664449 h 916412"/>
              <a:gd name="connsiteX76" fmla="*/ 1844406 w 5267140"/>
              <a:gd name="connsiteY76" fmla="*/ 659419 h 916412"/>
              <a:gd name="connsiteX77" fmla="*/ 1844606 w 5267140"/>
              <a:gd name="connsiteY77" fmla="*/ 657027 h 916412"/>
              <a:gd name="connsiteX78" fmla="*/ 1849915 w 5267140"/>
              <a:gd name="connsiteY78" fmla="*/ 605368 h 916412"/>
              <a:gd name="connsiteX79" fmla="*/ 1850416 w 5267140"/>
              <a:gd name="connsiteY79" fmla="*/ 601774 h 916412"/>
              <a:gd name="connsiteX80" fmla="*/ 1851779 w 5267140"/>
              <a:gd name="connsiteY80" fmla="*/ 595835 h 916412"/>
              <a:gd name="connsiteX81" fmla="*/ 1851808 w 5267140"/>
              <a:gd name="connsiteY81" fmla="*/ 591777 h 916412"/>
              <a:gd name="connsiteX82" fmla="*/ 1850416 w 5267140"/>
              <a:gd name="connsiteY82" fmla="*/ 601774 h 916412"/>
              <a:gd name="connsiteX83" fmla="*/ 1849334 w 5267140"/>
              <a:gd name="connsiteY83" fmla="*/ 606487 h 916412"/>
              <a:gd name="connsiteX84" fmla="*/ 1805877 w 5267140"/>
              <a:gd name="connsiteY84" fmla="*/ 674877 h 916412"/>
              <a:gd name="connsiteX85" fmla="*/ 1420623 w 5267140"/>
              <a:gd name="connsiteY85" fmla="*/ 796659 h 916412"/>
              <a:gd name="connsiteX86" fmla="*/ 1380492 w 5267140"/>
              <a:gd name="connsiteY86" fmla="*/ 735768 h 916412"/>
              <a:gd name="connsiteX87" fmla="*/ 1372466 w 5267140"/>
              <a:gd name="connsiteY87" fmla="*/ 711412 h 916412"/>
              <a:gd name="connsiteX88" fmla="*/ 1300232 w 5267140"/>
              <a:gd name="connsiteY88" fmla="*/ 670818 h 916412"/>
              <a:gd name="connsiteX89" fmla="*/ 1252075 w 5267140"/>
              <a:gd name="connsiteY89" fmla="*/ 735768 h 916412"/>
              <a:gd name="connsiteX90" fmla="*/ 1244049 w 5267140"/>
              <a:gd name="connsiteY90" fmla="*/ 747946 h 916412"/>
              <a:gd name="connsiteX91" fmla="*/ 1227996 w 5267140"/>
              <a:gd name="connsiteY91" fmla="*/ 727649 h 916412"/>
              <a:gd name="connsiteX92" fmla="*/ 1027343 w 5267140"/>
              <a:gd name="connsiteY92" fmla="*/ 788541 h 916412"/>
              <a:gd name="connsiteX93" fmla="*/ 939056 w 5267140"/>
              <a:gd name="connsiteY93" fmla="*/ 699234 h 916412"/>
              <a:gd name="connsiteX94" fmla="*/ 906952 w 5267140"/>
              <a:gd name="connsiteY94" fmla="*/ 687055 h 916412"/>
              <a:gd name="connsiteX95" fmla="*/ 874847 w 5267140"/>
              <a:gd name="connsiteY95" fmla="*/ 699234 h 916412"/>
              <a:gd name="connsiteX96" fmla="*/ 818664 w 5267140"/>
              <a:gd name="connsiteY96" fmla="*/ 760125 h 916412"/>
              <a:gd name="connsiteX97" fmla="*/ 786560 w 5267140"/>
              <a:gd name="connsiteY97" fmla="*/ 699234 h 916412"/>
              <a:gd name="connsiteX98" fmla="*/ 746429 w 5267140"/>
              <a:gd name="connsiteY98" fmla="*/ 752006 h 916412"/>
              <a:gd name="connsiteX99" fmla="*/ 730377 w 5267140"/>
              <a:gd name="connsiteY99" fmla="*/ 731709 h 916412"/>
              <a:gd name="connsiteX100" fmla="*/ 690246 w 5267140"/>
              <a:gd name="connsiteY100" fmla="*/ 752006 h 916412"/>
              <a:gd name="connsiteX101" fmla="*/ 618011 w 5267140"/>
              <a:gd name="connsiteY101" fmla="*/ 816956 h 916412"/>
              <a:gd name="connsiteX102" fmla="*/ 593933 w 5267140"/>
              <a:gd name="connsiteY102" fmla="*/ 796659 h 916412"/>
              <a:gd name="connsiteX103" fmla="*/ 545776 w 5267140"/>
              <a:gd name="connsiteY103" fmla="*/ 707352 h 916412"/>
              <a:gd name="connsiteX104" fmla="*/ 529724 w 5267140"/>
              <a:gd name="connsiteY104" fmla="*/ 760125 h 916412"/>
              <a:gd name="connsiteX105" fmla="*/ 521698 w 5267140"/>
              <a:gd name="connsiteY105" fmla="*/ 735768 h 916412"/>
              <a:gd name="connsiteX106" fmla="*/ 513672 w 5267140"/>
              <a:gd name="connsiteY106" fmla="*/ 715471 h 916412"/>
              <a:gd name="connsiteX107" fmla="*/ 473541 w 5267140"/>
              <a:gd name="connsiteY107" fmla="*/ 804778 h 916412"/>
              <a:gd name="connsiteX108" fmla="*/ 441437 w 5267140"/>
              <a:gd name="connsiteY108" fmla="*/ 780422 h 916412"/>
              <a:gd name="connsiteX109" fmla="*/ 409332 w 5267140"/>
              <a:gd name="connsiteY109" fmla="*/ 764184 h 916412"/>
              <a:gd name="connsiteX110" fmla="*/ 369201 w 5267140"/>
              <a:gd name="connsiteY110" fmla="*/ 800719 h 916412"/>
              <a:gd name="connsiteX111" fmla="*/ 345123 w 5267140"/>
              <a:gd name="connsiteY111" fmla="*/ 784481 h 916412"/>
              <a:gd name="connsiteX112" fmla="*/ 304993 w 5267140"/>
              <a:gd name="connsiteY112" fmla="*/ 727649 h 916412"/>
              <a:gd name="connsiteX113" fmla="*/ 280914 w 5267140"/>
              <a:gd name="connsiteY113" fmla="*/ 747946 h 916412"/>
              <a:gd name="connsiteX114" fmla="*/ 192627 w 5267140"/>
              <a:gd name="connsiteY114" fmla="*/ 780422 h 916412"/>
              <a:gd name="connsiteX115" fmla="*/ 120392 w 5267140"/>
              <a:gd name="connsiteY115" fmla="*/ 760125 h 916412"/>
              <a:gd name="connsiteX116" fmla="*/ 24078 w 5267140"/>
              <a:gd name="connsiteY116" fmla="*/ 735768 h 916412"/>
              <a:gd name="connsiteX117" fmla="*/ 11645 w 5267140"/>
              <a:gd name="connsiteY117" fmla="*/ 735651 h 916412"/>
              <a:gd name="connsiteX118" fmla="*/ 0 w 5267140"/>
              <a:gd name="connsiteY118" fmla="*/ 737417 h 916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5267140" h="916412">
                <a:moveTo>
                  <a:pt x="1837106" y="655099"/>
                </a:moveTo>
                <a:cubicBezTo>
                  <a:pt x="1839266" y="654985"/>
                  <a:pt x="1841221" y="655859"/>
                  <a:pt x="1843023" y="657494"/>
                </a:cubicBezTo>
                <a:lnTo>
                  <a:pt x="1844406" y="659419"/>
                </a:lnTo>
                <a:lnTo>
                  <a:pt x="1843040" y="675766"/>
                </a:lnTo>
                <a:cubicBezTo>
                  <a:pt x="1841436" y="695773"/>
                  <a:pt x="1839730" y="719647"/>
                  <a:pt x="1837981" y="747946"/>
                </a:cubicBezTo>
                <a:cubicBezTo>
                  <a:pt x="1835306" y="718177"/>
                  <a:pt x="1800723" y="684513"/>
                  <a:pt x="1829955" y="658639"/>
                </a:cubicBezTo>
                <a:cubicBezTo>
                  <a:pt x="1832579" y="656317"/>
                  <a:pt x="1834944" y="655214"/>
                  <a:pt x="1837106" y="655099"/>
                </a:cubicBezTo>
                <a:close/>
                <a:moveTo>
                  <a:pt x="0" y="0"/>
                </a:moveTo>
                <a:lnTo>
                  <a:pt x="5267140" y="0"/>
                </a:lnTo>
                <a:lnTo>
                  <a:pt x="5267140" y="721713"/>
                </a:lnTo>
                <a:lnTo>
                  <a:pt x="5249082" y="711412"/>
                </a:lnTo>
                <a:cubicBezTo>
                  <a:pt x="5226319" y="698460"/>
                  <a:pt x="5218924" y="672731"/>
                  <a:pt x="5184872" y="670818"/>
                </a:cubicBezTo>
                <a:cubicBezTo>
                  <a:pt x="5160794" y="669465"/>
                  <a:pt x="5187681" y="718312"/>
                  <a:pt x="5176846" y="707352"/>
                </a:cubicBezTo>
                <a:cubicBezTo>
                  <a:pt x="5158741" y="689037"/>
                  <a:pt x="5166144" y="666758"/>
                  <a:pt x="5160794" y="646461"/>
                </a:cubicBezTo>
                <a:cubicBezTo>
                  <a:pt x="5081286" y="686674"/>
                  <a:pt x="5159425" y="642795"/>
                  <a:pt x="5088559" y="768244"/>
                </a:cubicBezTo>
                <a:cubicBezTo>
                  <a:pt x="5076684" y="789263"/>
                  <a:pt x="5056454" y="808838"/>
                  <a:pt x="5040402" y="829135"/>
                </a:cubicBezTo>
                <a:cubicBezTo>
                  <a:pt x="4942740" y="815022"/>
                  <a:pt x="4993883" y="829569"/>
                  <a:pt x="4920010" y="764184"/>
                </a:cubicBezTo>
                <a:cubicBezTo>
                  <a:pt x="4570082" y="454463"/>
                  <a:pt x="4916806" y="575017"/>
                  <a:pt x="4743436" y="516560"/>
                </a:cubicBezTo>
                <a:cubicBezTo>
                  <a:pt x="4722033" y="550388"/>
                  <a:pt x="4697484" y="583748"/>
                  <a:pt x="4679227" y="618045"/>
                </a:cubicBezTo>
                <a:cubicBezTo>
                  <a:pt x="4659990" y="654184"/>
                  <a:pt x="4659244" y="693043"/>
                  <a:pt x="4631070" y="727649"/>
                </a:cubicBezTo>
                <a:cubicBezTo>
                  <a:pt x="4620833" y="740224"/>
                  <a:pt x="4627132" y="700496"/>
                  <a:pt x="4623044" y="687055"/>
                </a:cubicBezTo>
                <a:cubicBezTo>
                  <a:pt x="4616422" y="665284"/>
                  <a:pt x="4606992" y="643755"/>
                  <a:pt x="4598966" y="622105"/>
                </a:cubicBezTo>
                <a:cubicBezTo>
                  <a:pt x="4598639" y="622656"/>
                  <a:pt x="4555510" y="696856"/>
                  <a:pt x="4550809" y="699234"/>
                </a:cubicBezTo>
                <a:cubicBezTo>
                  <a:pt x="4541163" y="704112"/>
                  <a:pt x="4548428" y="685217"/>
                  <a:pt x="4542783" y="678936"/>
                </a:cubicBezTo>
                <a:cubicBezTo>
                  <a:pt x="4521488" y="655241"/>
                  <a:pt x="4494626" y="632930"/>
                  <a:pt x="4470548" y="609926"/>
                </a:cubicBezTo>
                <a:cubicBezTo>
                  <a:pt x="4446470" y="619398"/>
                  <a:pt x="4418578" y="626811"/>
                  <a:pt x="4398313" y="638342"/>
                </a:cubicBezTo>
                <a:cubicBezTo>
                  <a:pt x="4170435" y="768005"/>
                  <a:pt x="4358966" y="685372"/>
                  <a:pt x="4229764" y="739828"/>
                </a:cubicBezTo>
                <a:cubicBezTo>
                  <a:pt x="4228648" y="725710"/>
                  <a:pt x="4227546" y="616527"/>
                  <a:pt x="4205686" y="585570"/>
                </a:cubicBezTo>
                <a:cubicBezTo>
                  <a:pt x="4202840" y="581540"/>
                  <a:pt x="4189634" y="582864"/>
                  <a:pt x="4181608" y="581511"/>
                </a:cubicBezTo>
                <a:cubicBezTo>
                  <a:pt x="4158130" y="627028"/>
                  <a:pt x="4101799" y="775860"/>
                  <a:pt x="3988981" y="788541"/>
                </a:cubicBezTo>
                <a:cubicBezTo>
                  <a:pt x="3926902" y="795518"/>
                  <a:pt x="3940824" y="729003"/>
                  <a:pt x="3916746" y="699234"/>
                </a:cubicBezTo>
                <a:cubicBezTo>
                  <a:pt x="3903369" y="693821"/>
                  <a:pt x="3892866" y="685736"/>
                  <a:pt x="3876615" y="682996"/>
                </a:cubicBezTo>
                <a:cubicBezTo>
                  <a:pt x="3866150" y="681232"/>
                  <a:pt x="3855487" y="686500"/>
                  <a:pt x="3844511" y="687055"/>
                </a:cubicBezTo>
                <a:cubicBezTo>
                  <a:pt x="3801834" y="689214"/>
                  <a:pt x="3758899" y="689762"/>
                  <a:pt x="3716093" y="691115"/>
                </a:cubicBezTo>
                <a:cubicBezTo>
                  <a:pt x="3702716" y="685702"/>
                  <a:pt x="3686929" y="681533"/>
                  <a:pt x="3675962" y="674877"/>
                </a:cubicBezTo>
                <a:cubicBezTo>
                  <a:pt x="3646495" y="656993"/>
                  <a:pt x="3633630" y="631234"/>
                  <a:pt x="3595701" y="618045"/>
                </a:cubicBezTo>
                <a:cubicBezTo>
                  <a:pt x="3580912" y="612903"/>
                  <a:pt x="3554538" y="621864"/>
                  <a:pt x="3547544" y="630224"/>
                </a:cubicBezTo>
                <a:cubicBezTo>
                  <a:pt x="3523009" y="659555"/>
                  <a:pt x="3520791" y="692468"/>
                  <a:pt x="3507414" y="723590"/>
                </a:cubicBezTo>
                <a:cubicBezTo>
                  <a:pt x="3496712" y="731709"/>
                  <a:pt x="3488951" y="754846"/>
                  <a:pt x="3475309" y="747946"/>
                </a:cubicBezTo>
                <a:cubicBezTo>
                  <a:pt x="3450070" y="735181"/>
                  <a:pt x="3459888" y="712688"/>
                  <a:pt x="3451231" y="695174"/>
                </a:cubicBezTo>
                <a:cubicBezTo>
                  <a:pt x="3441158" y="674795"/>
                  <a:pt x="3429828" y="654580"/>
                  <a:pt x="3419126" y="634283"/>
                </a:cubicBezTo>
                <a:cubicBezTo>
                  <a:pt x="3417120" y="718516"/>
                  <a:pt x="3426038" y="803058"/>
                  <a:pt x="3421301" y="887213"/>
                </a:cubicBezTo>
                <a:lnTo>
                  <a:pt x="3417755" y="916412"/>
                </a:lnTo>
                <a:lnTo>
                  <a:pt x="3361585" y="916412"/>
                </a:lnTo>
                <a:lnTo>
                  <a:pt x="3273411" y="784698"/>
                </a:lnTo>
                <a:cubicBezTo>
                  <a:pt x="3244397" y="739972"/>
                  <a:pt x="3215798" y="695174"/>
                  <a:pt x="3186369" y="650521"/>
                </a:cubicBezTo>
                <a:cubicBezTo>
                  <a:pt x="3156940" y="669464"/>
                  <a:pt x="3117309" y="685310"/>
                  <a:pt x="3098082" y="707352"/>
                </a:cubicBezTo>
                <a:cubicBezTo>
                  <a:pt x="3076056" y="732603"/>
                  <a:pt x="3081374" y="762063"/>
                  <a:pt x="3065977" y="788541"/>
                </a:cubicBezTo>
                <a:cubicBezTo>
                  <a:pt x="3063590" y="792646"/>
                  <a:pt x="3061154" y="780323"/>
                  <a:pt x="3057951" y="776362"/>
                </a:cubicBezTo>
                <a:cubicBezTo>
                  <a:pt x="3037068" y="750544"/>
                  <a:pt x="3015146" y="724943"/>
                  <a:pt x="2993742" y="699234"/>
                </a:cubicBezTo>
                <a:cubicBezTo>
                  <a:pt x="2983041" y="701940"/>
                  <a:pt x="2968275" y="702317"/>
                  <a:pt x="2961638" y="707352"/>
                </a:cubicBezTo>
                <a:cubicBezTo>
                  <a:pt x="2940390" y="723472"/>
                  <a:pt x="2943393" y="748022"/>
                  <a:pt x="2913481" y="760125"/>
                </a:cubicBezTo>
                <a:cubicBezTo>
                  <a:pt x="2900104" y="765537"/>
                  <a:pt x="2892658" y="746348"/>
                  <a:pt x="2881377" y="739828"/>
                </a:cubicBezTo>
                <a:cubicBezTo>
                  <a:pt x="2873902" y="735507"/>
                  <a:pt x="2865324" y="731709"/>
                  <a:pt x="2857298" y="727649"/>
                </a:cubicBezTo>
                <a:cubicBezTo>
                  <a:pt x="2857298" y="727649"/>
                  <a:pt x="2764291" y="832318"/>
                  <a:pt x="2696776" y="877847"/>
                </a:cubicBezTo>
                <a:cubicBezTo>
                  <a:pt x="2682240" y="887650"/>
                  <a:pt x="2693713" y="853306"/>
                  <a:pt x="2688750" y="841313"/>
                </a:cubicBezTo>
                <a:cubicBezTo>
                  <a:pt x="2669606" y="795052"/>
                  <a:pt x="2645944" y="749299"/>
                  <a:pt x="2624541" y="703293"/>
                </a:cubicBezTo>
                <a:cubicBezTo>
                  <a:pt x="2545662" y="693319"/>
                  <a:pt x="2602428" y="695588"/>
                  <a:pt x="2632567" y="764184"/>
                </a:cubicBezTo>
                <a:cubicBezTo>
                  <a:pt x="2638977" y="778774"/>
                  <a:pt x="2649938" y="794659"/>
                  <a:pt x="2640593" y="808837"/>
                </a:cubicBezTo>
                <a:cubicBezTo>
                  <a:pt x="2636809" y="814578"/>
                  <a:pt x="2616046" y="805410"/>
                  <a:pt x="2608488" y="800719"/>
                </a:cubicBezTo>
                <a:cubicBezTo>
                  <a:pt x="2556428" y="768404"/>
                  <a:pt x="2512175" y="733062"/>
                  <a:pt x="2464018" y="699234"/>
                </a:cubicBezTo>
                <a:cubicBezTo>
                  <a:pt x="2434589" y="700587"/>
                  <a:pt x="2401949" y="696398"/>
                  <a:pt x="2375731" y="703293"/>
                </a:cubicBezTo>
                <a:cubicBezTo>
                  <a:pt x="2331963" y="714804"/>
                  <a:pt x="2306362" y="739773"/>
                  <a:pt x="2263366" y="752006"/>
                </a:cubicBezTo>
                <a:cubicBezTo>
                  <a:pt x="2254958" y="754398"/>
                  <a:pt x="2249653" y="744561"/>
                  <a:pt x="2247313" y="739828"/>
                </a:cubicBezTo>
                <a:cubicBezTo>
                  <a:pt x="2241437" y="727940"/>
                  <a:pt x="2241962" y="715471"/>
                  <a:pt x="2239287" y="703293"/>
                </a:cubicBezTo>
                <a:cubicBezTo>
                  <a:pt x="2231261" y="733062"/>
                  <a:pt x="2234980" y="764268"/>
                  <a:pt x="2215209" y="792600"/>
                </a:cubicBezTo>
                <a:cubicBezTo>
                  <a:pt x="2210017" y="800040"/>
                  <a:pt x="2203312" y="767374"/>
                  <a:pt x="2191130" y="772303"/>
                </a:cubicBezTo>
                <a:cubicBezTo>
                  <a:pt x="2171870" y="780096"/>
                  <a:pt x="2180429" y="796659"/>
                  <a:pt x="2175078" y="808837"/>
                </a:cubicBezTo>
                <a:cubicBezTo>
                  <a:pt x="2159026" y="802072"/>
                  <a:pt x="2139156" y="797108"/>
                  <a:pt x="2126922" y="788541"/>
                </a:cubicBezTo>
                <a:cubicBezTo>
                  <a:pt x="2103794" y="772344"/>
                  <a:pt x="2101084" y="748558"/>
                  <a:pt x="2070739" y="735768"/>
                </a:cubicBezTo>
                <a:cubicBezTo>
                  <a:pt x="2058754" y="730717"/>
                  <a:pt x="2037585" y="740889"/>
                  <a:pt x="2030608" y="747946"/>
                </a:cubicBezTo>
                <a:cubicBezTo>
                  <a:pt x="2006769" y="772061"/>
                  <a:pt x="1998504" y="799366"/>
                  <a:pt x="1982451" y="825075"/>
                </a:cubicBezTo>
                <a:cubicBezTo>
                  <a:pt x="1966399" y="811544"/>
                  <a:pt x="1945360" y="799236"/>
                  <a:pt x="1934294" y="784481"/>
                </a:cubicBezTo>
                <a:cubicBezTo>
                  <a:pt x="1883922" y="717314"/>
                  <a:pt x="1903552" y="674119"/>
                  <a:pt x="1886138" y="735768"/>
                </a:cubicBezTo>
                <a:cubicBezTo>
                  <a:pt x="1880787" y="730356"/>
                  <a:pt x="1874222" y="725209"/>
                  <a:pt x="1870086" y="719531"/>
                </a:cubicBezTo>
                <a:cubicBezTo>
                  <a:pt x="1860946" y="706983"/>
                  <a:pt x="1855753" y="679078"/>
                  <a:pt x="1848020" y="664449"/>
                </a:cubicBezTo>
                <a:lnTo>
                  <a:pt x="1844406" y="659419"/>
                </a:lnTo>
                <a:lnTo>
                  <a:pt x="1844606" y="657027"/>
                </a:lnTo>
                <a:cubicBezTo>
                  <a:pt x="1846643" y="633705"/>
                  <a:pt x="1848460" y="616927"/>
                  <a:pt x="1849915" y="605368"/>
                </a:cubicBezTo>
                <a:lnTo>
                  <a:pt x="1850416" y="601774"/>
                </a:lnTo>
                <a:lnTo>
                  <a:pt x="1851779" y="595835"/>
                </a:lnTo>
                <a:cubicBezTo>
                  <a:pt x="1854294" y="583319"/>
                  <a:pt x="1853920" y="578435"/>
                  <a:pt x="1851808" y="591777"/>
                </a:cubicBezTo>
                <a:lnTo>
                  <a:pt x="1850416" y="601774"/>
                </a:lnTo>
                <a:lnTo>
                  <a:pt x="1849334" y="606487"/>
                </a:lnTo>
                <a:cubicBezTo>
                  <a:pt x="1843287" y="629992"/>
                  <a:pt x="1830095" y="664708"/>
                  <a:pt x="1805877" y="674877"/>
                </a:cubicBezTo>
                <a:cubicBezTo>
                  <a:pt x="1689360" y="723801"/>
                  <a:pt x="1549041" y="756065"/>
                  <a:pt x="1420623" y="796659"/>
                </a:cubicBezTo>
                <a:cubicBezTo>
                  <a:pt x="1393697" y="769423"/>
                  <a:pt x="1400660" y="779119"/>
                  <a:pt x="1380492" y="735768"/>
                </a:cubicBezTo>
                <a:cubicBezTo>
                  <a:pt x="1376765" y="727756"/>
                  <a:pt x="1381091" y="718392"/>
                  <a:pt x="1372466" y="711412"/>
                </a:cubicBezTo>
                <a:cubicBezTo>
                  <a:pt x="1353390" y="695974"/>
                  <a:pt x="1324310" y="684349"/>
                  <a:pt x="1300232" y="670818"/>
                </a:cubicBezTo>
                <a:cubicBezTo>
                  <a:pt x="1284179" y="692468"/>
                  <a:pt x="1267879" y="714071"/>
                  <a:pt x="1252075" y="735768"/>
                </a:cubicBezTo>
                <a:cubicBezTo>
                  <a:pt x="1249150" y="739783"/>
                  <a:pt x="1251088" y="750320"/>
                  <a:pt x="1244049" y="747946"/>
                </a:cubicBezTo>
                <a:cubicBezTo>
                  <a:pt x="1232061" y="743904"/>
                  <a:pt x="1233347" y="734415"/>
                  <a:pt x="1227996" y="727649"/>
                </a:cubicBezTo>
                <a:cubicBezTo>
                  <a:pt x="1101194" y="663516"/>
                  <a:pt x="1174650" y="676785"/>
                  <a:pt x="1027343" y="788541"/>
                </a:cubicBezTo>
                <a:cubicBezTo>
                  <a:pt x="955086" y="751995"/>
                  <a:pt x="1052268" y="804210"/>
                  <a:pt x="939056" y="699234"/>
                </a:cubicBezTo>
                <a:cubicBezTo>
                  <a:pt x="932650" y="693294"/>
                  <a:pt x="917653" y="691115"/>
                  <a:pt x="906952" y="687055"/>
                </a:cubicBezTo>
                <a:cubicBezTo>
                  <a:pt x="896250" y="691115"/>
                  <a:pt x="881822" y="693461"/>
                  <a:pt x="874847" y="699234"/>
                </a:cubicBezTo>
                <a:cubicBezTo>
                  <a:pt x="851754" y="718346"/>
                  <a:pt x="862949" y="760125"/>
                  <a:pt x="818664" y="760125"/>
                </a:cubicBezTo>
                <a:cubicBezTo>
                  <a:pt x="777131" y="760125"/>
                  <a:pt x="827104" y="703791"/>
                  <a:pt x="786560" y="699234"/>
                </a:cubicBezTo>
                <a:cubicBezTo>
                  <a:pt x="750183" y="695145"/>
                  <a:pt x="759806" y="734415"/>
                  <a:pt x="746429" y="752006"/>
                </a:cubicBezTo>
                <a:cubicBezTo>
                  <a:pt x="741079" y="745240"/>
                  <a:pt x="744784" y="731709"/>
                  <a:pt x="730377" y="731709"/>
                </a:cubicBezTo>
                <a:cubicBezTo>
                  <a:pt x="711459" y="731709"/>
                  <a:pt x="700740" y="744045"/>
                  <a:pt x="690246" y="752006"/>
                </a:cubicBezTo>
                <a:cubicBezTo>
                  <a:pt x="663003" y="772674"/>
                  <a:pt x="642090" y="795306"/>
                  <a:pt x="618011" y="816956"/>
                </a:cubicBezTo>
                <a:cubicBezTo>
                  <a:pt x="609985" y="810191"/>
                  <a:pt x="598866" y="804145"/>
                  <a:pt x="593933" y="796659"/>
                </a:cubicBezTo>
                <a:cubicBezTo>
                  <a:pt x="574640" y="767387"/>
                  <a:pt x="586308" y="730415"/>
                  <a:pt x="545776" y="707352"/>
                </a:cubicBezTo>
                <a:cubicBezTo>
                  <a:pt x="522398" y="694050"/>
                  <a:pt x="535074" y="742534"/>
                  <a:pt x="529724" y="760125"/>
                </a:cubicBezTo>
                <a:cubicBezTo>
                  <a:pt x="527049" y="752006"/>
                  <a:pt x="524609" y="743866"/>
                  <a:pt x="521698" y="735768"/>
                </a:cubicBezTo>
                <a:cubicBezTo>
                  <a:pt x="519258" y="728980"/>
                  <a:pt x="518212" y="708965"/>
                  <a:pt x="513672" y="715471"/>
                </a:cubicBezTo>
                <a:cubicBezTo>
                  <a:pt x="493583" y="744259"/>
                  <a:pt x="486918" y="775009"/>
                  <a:pt x="473541" y="804778"/>
                </a:cubicBezTo>
                <a:cubicBezTo>
                  <a:pt x="462840" y="796659"/>
                  <a:pt x="453488" y="788041"/>
                  <a:pt x="441437" y="780422"/>
                </a:cubicBezTo>
                <a:cubicBezTo>
                  <a:pt x="431982" y="774445"/>
                  <a:pt x="422562" y="760467"/>
                  <a:pt x="409332" y="764184"/>
                </a:cubicBezTo>
                <a:cubicBezTo>
                  <a:pt x="385254" y="770950"/>
                  <a:pt x="382578" y="788541"/>
                  <a:pt x="369201" y="800719"/>
                </a:cubicBezTo>
                <a:cubicBezTo>
                  <a:pt x="361175" y="795306"/>
                  <a:pt x="350556" y="790664"/>
                  <a:pt x="345123" y="784481"/>
                </a:cubicBezTo>
                <a:cubicBezTo>
                  <a:pt x="328970" y="766099"/>
                  <a:pt x="331416" y="742684"/>
                  <a:pt x="304993" y="727649"/>
                </a:cubicBezTo>
                <a:cubicBezTo>
                  <a:pt x="294629" y="721752"/>
                  <a:pt x="292346" y="742578"/>
                  <a:pt x="280914" y="747946"/>
                </a:cubicBezTo>
                <a:cubicBezTo>
                  <a:pt x="254248" y="760470"/>
                  <a:pt x="222056" y="769596"/>
                  <a:pt x="192627" y="780422"/>
                </a:cubicBezTo>
                <a:cubicBezTo>
                  <a:pt x="168548" y="773656"/>
                  <a:pt x="144792" y="766589"/>
                  <a:pt x="120392" y="760125"/>
                </a:cubicBezTo>
                <a:cubicBezTo>
                  <a:pt x="88596" y="751701"/>
                  <a:pt x="59117" y="739706"/>
                  <a:pt x="24078" y="735768"/>
                </a:cubicBezTo>
                <a:cubicBezTo>
                  <a:pt x="19949" y="735304"/>
                  <a:pt x="15790" y="735311"/>
                  <a:pt x="11645" y="735651"/>
                </a:cubicBezTo>
                <a:lnTo>
                  <a:pt x="0" y="737417"/>
                </a:lnTo>
                <a:close/>
              </a:path>
            </a:pathLst>
          </a:custGeom>
        </p:spPr>
      </p:pic>
      <p:pic>
        <p:nvPicPr>
          <p:cNvPr id="65" name="Picture 64">
            <a:extLst>
              <a:ext uri="{FF2B5EF4-FFF2-40B4-BE49-F238E27FC236}">
                <a16:creationId xmlns:a16="http://schemas.microsoft.com/office/drawing/2014/main" id="{11378194-2FDD-04CC-FE15-9A0778B81BC8}"/>
              </a:ext>
            </a:extLst>
          </p:cNvPr>
          <p:cNvPicPr>
            <a:picLocks noChangeAspect="1"/>
          </p:cNvPicPr>
          <p:nvPr/>
        </p:nvPicPr>
        <p:blipFill>
          <a:blip r:embed="rId13"/>
          <a:srcRect l="1573" t="2801" r="2098"/>
          <a:stretch>
            <a:fillRect/>
          </a:stretch>
        </p:blipFill>
        <p:spPr>
          <a:xfrm>
            <a:off x="9024464" y="2486583"/>
            <a:ext cx="5248317" cy="1157277"/>
          </a:xfrm>
          <a:custGeom>
            <a:avLst/>
            <a:gdLst>
              <a:gd name="connsiteX0" fmla="*/ 1830540 w 5248317"/>
              <a:gd name="connsiteY0" fmla="*/ 909144 h 1157277"/>
              <a:gd name="connsiteX1" fmla="*/ 1836437 w 5248317"/>
              <a:gd name="connsiteY1" fmla="*/ 912468 h 1157277"/>
              <a:gd name="connsiteX2" fmla="*/ 1837815 w 5248317"/>
              <a:gd name="connsiteY2" fmla="*/ 915139 h 1157277"/>
              <a:gd name="connsiteX3" fmla="*/ 1836453 w 5248317"/>
              <a:gd name="connsiteY3" fmla="*/ 937825 h 1157277"/>
              <a:gd name="connsiteX4" fmla="*/ 1831413 w 5248317"/>
              <a:gd name="connsiteY4" fmla="*/ 1037997 h 1157277"/>
              <a:gd name="connsiteX5" fmla="*/ 1823415 w 5248317"/>
              <a:gd name="connsiteY5" fmla="*/ 914057 h 1157277"/>
              <a:gd name="connsiteX6" fmla="*/ 1830540 w 5248317"/>
              <a:gd name="connsiteY6" fmla="*/ 909144 h 1157277"/>
              <a:gd name="connsiteX7" fmla="*/ 0 w 5248317"/>
              <a:gd name="connsiteY7" fmla="*/ 0 h 1157277"/>
              <a:gd name="connsiteX8" fmla="*/ 5248317 w 5248317"/>
              <a:gd name="connsiteY8" fmla="*/ 0 h 1157277"/>
              <a:gd name="connsiteX9" fmla="*/ 5248317 w 5248317"/>
              <a:gd name="connsiteY9" fmla="*/ 1001591 h 1157277"/>
              <a:gd name="connsiteX10" fmla="*/ 5230323 w 5248317"/>
              <a:gd name="connsiteY10" fmla="*/ 987295 h 1157277"/>
              <a:gd name="connsiteX11" fmla="*/ 5166343 w 5248317"/>
              <a:gd name="connsiteY11" fmla="*/ 930958 h 1157277"/>
              <a:gd name="connsiteX12" fmla="*/ 5158346 w 5248317"/>
              <a:gd name="connsiteY12" fmla="*/ 981661 h 1157277"/>
              <a:gd name="connsiteX13" fmla="*/ 5142351 w 5248317"/>
              <a:gd name="connsiteY13" fmla="*/ 897156 h 1157277"/>
              <a:gd name="connsiteX14" fmla="*/ 5070374 w 5248317"/>
              <a:gd name="connsiteY14" fmla="*/ 1066166 h 1157277"/>
              <a:gd name="connsiteX15" fmla="*/ 5022390 w 5248317"/>
              <a:gd name="connsiteY15" fmla="*/ 1150670 h 1157277"/>
              <a:gd name="connsiteX16" fmla="*/ 4902428 w 5248317"/>
              <a:gd name="connsiteY16" fmla="*/ 1060532 h 1157277"/>
              <a:gd name="connsiteX17" fmla="*/ 4726485 w 5248317"/>
              <a:gd name="connsiteY17" fmla="*/ 716880 h 1157277"/>
              <a:gd name="connsiteX18" fmla="*/ 4662505 w 5248317"/>
              <a:gd name="connsiteY18" fmla="*/ 857721 h 1157277"/>
              <a:gd name="connsiteX19" fmla="*/ 4614521 w 5248317"/>
              <a:gd name="connsiteY19" fmla="*/ 1009829 h 1157277"/>
              <a:gd name="connsiteX20" fmla="*/ 4606523 w 5248317"/>
              <a:gd name="connsiteY20" fmla="*/ 953493 h 1157277"/>
              <a:gd name="connsiteX21" fmla="*/ 4582531 w 5248317"/>
              <a:gd name="connsiteY21" fmla="*/ 863355 h 1157277"/>
              <a:gd name="connsiteX22" fmla="*/ 4534546 w 5248317"/>
              <a:gd name="connsiteY22" fmla="*/ 970394 h 1157277"/>
              <a:gd name="connsiteX23" fmla="*/ 4526549 w 5248317"/>
              <a:gd name="connsiteY23" fmla="*/ 942225 h 1157277"/>
              <a:gd name="connsiteX24" fmla="*/ 4454571 w 5248317"/>
              <a:gd name="connsiteY24" fmla="*/ 846454 h 1157277"/>
              <a:gd name="connsiteX25" fmla="*/ 4382595 w 5248317"/>
              <a:gd name="connsiteY25" fmla="*/ 885889 h 1157277"/>
              <a:gd name="connsiteX26" fmla="*/ 4214649 w 5248317"/>
              <a:gd name="connsiteY26" fmla="*/ 1026730 h 1157277"/>
              <a:gd name="connsiteX27" fmla="*/ 4190656 w 5248317"/>
              <a:gd name="connsiteY27" fmla="*/ 812652 h 1157277"/>
              <a:gd name="connsiteX28" fmla="*/ 4166664 w 5248317"/>
              <a:gd name="connsiteY28" fmla="*/ 807018 h 1157277"/>
              <a:gd name="connsiteX29" fmla="*/ 3974725 w 5248317"/>
              <a:gd name="connsiteY29" fmla="*/ 1094334 h 1157277"/>
              <a:gd name="connsiteX30" fmla="*/ 3902749 w 5248317"/>
              <a:gd name="connsiteY30" fmla="*/ 970394 h 1157277"/>
              <a:gd name="connsiteX31" fmla="*/ 3862761 w 5248317"/>
              <a:gd name="connsiteY31" fmla="*/ 947859 h 1157277"/>
              <a:gd name="connsiteX32" fmla="*/ 3830772 w 5248317"/>
              <a:gd name="connsiteY32" fmla="*/ 953493 h 1157277"/>
              <a:gd name="connsiteX33" fmla="*/ 3702813 w 5248317"/>
              <a:gd name="connsiteY33" fmla="*/ 959126 h 1157277"/>
              <a:gd name="connsiteX34" fmla="*/ 3662825 w 5248317"/>
              <a:gd name="connsiteY34" fmla="*/ 936592 h 1157277"/>
              <a:gd name="connsiteX35" fmla="*/ 3582851 w 5248317"/>
              <a:gd name="connsiteY35" fmla="*/ 857721 h 1157277"/>
              <a:gd name="connsiteX36" fmla="*/ 3534867 w 5248317"/>
              <a:gd name="connsiteY36" fmla="*/ 874622 h 1157277"/>
              <a:gd name="connsiteX37" fmla="*/ 3494879 w 5248317"/>
              <a:gd name="connsiteY37" fmla="*/ 1004195 h 1157277"/>
              <a:gd name="connsiteX38" fmla="*/ 3462890 w 5248317"/>
              <a:gd name="connsiteY38" fmla="*/ 1037997 h 1157277"/>
              <a:gd name="connsiteX39" fmla="*/ 3438897 w 5248317"/>
              <a:gd name="connsiteY39" fmla="*/ 964760 h 1157277"/>
              <a:gd name="connsiteX40" fmla="*/ 3406908 w 5248317"/>
              <a:gd name="connsiteY40" fmla="*/ 880255 h 1157277"/>
              <a:gd name="connsiteX41" fmla="*/ 3408617 w 5248317"/>
              <a:gd name="connsiteY41" fmla="*/ 1157277 h 1157277"/>
              <a:gd name="connsiteX42" fmla="*/ 3294530 w 5248317"/>
              <a:gd name="connsiteY42" fmla="*/ 1157277 h 1157277"/>
              <a:gd name="connsiteX43" fmla="*/ 3261713 w 5248317"/>
              <a:gd name="connsiteY43" fmla="*/ 1089001 h 1157277"/>
              <a:gd name="connsiteX44" fmla="*/ 3174982 w 5248317"/>
              <a:gd name="connsiteY44" fmla="*/ 902790 h 1157277"/>
              <a:gd name="connsiteX45" fmla="*/ 3087011 w 5248317"/>
              <a:gd name="connsiteY45" fmla="*/ 981661 h 1157277"/>
              <a:gd name="connsiteX46" fmla="*/ 3055020 w 5248317"/>
              <a:gd name="connsiteY46" fmla="*/ 1094334 h 1157277"/>
              <a:gd name="connsiteX47" fmla="*/ 3047023 w 5248317"/>
              <a:gd name="connsiteY47" fmla="*/ 1077433 h 1157277"/>
              <a:gd name="connsiteX48" fmla="*/ 2983044 w 5248317"/>
              <a:gd name="connsiteY48" fmla="*/ 970394 h 1157277"/>
              <a:gd name="connsiteX49" fmla="*/ 2951054 w 5248317"/>
              <a:gd name="connsiteY49" fmla="*/ 981661 h 1157277"/>
              <a:gd name="connsiteX50" fmla="*/ 2903069 w 5248317"/>
              <a:gd name="connsiteY50" fmla="*/ 1054898 h 1157277"/>
              <a:gd name="connsiteX51" fmla="*/ 2871079 w 5248317"/>
              <a:gd name="connsiteY51" fmla="*/ 1026730 h 1157277"/>
              <a:gd name="connsiteX52" fmla="*/ 2847087 w 5248317"/>
              <a:gd name="connsiteY52" fmla="*/ 1009829 h 1157277"/>
              <a:gd name="connsiteX53" fmla="*/ 2792340 w 5248317"/>
              <a:gd name="connsiteY53" fmla="*/ 1090357 h 1157277"/>
              <a:gd name="connsiteX54" fmla="*/ 2741847 w 5248317"/>
              <a:gd name="connsiteY54" fmla="*/ 1157277 h 1157277"/>
              <a:gd name="connsiteX55" fmla="*/ 2675703 w 5248317"/>
              <a:gd name="connsiteY55" fmla="*/ 1157277 h 1157277"/>
              <a:gd name="connsiteX56" fmla="*/ 2615162 w 5248317"/>
              <a:gd name="connsiteY56" fmla="*/ 976027 h 1157277"/>
              <a:gd name="connsiteX57" fmla="*/ 2623159 w 5248317"/>
              <a:gd name="connsiteY57" fmla="*/ 1060532 h 1157277"/>
              <a:gd name="connsiteX58" fmla="*/ 2631156 w 5248317"/>
              <a:gd name="connsiteY58" fmla="*/ 1122502 h 1157277"/>
              <a:gd name="connsiteX59" fmla="*/ 2599167 w 5248317"/>
              <a:gd name="connsiteY59" fmla="*/ 1111235 h 1157277"/>
              <a:gd name="connsiteX60" fmla="*/ 2455213 w 5248317"/>
              <a:gd name="connsiteY60" fmla="*/ 970394 h 1157277"/>
              <a:gd name="connsiteX61" fmla="*/ 2367241 w 5248317"/>
              <a:gd name="connsiteY61" fmla="*/ 976027 h 1157277"/>
              <a:gd name="connsiteX62" fmla="*/ 2255277 w 5248317"/>
              <a:gd name="connsiteY62" fmla="*/ 1043631 h 1157277"/>
              <a:gd name="connsiteX63" fmla="*/ 2239282 w 5248317"/>
              <a:gd name="connsiteY63" fmla="*/ 1026730 h 1157277"/>
              <a:gd name="connsiteX64" fmla="*/ 2231285 w 5248317"/>
              <a:gd name="connsiteY64" fmla="*/ 976027 h 1157277"/>
              <a:gd name="connsiteX65" fmla="*/ 2207292 w 5248317"/>
              <a:gd name="connsiteY65" fmla="*/ 1099967 h 1157277"/>
              <a:gd name="connsiteX66" fmla="*/ 2183300 w 5248317"/>
              <a:gd name="connsiteY66" fmla="*/ 1071799 h 1157277"/>
              <a:gd name="connsiteX67" fmla="*/ 2167305 w 5248317"/>
              <a:gd name="connsiteY67" fmla="*/ 1122502 h 1157277"/>
              <a:gd name="connsiteX68" fmla="*/ 2119321 w 5248317"/>
              <a:gd name="connsiteY68" fmla="*/ 1094334 h 1157277"/>
              <a:gd name="connsiteX69" fmla="*/ 2063339 w 5248317"/>
              <a:gd name="connsiteY69" fmla="*/ 1021096 h 1157277"/>
              <a:gd name="connsiteX70" fmla="*/ 2023351 w 5248317"/>
              <a:gd name="connsiteY70" fmla="*/ 1037997 h 1157277"/>
              <a:gd name="connsiteX71" fmla="*/ 1975367 w 5248317"/>
              <a:gd name="connsiteY71" fmla="*/ 1145037 h 1157277"/>
              <a:gd name="connsiteX72" fmla="*/ 1927382 w 5248317"/>
              <a:gd name="connsiteY72" fmla="*/ 1088700 h 1157277"/>
              <a:gd name="connsiteX73" fmla="*/ 1879397 w 5248317"/>
              <a:gd name="connsiteY73" fmla="*/ 1021096 h 1157277"/>
              <a:gd name="connsiteX74" fmla="*/ 1863403 w 5248317"/>
              <a:gd name="connsiteY74" fmla="*/ 998562 h 1157277"/>
              <a:gd name="connsiteX75" fmla="*/ 1841415 w 5248317"/>
              <a:gd name="connsiteY75" fmla="*/ 922120 h 1157277"/>
              <a:gd name="connsiteX76" fmla="*/ 1837815 w 5248317"/>
              <a:gd name="connsiteY76" fmla="*/ 915139 h 1157277"/>
              <a:gd name="connsiteX77" fmla="*/ 1838013 w 5248317"/>
              <a:gd name="connsiteY77" fmla="*/ 911820 h 1157277"/>
              <a:gd name="connsiteX78" fmla="*/ 1843304 w 5248317"/>
              <a:gd name="connsiteY78" fmla="*/ 840127 h 1157277"/>
              <a:gd name="connsiteX79" fmla="*/ 1843803 w 5248317"/>
              <a:gd name="connsiteY79" fmla="*/ 835140 h 1157277"/>
              <a:gd name="connsiteX80" fmla="*/ 1845162 w 5248317"/>
              <a:gd name="connsiteY80" fmla="*/ 826897 h 1157277"/>
              <a:gd name="connsiteX81" fmla="*/ 1845190 w 5248317"/>
              <a:gd name="connsiteY81" fmla="*/ 821267 h 1157277"/>
              <a:gd name="connsiteX82" fmla="*/ 1843803 w 5248317"/>
              <a:gd name="connsiteY82" fmla="*/ 835140 h 1157277"/>
              <a:gd name="connsiteX83" fmla="*/ 1842725 w 5248317"/>
              <a:gd name="connsiteY83" fmla="*/ 841681 h 1157277"/>
              <a:gd name="connsiteX84" fmla="*/ 1799423 w 5248317"/>
              <a:gd name="connsiteY84" fmla="*/ 936592 h 1157277"/>
              <a:gd name="connsiteX85" fmla="*/ 1415546 w 5248317"/>
              <a:gd name="connsiteY85" fmla="*/ 1105601 h 1157277"/>
              <a:gd name="connsiteX86" fmla="*/ 1375559 w 5248317"/>
              <a:gd name="connsiteY86" fmla="*/ 1021096 h 1157277"/>
              <a:gd name="connsiteX87" fmla="*/ 1367561 w 5248317"/>
              <a:gd name="connsiteY87" fmla="*/ 987295 h 1157277"/>
              <a:gd name="connsiteX88" fmla="*/ 1295585 w 5248317"/>
              <a:gd name="connsiteY88" fmla="*/ 930958 h 1157277"/>
              <a:gd name="connsiteX89" fmla="*/ 1247600 w 5248317"/>
              <a:gd name="connsiteY89" fmla="*/ 1021096 h 1157277"/>
              <a:gd name="connsiteX90" fmla="*/ 1239603 w 5248317"/>
              <a:gd name="connsiteY90" fmla="*/ 1037997 h 1157277"/>
              <a:gd name="connsiteX91" fmla="*/ 1223608 w 5248317"/>
              <a:gd name="connsiteY91" fmla="*/ 1009829 h 1157277"/>
              <a:gd name="connsiteX92" fmla="*/ 1023672 w 5248317"/>
              <a:gd name="connsiteY92" fmla="*/ 1094334 h 1157277"/>
              <a:gd name="connsiteX93" fmla="*/ 935700 w 5248317"/>
              <a:gd name="connsiteY93" fmla="*/ 970394 h 1157277"/>
              <a:gd name="connsiteX94" fmla="*/ 903711 w 5248317"/>
              <a:gd name="connsiteY94" fmla="*/ 953493 h 1157277"/>
              <a:gd name="connsiteX95" fmla="*/ 871720 w 5248317"/>
              <a:gd name="connsiteY95" fmla="*/ 970394 h 1157277"/>
              <a:gd name="connsiteX96" fmla="*/ 815738 w 5248317"/>
              <a:gd name="connsiteY96" fmla="*/ 1054898 h 1157277"/>
              <a:gd name="connsiteX97" fmla="*/ 783749 w 5248317"/>
              <a:gd name="connsiteY97" fmla="*/ 970394 h 1157277"/>
              <a:gd name="connsiteX98" fmla="*/ 743762 w 5248317"/>
              <a:gd name="connsiteY98" fmla="*/ 1043631 h 1157277"/>
              <a:gd name="connsiteX99" fmla="*/ 727767 w 5248317"/>
              <a:gd name="connsiteY99" fmla="*/ 1015463 h 1157277"/>
              <a:gd name="connsiteX100" fmla="*/ 687780 w 5248317"/>
              <a:gd name="connsiteY100" fmla="*/ 1043631 h 1157277"/>
              <a:gd name="connsiteX101" fmla="*/ 615803 w 5248317"/>
              <a:gd name="connsiteY101" fmla="*/ 1133769 h 1157277"/>
              <a:gd name="connsiteX102" fmla="*/ 591810 w 5248317"/>
              <a:gd name="connsiteY102" fmla="*/ 1105601 h 1157277"/>
              <a:gd name="connsiteX103" fmla="*/ 543826 w 5248317"/>
              <a:gd name="connsiteY103" fmla="*/ 981661 h 1157277"/>
              <a:gd name="connsiteX104" fmla="*/ 527831 w 5248317"/>
              <a:gd name="connsiteY104" fmla="*/ 1054898 h 1157277"/>
              <a:gd name="connsiteX105" fmla="*/ 519834 w 5248317"/>
              <a:gd name="connsiteY105" fmla="*/ 1021096 h 1157277"/>
              <a:gd name="connsiteX106" fmla="*/ 511836 w 5248317"/>
              <a:gd name="connsiteY106" fmla="*/ 992928 h 1157277"/>
              <a:gd name="connsiteX107" fmla="*/ 471849 w 5248317"/>
              <a:gd name="connsiteY107" fmla="*/ 1116868 h 1157277"/>
              <a:gd name="connsiteX108" fmla="*/ 439859 w 5248317"/>
              <a:gd name="connsiteY108" fmla="*/ 1083066 h 1157277"/>
              <a:gd name="connsiteX109" fmla="*/ 407870 w 5248317"/>
              <a:gd name="connsiteY109" fmla="*/ 1060532 h 1157277"/>
              <a:gd name="connsiteX110" fmla="*/ 367882 w 5248317"/>
              <a:gd name="connsiteY110" fmla="*/ 1111235 h 1157277"/>
              <a:gd name="connsiteX111" fmla="*/ 343890 w 5248317"/>
              <a:gd name="connsiteY111" fmla="*/ 1088700 h 1157277"/>
              <a:gd name="connsiteX112" fmla="*/ 303903 w 5248317"/>
              <a:gd name="connsiteY112" fmla="*/ 1009829 h 1157277"/>
              <a:gd name="connsiteX113" fmla="*/ 279910 w 5248317"/>
              <a:gd name="connsiteY113" fmla="*/ 1037997 h 1157277"/>
              <a:gd name="connsiteX114" fmla="*/ 191939 w 5248317"/>
              <a:gd name="connsiteY114" fmla="*/ 1083066 h 1157277"/>
              <a:gd name="connsiteX115" fmla="*/ 119962 w 5248317"/>
              <a:gd name="connsiteY115" fmla="*/ 1054898 h 1157277"/>
              <a:gd name="connsiteX116" fmla="*/ 23993 w 5248317"/>
              <a:gd name="connsiteY116" fmla="*/ 1021096 h 1157277"/>
              <a:gd name="connsiteX117" fmla="*/ 11604 w 5248317"/>
              <a:gd name="connsiteY117" fmla="*/ 1020933 h 1157277"/>
              <a:gd name="connsiteX118" fmla="*/ 0 w 5248317"/>
              <a:gd name="connsiteY118" fmla="*/ 1023384 h 1157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5248317" h="1157277">
                <a:moveTo>
                  <a:pt x="1830540" y="909144"/>
                </a:moveTo>
                <a:cubicBezTo>
                  <a:pt x="1832693" y="908985"/>
                  <a:pt x="1834641" y="910199"/>
                  <a:pt x="1836437" y="912468"/>
                </a:cubicBezTo>
                <a:lnTo>
                  <a:pt x="1837815" y="915139"/>
                </a:lnTo>
                <a:lnTo>
                  <a:pt x="1836453" y="937825"/>
                </a:lnTo>
                <a:cubicBezTo>
                  <a:pt x="1834856" y="965591"/>
                  <a:pt x="1833155" y="998723"/>
                  <a:pt x="1831413" y="1037997"/>
                </a:cubicBezTo>
                <a:cubicBezTo>
                  <a:pt x="1828747" y="996684"/>
                  <a:pt x="1794288" y="949965"/>
                  <a:pt x="1823415" y="914057"/>
                </a:cubicBezTo>
                <a:cubicBezTo>
                  <a:pt x="1826030" y="910835"/>
                  <a:pt x="1828387" y="909303"/>
                  <a:pt x="1830540" y="909144"/>
                </a:cubicBezTo>
                <a:close/>
                <a:moveTo>
                  <a:pt x="0" y="0"/>
                </a:moveTo>
                <a:lnTo>
                  <a:pt x="5248317" y="0"/>
                </a:lnTo>
                <a:lnTo>
                  <a:pt x="5248317" y="1001591"/>
                </a:lnTo>
                <a:lnTo>
                  <a:pt x="5230323" y="987295"/>
                </a:lnTo>
                <a:cubicBezTo>
                  <a:pt x="5207642" y="969321"/>
                  <a:pt x="5200274" y="933614"/>
                  <a:pt x="5166343" y="930958"/>
                </a:cubicBezTo>
                <a:cubicBezTo>
                  <a:pt x="5142351" y="929081"/>
                  <a:pt x="5169142" y="996870"/>
                  <a:pt x="5158346" y="981661"/>
                </a:cubicBezTo>
                <a:cubicBezTo>
                  <a:pt x="5140305" y="956244"/>
                  <a:pt x="5147683" y="925324"/>
                  <a:pt x="5142351" y="897156"/>
                </a:cubicBezTo>
                <a:cubicBezTo>
                  <a:pt x="5063127" y="952964"/>
                  <a:pt x="5140987" y="892068"/>
                  <a:pt x="5070374" y="1066166"/>
                </a:cubicBezTo>
                <a:cubicBezTo>
                  <a:pt x="5058543" y="1095336"/>
                  <a:pt x="5038385" y="1122502"/>
                  <a:pt x="5022390" y="1150670"/>
                </a:cubicBezTo>
                <a:cubicBezTo>
                  <a:pt x="4925077" y="1131084"/>
                  <a:pt x="4976037" y="1151272"/>
                  <a:pt x="4902428" y="1060532"/>
                </a:cubicBezTo>
                <a:cubicBezTo>
                  <a:pt x="4553751" y="630702"/>
                  <a:pt x="4899235" y="798006"/>
                  <a:pt x="4726485" y="716880"/>
                </a:cubicBezTo>
                <a:cubicBezTo>
                  <a:pt x="4705158" y="763827"/>
                  <a:pt x="4680697" y="810124"/>
                  <a:pt x="4662505" y="857721"/>
                </a:cubicBezTo>
                <a:cubicBezTo>
                  <a:pt x="4643337" y="907875"/>
                  <a:pt x="4642594" y="961802"/>
                  <a:pt x="4614521" y="1009829"/>
                </a:cubicBezTo>
                <a:cubicBezTo>
                  <a:pt x="4604319" y="1027280"/>
                  <a:pt x="4610597" y="972146"/>
                  <a:pt x="4606523" y="953493"/>
                </a:cubicBezTo>
                <a:cubicBezTo>
                  <a:pt x="4599924" y="923279"/>
                  <a:pt x="4590528" y="893401"/>
                  <a:pt x="4582531" y="863355"/>
                </a:cubicBezTo>
                <a:cubicBezTo>
                  <a:pt x="4582205" y="864119"/>
                  <a:pt x="4539231" y="967094"/>
                  <a:pt x="4534546" y="970394"/>
                </a:cubicBezTo>
                <a:cubicBezTo>
                  <a:pt x="4524934" y="977165"/>
                  <a:pt x="4532173" y="950942"/>
                  <a:pt x="4526549" y="942225"/>
                </a:cubicBezTo>
                <a:cubicBezTo>
                  <a:pt x="4505329" y="909341"/>
                  <a:pt x="4478564" y="878378"/>
                  <a:pt x="4454571" y="846454"/>
                </a:cubicBezTo>
                <a:cubicBezTo>
                  <a:pt x="4430579" y="859599"/>
                  <a:pt x="4402788" y="869886"/>
                  <a:pt x="4382595" y="885889"/>
                </a:cubicBezTo>
                <a:cubicBezTo>
                  <a:pt x="4155531" y="1065834"/>
                  <a:pt x="4343389" y="951156"/>
                  <a:pt x="4214649" y="1026730"/>
                </a:cubicBezTo>
                <a:cubicBezTo>
                  <a:pt x="4213536" y="1007138"/>
                  <a:pt x="4212437" y="855613"/>
                  <a:pt x="4190656" y="812652"/>
                </a:cubicBezTo>
                <a:cubicBezTo>
                  <a:pt x="4187821" y="807060"/>
                  <a:pt x="4174661" y="808896"/>
                  <a:pt x="4166664" y="807018"/>
                </a:cubicBezTo>
                <a:cubicBezTo>
                  <a:pt x="4143271" y="870187"/>
                  <a:pt x="4087140" y="1076736"/>
                  <a:pt x="3974725" y="1094334"/>
                </a:cubicBezTo>
                <a:cubicBezTo>
                  <a:pt x="3912869" y="1104017"/>
                  <a:pt x="3926741" y="1011707"/>
                  <a:pt x="3902749" y="970394"/>
                </a:cubicBezTo>
                <a:cubicBezTo>
                  <a:pt x="3889419" y="962883"/>
                  <a:pt x="3878955" y="951662"/>
                  <a:pt x="3862761" y="947859"/>
                </a:cubicBezTo>
                <a:cubicBezTo>
                  <a:pt x="3852334" y="945411"/>
                  <a:pt x="3841709" y="952722"/>
                  <a:pt x="3830772" y="953493"/>
                </a:cubicBezTo>
                <a:cubicBezTo>
                  <a:pt x="3788248" y="956488"/>
                  <a:pt x="3745466" y="957249"/>
                  <a:pt x="3702813" y="959126"/>
                </a:cubicBezTo>
                <a:cubicBezTo>
                  <a:pt x="3689484" y="951615"/>
                  <a:pt x="3673753" y="945829"/>
                  <a:pt x="3662825" y="936592"/>
                </a:cubicBezTo>
                <a:cubicBezTo>
                  <a:pt x="3633463" y="911772"/>
                  <a:pt x="3620645" y="876025"/>
                  <a:pt x="3582851" y="857721"/>
                </a:cubicBezTo>
                <a:cubicBezTo>
                  <a:pt x="3568115" y="850584"/>
                  <a:pt x="3541835" y="863020"/>
                  <a:pt x="3534867" y="874622"/>
                </a:cubicBezTo>
                <a:cubicBezTo>
                  <a:pt x="3510419" y="915329"/>
                  <a:pt x="3508209" y="961004"/>
                  <a:pt x="3494879" y="1004195"/>
                </a:cubicBezTo>
                <a:cubicBezTo>
                  <a:pt x="3484216" y="1015463"/>
                  <a:pt x="3476483" y="1047573"/>
                  <a:pt x="3462890" y="1037997"/>
                </a:cubicBezTo>
                <a:cubicBezTo>
                  <a:pt x="3437740" y="1020281"/>
                  <a:pt x="3447523" y="989066"/>
                  <a:pt x="3438897" y="964760"/>
                </a:cubicBezTo>
                <a:cubicBezTo>
                  <a:pt x="3428860" y="936478"/>
                  <a:pt x="3417571" y="908424"/>
                  <a:pt x="3406908" y="880255"/>
                </a:cubicBezTo>
                <a:lnTo>
                  <a:pt x="3408617" y="1157277"/>
                </a:lnTo>
                <a:lnTo>
                  <a:pt x="3294530" y="1157277"/>
                </a:lnTo>
                <a:lnTo>
                  <a:pt x="3261713" y="1089001"/>
                </a:lnTo>
                <a:cubicBezTo>
                  <a:pt x="3232803" y="1026931"/>
                  <a:pt x="3204306" y="964760"/>
                  <a:pt x="3174982" y="902790"/>
                </a:cubicBezTo>
                <a:cubicBezTo>
                  <a:pt x="3145658" y="929080"/>
                  <a:pt x="3106169" y="951071"/>
                  <a:pt x="3087011" y="981661"/>
                </a:cubicBezTo>
                <a:cubicBezTo>
                  <a:pt x="3065063" y="1016704"/>
                  <a:pt x="3070363" y="1057588"/>
                  <a:pt x="3055020" y="1094334"/>
                </a:cubicBezTo>
                <a:cubicBezTo>
                  <a:pt x="3052641" y="1100031"/>
                  <a:pt x="3050215" y="1082929"/>
                  <a:pt x="3047023" y="1077433"/>
                </a:cubicBezTo>
                <a:cubicBezTo>
                  <a:pt x="3026214" y="1041602"/>
                  <a:pt x="3004370" y="1006074"/>
                  <a:pt x="2983044" y="970394"/>
                </a:cubicBezTo>
                <a:cubicBezTo>
                  <a:pt x="2972381" y="974150"/>
                  <a:pt x="2957667" y="974673"/>
                  <a:pt x="2951054" y="981661"/>
                </a:cubicBezTo>
                <a:cubicBezTo>
                  <a:pt x="2929882" y="1004032"/>
                  <a:pt x="2932874" y="1038102"/>
                  <a:pt x="2903069" y="1054898"/>
                </a:cubicBezTo>
                <a:cubicBezTo>
                  <a:pt x="2889741" y="1062410"/>
                  <a:pt x="2882320" y="1035779"/>
                  <a:pt x="2871079" y="1026730"/>
                </a:cubicBezTo>
                <a:cubicBezTo>
                  <a:pt x="2863632" y="1020734"/>
                  <a:pt x="2855085" y="1015463"/>
                  <a:pt x="2847087" y="1009829"/>
                </a:cubicBezTo>
                <a:cubicBezTo>
                  <a:pt x="2847087" y="1009829"/>
                  <a:pt x="2823918" y="1046144"/>
                  <a:pt x="2792340" y="1090357"/>
                </a:cubicBezTo>
                <a:lnTo>
                  <a:pt x="2741847" y="1157277"/>
                </a:lnTo>
                <a:lnTo>
                  <a:pt x="2675703" y="1157277"/>
                </a:lnTo>
                <a:lnTo>
                  <a:pt x="2615162" y="976027"/>
                </a:lnTo>
                <a:cubicBezTo>
                  <a:pt x="2536564" y="962186"/>
                  <a:pt x="2593127" y="965334"/>
                  <a:pt x="2623159" y="1060532"/>
                </a:cubicBezTo>
                <a:cubicBezTo>
                  <a:pt x="2629546" y="1080780"/>
                  <a:pt x="2640468" y="1102824"/>
                  <a:pt x="2631156" y="1122502"/>
                </a:cubicBezTo>
                <a:cubicBezTo>
                  <a:pt x="2627386" y="1130469"/>
                  <a:pt x="2606697" y="1117745"/>
                  <a:pt x="2599167" y="1111235"/>
                </a:cubicBezTo>
                <a:cubicBezTo>
                  <a:pt x="2547292" y="1066388"/>
                  <a:pt x="2503197" y="1017341"/>
                  <a:pt x="2455213" y="970394"/>
                </a:cubicBezTo>
                <a:cubicBezTo>
                  <a:pt x="2425889" y="972272"/>
                  <a:pt x="2393365" y="966458"/>
                  <a:pt x="2367241" y="976027"/>
                </a:cubicBezTo>
                <a:cubicBezTo>
                  <a:pt x="2323630" y="992002"/>
                  <a:pt x="2298119" y="1026655"/>
                  <a:pt x="2255277" y="1043631"/>
                </a:cubicBezTo>
                <a:cubicBezTo>
                  <a:pt x="2246899" y="1046950"/>
                  <a:pt x="2241613" y="1033299"/>
                  <a:pt x="2239282" y="1026730"/>
                </a:cubicBezTo>
                <a:cubicBezTo>
                  <a:pt x="2233427" y="1010233"/>
                  <a:pt x="2233951" y="992928"/>
                  <a:pt x="2231285" y="976027"/>
                </a:cubicBezTo>
                <a:cubicBezTo>
                  <a:pt x="2223287" y="1017341"/>
                  <a:pt x="2226992" y="1060649"/>
                  <a:pt x="2207292" y="1099967"/>
                </a:cubicBezTo>
                <a:cubicBezTo>
                  <a:pt x="2202119" y="1110293"/>
                  <a:pt x="2195438" y="1064959"/>
                  <a:pt x="2183300" y="1071799"/>
                </a:cubicBezTo>
                <a:cubicBezTo>
                  <a:pt x="2164109" y="1082614"/>
                  <a:pt x="2172637" y="1105601"/>
                  <a:pt x="2167305" y="1122502"/>
                </a:cubicBezTo>
                <a:cubicBezTo>
                  <a:pt x="2151310" y="1113112"/>
                  <a:pt x="2131511" y="1106224"/>
                  <a:pt x="2119321" y="1094334"/>
                </a:cubicBezTo>
                <a:cubicBezTo>
                  <a:pt x="2096275" y="1071856"/>
                  <a:pt x="2093576" y="1038847"/>
                  <a:pt x="2063339" y="1021096"/>
                </a:cubicBezTo>
                <a:cubicBezTo>
                  <a:pt x="2051397" y="1014086"/>
                  <a:pt x="2030303" y="1028204"/>
                  <a:pt x="2023351" y="1037997"/>
                </a:cubicBezTo>
                <a:cubicBezTo>
                  <a:pt x="1999597" y="1071464"/>
                  <a:pt x="1991362" y="1109357"/>
                  <a:pt x="1975367" y="1145037"/>
                </a:cubicBezTo>
                <a:cubicBezTo>
                  <a:pt x="1959372" y="1126258"/>
                  <a:pt x="1938408" y="1109176"/>
                  <a:pt x="1927382" y="1088700"/>
                </a:cubicBezTo>
                <a:cubicBezTo>
                  <a:pt x="1877190" y="995486"/>
                  <a:pt x="1896749" y="935540"/>
                  <a:pt x="1879397" y="1021096"/>
                </a:cubicBezTo>
                <a:cubicBezTo>
                  <a:pt x="1874066" y="1013585"/>
                  <a:pt x="1867524" y="1006442"/>
                  <a:pt x="1863403" y="998562"/>
                </a:cubicBezTo>
                <a:cubicBezTo>
                  <a:pt x="1854296" y="981149"/>
                  <a:pt x="1849121" y="942422"/>
                  <a:pt x="1841415" y="922120"/>
                </a:cubicBezTo>
                <a:lnTo>
                  <a:pt x="1837815" y="915139"/>
                </a:lnTo>
                <a:lnTo>
                  <a:pt x="1838013" y="911820"/>
                </a:lnTo>
                <a:cubicBezTo>
                  <a:pt x="1840043" y="879454"/>
                  <a:pt x="1841855" y="856169"/>
                  <a:pt x="1843304" y="840127"/>
                </a:cubicBezTo>
                <a:lnTo>
                  <a:pt x="1843803" y="835140"/>
                </a:lnTo>
                <a:lnTo>
                  <a:pt x="1845162" y="826897"/>
                </a:lnTo>
                <a:cubicBezTo>
                  <a:pt x="1847667" y="809528"/>
                  <a:pt x="1847295" y="802749"/>
                  <a:pt x="1845190" y="821267"/>
                </a:cubicBezTo>
                <a:lnTo>
                  <a:pt x="1843803" y="835140"/>
                </a:lnTo>
                <a:lnTo>
                  <a:pt x="1842725" y="841681"/>
                </a:lnTo>
                <a:cubicBezTo>
                  <a:pt x="1836700" y="874301"/>
                  <a:pt x="1823555" y="922479"/>
                  <a:pt x="1799423" y="936592"/>
                </a:cubicBezTo>
                <a:cubicBezTo>
                  <a:pt x="1683323" y="1004489"/>
                  <a:pt x="1543505" y="1049265"/>
                  <a:pt x="1415546" y="1105601"/>
                </a:cubicBezTo>
                <a:cubicBezTo>
                  <a:pt x="1388717" y="1067802"/>
                  <a:pt x="1395655" y="1081259"/>
                  <a:pt x="1375559" y="1021096"/>
                </a:cubicBezTo>
                <a:cubicBezTo>
                  <a:pt x="1371845" y="1009978"/>
                  <a:pt x="1376155" y="996981"/>
                  <a:pt x="1367561" y="987295"/>
                </a:cubicBezTo>
                <a:cubicBezTo>
                  <a:pt x="1348553" y="965871"/>
                  <a:pt x="1319577" y="949737"/>
                  <a:pt x="1295585" y="930958"/>
                </a:cubicBezTo>
                <a:cubicBezTo>
                  <a:pt x="1279590" y="961004"/>
                  <a:pt x="1263348" y="990986"/>
                  <a:pt x="1247600" y="1021096"/>
                </a:cubicBezTo>
                <a:cubicBezTo>
                  <a:pt x="1244686" y="1026669"/>
                  <a:pt x="1246617" y="1041291"/>
                  <a:pt x="1239603" y="1037997"/>
                </a:cubicBezTo>
                <a:cubicBezTo>
                  <a:pt x="1227658" y="1032388"/>
                  <a:pt x="1228939" y="1019219"/>
                  <a:pt x="1223608" y="1009829"/>
                </a:cubicBezTo>
                <a:cubicBezTo>
                  <a:pt x="1097259" y="920825"/>
                  <a:pt x="1170452" y="939239"/>
                  <a:pt x="1023672" y="1094334"/>
                </a:cubicBezTo>
                <a:cubicBezTo>
                  <a:pt x="951673" y="1043616"/>
                  <a:pt x="1048508" y="1116080"/>
                  <a:pt x="935700" y="970394"/>
                </a:cubicBezTo>
                <a:cubicBezTo>
                  <a:pt x="929317" y="962151"/>
                  <a:pt x="914374" y="959126"/>
                  <a:pt x="903711" y="953493"/>
                </a:cubicBezTo>
                <a:cubicBezTo>
                  <a:pt x="893047" y="959126"/>
                  <a:pt x="878671" y="962382"/>
                  <a:pt x="871720" y="970394"/>
                </a:cubicBezTo>
                <a:cubicBezTo>
                  <a:pt x="848710" y="996918"/>
                  <a:pt x="859865" y="1054898"/>
                  <a:pt x="815738" y="1054898"/>
                </a:cubicBezTo>
                <a:cubicBezTo>
                  <a:pt x="774354" y="1054898"/>
                  <a:pt x="824148" y="976718"/>
                  <a:pt x="783749" y="970394"/>
                </a:cubicBezTo>
                <a:cubicBezTo>
                  <a:pt x="747503" y="964720"/>
                  <a:pt x="757091" y="1019219"/>
                  <a:pt x="743762" y="1043631"/>
                </a:cubicBezTo>
                <a:cubicBezTo>
                  <a:pt x="738430" y="1034242"/>
                  <a:pt x="742123" y="1015463"/>
                  <a:pt x="727767" y="1015463"/>
                </a:cubicBezTo>
                <a:cubicBezTo>
                  <a:pt x="708917" y="1015463"/>
                  <a:pt x="698236" y="1032582"/>
                  <a:pt x="687780" y="1043631"/>
                </a:cubicBezTo>
                <a:cubicBezTo>
                  <a:pt x="660634" y="1072314"/>
                  <a:pt x="639795" y="1103723"/>
                  <a:pt x="615803" y="1133769"/>
                </a:cubicBezTo>
                <a:cubicBezTo>
                  <a:pt x="607805" y="1124380"/>
                  <a:pt x="596726" y="1115989"/>
                  <a:pt x="591810" y="1105601"/>
                </a:cubicBezTo>
                <a:cubicBezTo>
                  <a:pt x="572587" y="1064976"/>
                  <a:pt x="584212" y="1013667"/>
                  <a:pt x="543826" y="981661"/>
                </a:cubicBezTo>
                <a:cubicBezTo>
                  <a:pt x="520531" y="963200"/>
                  <a:pt x="533162" y="1030486"/>
                  <a:pt x="527831" y="1054898"/>
                </a:cubicBezTo>
                <a:cubicBezTo>
                  <a:pt x="525165" y="1043631"/>
                  <a:pt x="522734" y="1032335"/>
                  <a:pt x="519834" y="1021096"/>
                </a:cubicBezTo>
                <a:cubicBezTo>
                  <a:pt x="517402" y="1011676"/>
                  <a:pt x="516360" y="983899"/>
                  <a:pt x="511836" y="992928"/>
                </a:cubicBezTo>
                <a:cubicBezTo>
                  <a:pt x="491819" y="1032880"/>
                  <a:pt x="485178" y="1075555"/>
                  <a:pt x="471849" y="1116868"/>
                </a:cubicBezTo>
                <a:cubicBezTo>
                  <a:pt x="461186" y="1105601"/>
                  <a:pt x="451868" y="1093640"/>
                  <a:pt x="439859" y="1083066"/>
                </a:cubicBezTo>
                <a:cubicBezTo>
                  <a:pt x="430439" y="1074771"/>
                  <a:pt x="421052" y="1055373"/>
                  <a:pt x="407870" y="1060532"/>
                </a:cubicBezTo>
                <a:cubicBezTo>
                  <a:pt x="383877" y="1069921"/>
                  <a:pt x="381212" y="1094334"/>
                  <a:pt x="367882" y="1111235"/>
                </a:cubicBezTo>
                <a:cubicBezTo>
                  <a:pt x="359885" y="1103723"/>
                  <a:pt x="349304" y="1097280"/>
                  <a:pt x="343890" y="1088700"/>
                </a:cubicBezTo>
                <a:cubicBezTo>
                  <a:pt x="327795" y="1063189"/>
                  <a:pt x="330232" y="1030694"/>
                  <a:pt x="303903" y="1009829"/>
                </a:cubicBezTo>
                <a:cubicBezTo>
                  <a:pt x="293576" y="1001645"/>
                  <a:pt x="291301" y="1030547"/>
                  <a:pt x="279910" y="1037997"/>
                </a:cubicBezTo>
                <a:cubicBezTo>
                  <a:pt x="253340" y="1055377"/>
                  <a:pt x="221263" y="1068043"/>
                  <a:pt x="191939" y="1083066"/>
                </a:cubicBezTo>
                <a:cubicBezTo>
                  <a:pt x="167946" y="1073677"/>
                  <a:pt x="144275" y="1063869"/>
                  <a:pt x="119962" y="1054898"/>
                </a:cubicBezTo>
                <a:cubicBezTo>
                  <a:pt x="88280" y="1043208"/>
                  <a:pt x="58906" y="1026562"/>
                  <a:pt x="23993" y="1021096"/>
                </a:cubicBezTo>
                <a:cubicBezTo>
                  <a:pt x="19878" y="1020452"/>
                  <a:pt x="15734" y="1020463"/>
                  <a:pt x="11604" y="1020933"/>
                </a:cubicBezTo>
                <a:lnTo>
                  <a:pt x="0" y="1023384"/>
                </a:lnTo>
                <a:close/>
              </a:path>
            </a:pathLst>
          </a:custGeom>
        </p:spPr>
      </p:pic>
      <p:pic>
        <p:nvPicPr>
          <p:cNvPr id="88" name="Picture 87">
            <a:extLst>
              <a:ext uri="{FF2B5EF4-FFF2-40B4-BE49-F238E27FC236}">
                <a16:creationId xmlns:a16="http://schemas.microsoft.com/office/drawing/2014/main" id="{FB59904A-A27D-585D-207A-CA5436EB7B4E}"/>
              </a:ext>
            </a:extLst>
          </p:cNvPr>
          <p:cNvPicPr>
            <a:picLocks noChangeAspect="1"/>
          </p:cNvPicPr>
          <p:nvPr/>
        </p:nvPicPr>
        <p:blipFill>
          <a:blip r:embed="rId14"/>
          <a:srcRect l="1740" t="9886" b="30887"/>
          <a:stretch>
            <a:fillRect/>
          </a:stretch>
        </p:blipFill>
        <p:spPr>
          <a:xfrm>
            <a:off x="2125121" y="9616382"/>
            <a:ext cx="5287988" cy="750299"/>
          </a:xfrm>
          <a:custGeom>
            <a:avLst/>
            <a:gdLst>
              <a:gd name="connsiteX0" fmla="*/ 1844377 w 5287988"/>
              <a:gd name="connsiteY0" fmla="*/ 536353 h 750299"/>
              <a:gd name="connsiteX1" fmla="*/ 1850318 w 5287988"/>
              <a:gd name="connsiteY1" fmla="*/ 538314 h 750299"/>
              <a:gd name="connsiteX2" fmla="*/ 1851706 w 5287988"/>
              <a:gd name="connsiteY2" fmla="*/ 539889 h 750299"/>
              <a:gd name="connsiteX3" fmla="*/ 1850335 w 5287988"/>
              <a:gd name="connsiteY3" fmla="*/ 553273 h 750299"/>
              <a:gd name="connsiteX4" fmla="*/ 1845257 w 5287988"/>
              <a:gd name="connsiteY4" fmla="*/ 612370 h 750299"/>
              <a:gd name="connsiteX5" fmla="*/ 1837198 w 5287988"/>
              <a:gd name="connsiteY5" fmla="*/ 539251 h 750299"/>
              <a:gd name="connsiteX6" fmla="*/ 1844377 w 5287988"/>
              <a:gd name="connsiteY6" fmla="*/ 536353 h 750299"/>
              <a:gd name="connsiteX7" fmla="*/ 0 w 5287988"/>
              <a:gd name="connsiteY7" fmla="*/ 0 h 750299"/>
              <a:gd name="connsiteX8" fmla="*/ 5287988 w 5287988"/>
              <a:gd name="connsiteY8" fmla="*/ 0 h 750299"/>
              <a:gd name="connsiteX9" fmla="*/ 5287988 w 5287988"/>
              <a:gd name="connsiteY9" fmla="*/ 590892 h 750299"/>
              <a:gd name="connsiteX10" fmla="*/ 5269858 w 5287988"/>
              <a:gd name="connsiteY10" fmla="*/ 582458 h 750299"/>
              <a:gd name="connsiteX11" fmla="*/ 5205395 w 5287988"/>
              <a:gd name="connsiteY11" fmla="*/ 549222 h 750299"/>
              <a:gd name="connsiteX12" fmla="*/ 5197337 w 5287988"/>
              <a:gd name="connsiteY12" fmla="*/ 579134 h 750299"/>
              <a:gd name="connsiteX13" fmla="*/ 5181221 w 5287988"/>
              <a:gd name="connsiteY13" fmla="*/ 529281 h 750299"/>
              <a:gd name="connsiteX14" fmla="*/ 5108700 w 5287988"/>
              <a:gd name="connsiteY14" fmla="*/ 628988 h 750299"/>
              <a:gd name="connsiteX15" fmla="*/ 5060353 w 5287988"/>
              <a:gd name="connsiteY15" fmla="*/ 678842 h 750299"/>
              <a:gd name="connsiteX16" fmla="*/ 4939485 w 5287988"/>
              <a:gd name="connsiteY16" fmla="*/ 625665 h 750299"/>
              <a:gd name="connsiteX17" fmla="*/ 4762211 w 5287988"/>
              <a:gd name="connsiteY17" fmla="*/ 422926 h 750299"/>
              <a:gd name="connsiteX18" fmla="*/ 4697748 w 5287988"/>
              <a:gd name="connsiteY18" fmla="*/ 506016 h 750299"/>
              <a:gd name="connsiteX19" fmla="*/ 4649401 w 5287988"/>
              <a:gd name="connsiteY19" fmla="*/ 595752 h 750299"/>
              <a:gd name="connsiteX20" fmla="*/ 4641343 w 5287988"/>
              <a:gd name="connsiteY20" fmla="*/ 562517 h 750299"/>
              <a:gd name="connsiteX21" fmla="*/ 4617169 w 5287988"/>
              <a:gd name="connsiteY21" fmla="*/ 509339 h 750299"/>
              <a:gd name="connsiteX22" fmla="*/ 4568822 w 5287988"/>
              <a:gd name="connsiteY22" fmla="*/ 572487 h 750299"/>
              <a:gd name="connsiteX23" fmla="*/ 4560764 w 5287988"/>
              <a:gd name="connsiteY23" fmla="*/ 555869 h 750299"/>
              <a:gd name="connsiteX24" fmla="*/ 4488243 w 5287988"/>
              <a:gd name="connsiteY24" fmla="*/ 499368 h 750299"/>
              <a:gd name="connsiteX25" fmla="*/ 4415722 w 5287988"/>
              <a:gd name="connsiteY25" fmla="*/ 522633 h 750299"/>
              <a:gd name="connsiteX26" fmla="*/ 4246507 w 5287988"/>
              <a:gd name="connsiteY26" fmla="*/ 605723 h 750299"/>
              <a:gd name="connsiteX27" fmla="*/ 4222333 w 5287988"/>
              <a:gd name="connsiteY27" fmla="*/ 479427 h 750299"/>
              <a:gd name="connsiteX28" fmla="*/ 4198159 w 5287988"/>
              <a:gd name="connsiteY28" fmla="*/ 476103 h 750299"/>
              <a:gd name="connsiteX29" fmla="*/ 4004770 w 5287988"/>
              <a:gd name="connsiteY29" fmla="*/ 645606 h 750299"/>
              <a:gd name="connsiteX30" fmla="*/ 3932249 w 5287988"/>
              <a:gd name="connsiteY30" fmla="*/ 572487 h 750299"/>
              <a:gd name="connsiteX31" fmla="*/ 3891959 w 5287988"/>
              <a:gd name="connsiteY31" fmla="*/ 559193 h 750299"/>
              <a:gd name="connsiteX32" fmla="*/ 3859728 w 5287988"/>
              <a:gd name="connsiteY32" fmla="*/ 562517 h 750299"/>
              <a:gd name="connsiteX33" fmla="*/ 3730802 w 5287988"/>
              <a:gd name="connsiteY33" fmla="*/ 565840 h 750299"/>
              <a:gd name="connsiteX34" fmla="*/ 3690512 w 5287988"/>
              <a:gd name="connsiteY34" fmla="*/ 552546 h 750299"/>
              <a:gd name="connsiteX35" fmla="*/ 3609933 w 5287988"/>
              <a:gd name="connsiteY35" fmla="*/ 506016 h 750299"/>
              <a:gd name="connsiteX36" fmla="*/ 3561586 w 5287988"/>
              <a:gd name="connsiteY36" fmla="*/ 515986 h 750299"/>
              <a:gd name="connsiteX37" fmla="*/ 3521297 w 5287988"/>
              <a:gd name="connsiteY37" fmla="*/ 592429 h 750299"/>
              <a:gd name="connsiteX38" fmla="*/ 3489065 w 5287988"/>
              <a:gd name="connsiteY38" fmla="*/ 612370 h 750299"/>
              <a:gd name="connsiteX39" fmla="*/ 3464891 w 5287988"/>
              <a:gd name="connsiteY39" fmla="*/ 569164 h 750299"/>
              <a:gd name="connsiteX40" fmla="*/ 3432660 w 5287988"/>
              <a:gd name="connsiteY40" fmla="*/ 519310 h 750299"/>
              <a:gd name="connsiteX41" fmla="*/ 3434843 w 5287988"/>
              <a:gd name="connsiteY41" fmla="*/ 726393 h 750299"/>
              <a:gd name="connsiteX42" fmla="*/ 3431283 w 5287988"/>
              <a:gd name="connsiteY42" fmla="*/ 750299 h 750299"/>
              <a:gd name="connsiteX43" fmla="*/ 3374891 w 5287988"/>
              <a:gd name="connsiteY43" fmla="*/ 750299 h 750299"/>
              <a:gd name="connsiteX44" fmla="*/ 3286368 w 5287988"/>
              <a:gd name="connsiteY44" fmla="*/ 642460 h 750299"/>
              <a:gd name="connsiteX45" fmla="*/ 3198981 w 5287988"/>
              <a:gd name="connsiteY45" fmla="*/ 532604 h 750299"/>
              <a:gd name="connsiteX46" fmla="*/ 3110345 w 5287988"/>
              <a:gd name="connsiteY46" fmla="*/ 579134 h 750299"/>
              <a:gd name="connsiteX47" fmla="*/ 3078113 w 5287988"/>
              <a:gd name="connsiteY47" fmla="*/ 645606 h 750299"/>
              <a:gd name="connsiteX48" fmla="*/ 3070055 w 5287988"/>
              <a:gd name="connsiteY48" fmla="*/ 635635 h 750299"/>
              <a:gd name="connsiteX49" fmla="*/ 3005592 w 5287988"/>
              <a:gd name="connsiteY49" fmla="*/ 572487 h 750299"/>
              <a:gd name="connsiteX50" fmla="*/ 2973361 w 5287988"/>
              <a:gd name="connsiteY50" fmla="*/ 579134 h 750299"/>
              <a:gd name="connsiteX51" fmla="*/ 2925013 w 5287988"/>
              <a:gd name="connsiteY51" fmla="*/ 622341 h 750299"/>
              <a:gd name="connsiteX52" fmla="*/ 2892782 w 5287988"/>
              <a:gd name="connsiteY52" fmla="*/ 605723 h 750299"/>
              <a:gd name="connsiteX53" fmla="*/ 2868608 w 5287988"/>
              <a:gd name="connsiteY53" fmla="*/ 595752 h 750299"/>
              <a:gd name="connsiteX54" fmla="*/ 2707450 w 5287988"/>
              <a:gd name="connsiteY54" fmla="*/ 718725 h 750299"/>
              <a:gd name="connsiteX55" fmla="*/ 2699392 w 5287988"/>
              <a:gd name="connsiteY55" fmla="*/ 688813 h 750299"/>
              <a:gd name="connsiteX56" fmla="*/ 2634929 w 5287988"/>
              <a:gd name="connsiteY56" fmla="*/ 575811 h 750299"/>
              <a:gd name="connsiteX57" fmla="*/ 2642987 w 5287988"/>
              <a:gd name="connsiteY57" fmla="*/ 625665 h 750299"/>
              <a:gd name="connsiteX58" fmla="*/ 2651045 w 5287988"/>
              <a:gd name="connsiteY58" fmla="*/ 662224 h 750299"/>
              <a:gd name="connsiteX59" fmla="*/ 2618813 w 5287988"/>
              <a:gd name="connsiteY59" fmla="*/ 655577 h 750299"/>
              <a:gd name="connsiteX60" fmla="*/ 2473771 w 5287988"/>
              <a:gd name="connsiteY60" fmla="*/ 572487 h 750299"/>
              <a:gd name="connsiteX61" fmla="*/ 2385135 w 5287988"/>
              <a:gd name="connsiteY61" fmla="*/ 575811 h 750299"/>
              <a:gd name="connsiteX62" fmla="*/ 2272324 w 5287988"/>
              <a:gd name="connsiteY62" fmla="*/ 615694 h 750299"/>
              <a:gd name="connsiteX63" fmla="*/ 2256208 w 5287988"/>
              <a:gd name="connsiteY63" fmla="*/ 605723 h 750299"/>
              <a:gd name="connsiteX64" fmla="*/ 2248151 w 5287988"/>
              <a:gd name="connsiteY64" fmla="*/ 575811 h 750299"/>
              <a:gd name="connsiteX65" fmla="*/ 2223977 w 5287988"/>
              <a:gd name="connsiteY65" fmla="*/ 648930 h 750299"/>
              <a:gd name="connsiteX66" fmla="*/ 2199803 w 5287988"/>
              <a:gd name="connsiteY66" fmla="*/ 632312 h 750299"/>
              <a:gd name="connsiteX67" fmla="*/ 2183688 w 5287988"/>
              <a:gd name="connsiteY67" fmla="*/ 662224 h 750299"/>
              <a:gd name="connsiteX68" fmla="*/ 2135340 w 5287988"/>
              <a:gd name="connsiteY68" fmla="*/ 645606 h 750299"/>
              <a:gd name="connsiteX69" fmla="*/ 2078935 w 5287988"/>
              <a:gd name="connsiteY69" fmla="*/ 602399 h 750299"/>
              <a:gd name="connsiteX70" fmla="*/ 2038646 w 5287988"/>
              <a:gd name="connsiteY70" fmla="*/ 612370 h 750299"/>
              <a:gd name="connsiteX71" fmla="*/ 1990298 w 5287988"/>
              <a:gd name="connsiteY71" fmla="*/ 675518 h 750299"/>
              <a:gd name="connsiteX72" fmla="*/ 1941951 w 5287988"/>
              <a:gd name="connsiteY72" fmla="*/ 642283 h 750299"/>
              <a:gd name="connsiteX73" fmla="*/ 1893603 w 5287988"/>
              <a:gd name="connsiteY73" fmla="*/ 602399 h 750299"/>
              <a:gd name="connsiteX74" fmla="*/ 1877488 w 5287988"/>
              <a:gd name="connsiteY74" fmla="*/ 589105 h 750299"/>
              <a:gd name="connsiteX75" fmla="*/ 1855334 w 5287988"/>
              <a:gd name="connsiteY75" fmla="*/ 544008 h 750299"/>
              <a:gd name="connsiteX76" fmla="*/ 1851706 w 5287988"/>
              <a:gd name="connsiteY76" fmla="*/ 539889 h 750299"/>
              <a:gd name="connsiteX77" fmla="*/ 1851907 w 5287988"/>
              <a:gd name="connsiteY77" fmla="*/ 537931 h 750299"/>
              <a:gd name="connsiteX78" fmla="*/ 1857238 w 5287988"/>
              <a:gd name="connsiteY78" fmla="*/ 495636 h 750299"/>
              <a:gd name="connsiteX79" fmla="*/ 1857740 w 5287988"/>
              <a:gd name="connsiteY79" fmla="*/ 492694 h 750299"/>
              <a:gd name="connsiteX80" fmla="*/ 1859109 w 5287988"/>
              <a:gd name="connsiteY80" fmla="*/ 487831 h 750299"/>
              <a:gd name="connsiteX81" fmla="*/ 1859137 w 5287988"/>
              <a:gd name="connsiteY81" fmla="*/ 484509 h 750299"/>
              <a:gd name="connsiteX82" fmla="*/ 1857740 w 5287988"/>
              <a:gd name="connsiteY82" fmla="*/ 492694 h 750299"/>
              <a:gd name="connsiteX83" fmla="*/ 1856654 w 5287988"/>
              <a:gd name="connsiteY83" fmla="*/ 496553 h 750299"/>
              <a:gd name="connsiteX84" fmla="*/ 1813025 w 5287988"/>
              <a:gd name="connsiteY84" fmla="*/ 552546 h 750299"/>
              <a:gd name="connsiteX85" fmla="*/ 1426246 w 5287988"/>
              <a:gd name="connsiteY85" fmla="*/ 652253 h 750299"/>
              <a:gd name="connsiteX86" fmla="*/ 1385957 w 5287988"/>
              <a:gd name="connsiteY86" fmla="*/ 602399 h 750299"/>
              <a:gd name="connsiteX87" fmla="*/ 1377899 w 5287988"/>
              <a:gd name="connsiteY87" fmla="*/ 582458 h 750299"/>
              <a:gd name="connsiteX88" fmla="*/ 1305378 w 5287988"/>
              <a:gd name="connsiteY88" fmla="*/ 549222 h 750299"/>
              <a:gd name="connsiteX89" fmla="*/ 1257031 w 5287988"/>
              <a:gd name="connsiteY89" fmla="*/ 602399 h 750299"/>
              <a:gd name="connsiteX90" fmla="*/ 1248973 w 5287988"/>
              <a:gd name="connsiteY90" fmla="*/ 612370 h 750299"/>
              <a:gd name="connsiteX91" fmla="*/ 1232857 w 5287988"/>
              <a:gd name="connsiteY91" fmla="*/ 595752 h 750299"/>
              <a:gd name="connsiteX92" fmla="*/ 1031410 w 5287988"/>
              <a:gd name="connsiteY92" fmla="*/ 645606 h 750299"/>
              <a:gd name="connsiteX93" fmla="*/ 942773 w 5287988"/>
              <a:gd name="connsiteY93" fmla="*/ 572487 h 750299"/>
              <a:gd name="connsiteX94" fmla="*/ 910542 w 5287988"/>
              <a:gd name="connsiteY94" fmla="*/ 562517 h 750299"/>
              <a:gd name="connsiteX95" fmla="*/ 878310 w 5287988"/>
              <a:gd name="connsiteY95" fmla="*/ 572487 h 750299"/>
              <a:gd name="connsiteX96" fmla="*/ 821904 w 5287988"/>
              <a:gd name="connsiteY96" fmla="*/ 622341 h 750299"/>
              <a:gd name="connsiteX97" fmla="*/ 789673 w 5287988"/>
              <a:gd name="connsiteY97" fmla="*/ 572487 h 750299"/>
              <a:gd name="connsiteX98" fmla="*/ 749384 w 5287988"/>
              <a:gd name="connsiteY98" fmla="*/ 615694 h 750299"/>
              <a:gd name="connsiteX99" fmla="*/ 733268 w 5287988"/>
              <a:gd name="connsiteY99" fmla="*/ 599076 h 750299"/>
              <a:gd name="connsiteX100" fmla="*/ 692979 w 5287988"/>
              <a:gd name="connsiteY100" fmla="*/ 615694 h 750299"/>
              <a:gd name="connsiteX101" fmla="*/ 620457 w 5287988"/>
              <a:gd name="connsiteY101" fmla="*/ 668871 h 750299"/>
              <a:gd name="connsiteX102" fmla="*/ 596284 w 5287988"/>
              <a:gd name="connsiteY102" fmla="*/ 652253 h 750299"/>
              <a:gd name="connsiteX103" fmla="*/ 547937 w 5287988"/>
              <a:gd name="connsiteY103" fmla="*/ 579134 h 750299"/>
              <a:gd name="connsiteX104" fmla="*/ 531821 w 5287988"/>
              <a:gd name="connsiteY104" fmla="*/ 622341 h 750299"/>
              <a:gd name="connsiteX105" fmla="*/ 523763 w 5287988"/>
              <a:gd name="connsiteY105" fmla="*/ 602399 h 750299"/>
              <a:gd name="connsiteX106" fmla="*/ 515705 w 5287988"/>
              <a:gd name="connsiteY106" fmla="*/ 585782 h 750299"/>
              <a:gd name="connsiteX107" fmla="*/ 475416 w 5287988"/>
              <a:gd name="connsiteY107" fmla="*/ 658900 h 750299"/>
              <a:gd name="connsiteX108" fmla="*/ 443184 w 5287988"/>
              <a:gd name="connsiteY108" fmla="*/ 638959 h 750299"/>
              <a:gd name="connsiteX109" fmla="*/ 410953 w 5287988"/>
              <a:gd name="connsiteY109" fmla="*/ 625665 h 750299"/>
              <a:gd name="connsiteX110" fmla="*/ 370663 w 5287988"/>
              <a:gd name="connsiteY110" fmla="*/ 655577 h 750299"/>
              <a:gd name="connsiteX111" fmla="*/ 346490 w 5287988"/>
              <a:gd name="connsiteY111" fmla="*/ 642283 h 750299"/>
              <a:gd name="connsiteX112" fmla="*/ 306200 w 5287988"/>
              <a:gd name="connsiteY112" fmla="*/ 595752 h 750299"/>
              <a:gd name="connsiteX113" fmla="*/ 282026 w 5287988"/>
              <a:gd name="connsiteY113" fmla="*/ 612370 h 750299"/>
              <a:gd name="connsiteX114" fmla="*/ 193389 w 5287988"/>
              <a:gd name="connsiteY114" fmla="*/ 638959 h 750299"/>
              <a:gd name="connsiteX115" fmla="*/ 120869 w 5287988"/>
              <a:gd name="connsiteY115" fmla="*/ 622341 h 750299"/>
              <a:gd name="connsiteX116" fmla="*/ 24174 w 5287988"/>
              <a:gd name="connsiteY116" fmla="*/ 602399 h 750299"/>
              <a:gd name="connsiteX117" fmla="*/ 11691 w 5287988"/>
              <a:gd name="connsiteY117" fmla="*/ 602303 h 750299"/>
              <a:gd name="connsiteX118" fmla="*/ 0 w 5287988"/>
              <a:gd name="connsiteY118" fmla="*/ 603749 h 750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5287988" h="750299">
                <a:moveTo>
                  <a:pt x="1844377" y="536353"/>
                </a:moveTo>
                <a:cubicBezTo>
                  <a:pt x="1846546" y="536259"/>
                  <a:pt x="1848509" y="536975"/>
                  <a:pt x="1850318" y="538314"/>
                </a:cubicBezTo>
                <a:lnTo>
                  <a:pt x="1851706" y="539889"/>
                </a:lnTo>
                <a:lnTo>
                  <a:pt x="1850335" y="553273"/>
                </a:lnTo>
                <a:cubicBezTo>
                  <a:pt x="1848725" y="569654"/>
                  <a:pt x="1847012" y="589200"/>
                  <a:pt x="1845257" y="612370"/>
                </a:cubicBezTo>
                <a:cubicBezTo>
                  <a:pt x="1842571" y="587997"/>
                  <a:pt x="1807851" y="560435"/>
                  <a:pt x="1837198" y="539251"/>
                </a:cubicBezTo>
                <a:cubicBezTo>
                  <a:pt x="1839833" y="537350"/>
                  <a:pt x="1842208" y="536447"/>
                  <a:pt x="1844377" y="536353"/>
                </a:cubicBezTo>
                <a:close/>
                <a:moveTo>
                  <a:pt x="0" y="0"/>
                </a:moveTo>
                <a:lnTo>
                  <a:pt x="5287988" y="0"/>
                </a:lnTo>
                <a:lnTo>
                  <a:pt x="5287988" y="590892"/>
                </a:lnTo>
                <a:lnTo>
                  <a:pt x="5269858" y="582458"/>
                </a:lnTo>
                <a:cubicBezTo>
                  <a:pt x="5247006" y="571854"/>
                  <a:pt x="5239582" y="550789"/>
                  <a:pt x="5205395" y="549222"/>
                </a:cubicBezTo>
                <a:cubicBezTo>
                  <a:pt x="5181221" y="548114"/>
                  <a:pt x="5208215" y="588107"/>
                  <a:pt x="5197337" y="579134"/>
                </a:cubicBezTo>
                <a:cubicBezTo>
                  <a:pt x="5179160" y="564139"/>
                  <a:pt x="5186593" y="545899"/>
                  <a:pt x="5181221" y="529281"/>
                </a:cubicBezTo>
                <a:cubicBezTo>
                  <a:pt x="5101399" y="562205"/>
                  <a:pt x="5179847" y="526279"/>
                  <a:pt x="5108700" y="628988"/>
                </a:cubicBezTo>
                <a:cubicBezTo>
                  <a:pt x="5096779" y="646198"/>
                  <a:pt x="5076469" y="662224"/>
                  <a:pt x="5060353" y="678842"/>
                </a:cubicBezTo>
                <a:cubicBezTo>
                  <a:pt x="4962305" y="667287"/>
                  <a:pt x="5013650" y="679197"/>
                  <a:pt x="4939485" y="625665"/>
                </a:cubicBezTo>
                <a:cubicBezTo>
                  <a:pt x="4588172" y="372085"/>
                  <a:pt x="4936268" y="470786"/>
                  <a:pt x="4762211" y="422926"/>
                </a:cubicBezTo>
                <a:cubicBezTo>
                  <a:pt x="4740723" y="450623"/>
                  <a:pt x="4716077" y="477935"/>
                  <a:pt x="4697748" y="506016"/>
                </a:cubicBezTo>
                <a:cubicBezTo>
                  <a:pt x="4678435" y="535604"/>
                  <a:pt x="4677687" y="567419"/>
                  <a:pt x="4649401" y="595752"/>
                </a:cubicBezTo>
                <a:cubicBezTo>
                  <a:pt x="4639123" y="606048"/>
                  <a:pt x="4645447" y="573521"/>
                  <a:pt x="4641343" y="562517"/>
                </a:cubicBezTo>
                <a:cubicBezTo>
                  <a:pt x="4634694" y="544691"/>
                  <a:pt x="4625227" y="527065"/>
                  <a:pt x="4617169" y="509339"/>
                </a:cubicBezTo>
                <a:cubicBezTo>
                  <a:pt x="4616841" y="509790"/>
                  <a:pt x="4573542" y="570541"/>
                  <a:pt x="4568822" y="572487"/>
                </a:cubicBezTo>
                <a:cubicBezTo>
                  <a:pt x="4559138" y="576482"/>
                  <a:pt x="4566431" y="561012"/>
                  <a:pt x="4560764" y="555869"/>
                </a:cubicBezTo>
                <a:cubicBezTo>
                  <a:pt x="4539385" y="536469"/>
                  <a:pt x="4512417" y="518202"/>
                  <a:pt x="4488243" y="499368"/>
                </a:cubicBezTo>
                <a:cubicBezTo>
                  <a:pt x="4464069" y="507123"/>
                  <a:pt x="4436068" y="513193"/>
                  <a:pt x="4415722" y="522633"/>
                </a:cubicBezTo>
                <a:cubicBezTo>
                  <a:pt x="4186942" y="628793"/>
                  <a:pt x="4376220" y="561138"/>
                  <a:pt x="4246507" y="605723"/>
                </a:cubicBezTo>
                <a:cubicBezTo>
                  <a:pt x="4245386" y="594165"/>
                  <a:pt x="4244279" y="504772"/>
                  <a:pt x="4222333" y="479427"/>
                </a:cubicBezTo>
                <a:cubicBezTo>
                  <a:pt x="4219476" y="476128"/>
                  <a:pt x="4206217" y="477211"/>
                  <a:pt x="4198159" y="476103"/>
                </a:cubicBezTo>
                <a:cubicBezTo>
                  <a:pt x="4174589" y="513370"/>
                  <a:pt x="4118034" y="635224"/>
                  <a:pt x="4004770" y="645606"/>
                </a:cubicBezTo>
                <a:cubicBezTo>
                  <a:pt x="3942445" y="651319"/>
                  <a:pt x="3956423" y="596860"/>
                  <a:pt x="3932249" y="572487"/>
                </a:cubicBezTo>
                <a:cubicBezTo>
                  <a:pt x="3918819" y="568056"/>
                  <a:pt x="3908275" y="561436"/>
                  <a:pt x="3891959" y="559193"/>
                </a:cubicBezTo>
                <a:cubicBezTo>
                  <a:pt x="3881453" y="557749"/>
                  <a:pt x="3870747" y="562062"/>
                  <a:pt x="3859728" y="562517"/>
                </a:cubicBezTo>
                <a:cubicBezTo>
                  <a:pt x="3816883" y="564284"/>
                  <a:pt x="3773777" y="564732"/>
                  <a:pt x="3730802" y="565840"/>
                </a:cubicBezTo>
                <a:cubicBezTo>
                  <a:pt x="3717372" y="561409"/>
                  <a:pt x="3701522" y="557995"/>
                  <a:pt x="3690512" y="552546"/>
                </a:cubicBezTo>
                <a:cubicBezTo>
                  <a:pt x="3660928" y="537903"/>
                  <a:pt x="3648013" y="516814"/>
                  <a:pt x="3609933" y="506016"/>
                </a:cubicBezTo>
                <a:cubicBezTo>
                  <a:pt x="3595086" y="501805"/>
                  <a:pt x="3568607" y="509142"/>
                  <a:pt x="3561586" y="515986"/>
                </a:cubicBezTo>
                <a:cubicBezTo>
                  <a:pt x="3536953" y="540001"/>
                  <a:pt x="3534727" y="566948"/>
                  <a:pt x="3521297" y="592429"/>
                </a:cubicBezTo>
                <a:cubicBezTo>
                  <a:pt x="3510553" y="599076"/>
                  <a:pt x="3502761" y="618019"/>
                  <a:pt x="3489065" y="612370"/>
                </a:cubicBezTo>
                <a:cubicBezTo>
                  <a:pt x="3463726" y="601919"/>
                  <a:pt x="3473583" y="583503"/>
                  <a:pt x="3464891" y="569164"/>
                </a:cubicBezTo>
                <a:cubicBezTo>
                  <a:pt x="3454778" y="552478"/>
                  <a:pt x="3443404" y="535928"/>
                  <a:pt x="3432660" y="519310"/>
                </a:cubicBezTo>
                <a:cubicBezTo>
                  <a:pt x="3430646" y="588274"/>
                  <a:pt x="3439599" y="657492"/>
                  <a:pt x="3434843" y="726393"/>
                </a:cubicBezTo>
                <a:lnTo>
                  <a:pt x="3431283" y="750299"/>
                </a:lnTo>
                <a:lnTo>
                  <a:pt x="3374891" y="750299"/>
                </a:lnTo>
                <a:lnTo>
                  <a:pt x="3286368" y="642460"/>
                </a:lnTo>
                <a:cubicBezTo>
                  <a:pt x="3257239" y="605841"/>
                  <a:pt x="3228527" y="569164"/>
                  <a:pt x="3198981" y="532604"/>
                </a:cubicBezTo>
                <a:cubicBezTo>
                  <a:pt x="3169436" y="548114"/>
                  <a:pt x="3129648" y="561088"/>
                  <a:pt x="3110345" y="579134"/>
                </a:cubicBezTo>
                <a:cubicBezTo>
                  <a:pt x="3088232" y="599808"/>
                  <a:pt x="3093571" y="623928"/>
                  <a:pt x="3078113" y="645606"/>
                </a:cubicBezTo>
                <a:cubicBezTo>
                  <a:pt x="3075716" y="648967"/>
                  <a:pt x="3073271" y="638878"/>
                  <a:pt x="3070055" y="635635"/>
                </a:cubicBezTo>
                <a:cubicBezTo>
                  <a:pt x="3049089" y="614497"/>
                  <a:pt x="3027080" y="593537"/>
                  <a:pt x="3005592" y="572487"/>
                </a:cubicBezTo>
                <a:cubicBezTo>
                  <a:pt x="2994848" y="574703"/>
                  <a:pt x="2980024" y="575012"/>
                  <a:pt x="2973361" y="579134"/>
                </a:cubicBezTo>
                <a:cubicBezTo>
                  <a:pt x="2952028" y="592333"/>
                  <a:pt x="2955043" y="612432"/>
                  <a:pt x="2925013" y="622341"/>
                </a:cubicBezTo>
                <a:cubicBezTo>
                  <a:pt x="2911584" y="626772"/>
                  <a:pt x="2904107" y="611062"/>
                  <a:pt x="2892782" y="605723"/>
                </a:cubicBezTo>
                <a:cubicBezTo>
                  <a:pt x="2885277" y="602186"/>
                  <a:pt x="2876666" y="599076"/>
                  <a:pt x="2868608" y="595752"/>
                </a:cubicBezTo>
                <a:cubicBezTo>
                  <a:pt x="2868608" y="595752"/>
                  <a:pt x="2775232" y="681448"/>
                  <a:pt x="2707450" y="718725"/>
                </a:cubicBezTo>
                <a:cubicBezTo>
                  <a:pt x="2692857" y="726750"/>
                  <a:pt x="2704375" y="698632"/>
                  <a:pt x="2699392" y="688813"/>
                </a:cubicBezTo>
                <a:cubicBezTo>
                  <a:pt x="2680173" y="650938"/>
                  <a:pt x="2656417" y="613478"/>
                  <a:pt x="2634929" y="575811"/>
                </a:cubicBezTo>
                <a:cubicBezTo>
                  <a:pt x="2555738" y="567645"/>
                  <a:pt x="2612729" y="569503"/>
                  <a:pt x="2642987" y="625665"/>
                </a:cubicBezTo>
                <a:cubicBezTo>
                  <a:pt x="2649423" y="637610"/>
                  <a:pt x="2660427" y="650615"/>
                  <a:pt x="2651045" y="662224"/>
                </a:cubicBezTo>
                <a:cubicBezTo>
                  <a:pt x="2647246" y="666924"/>
                  <a:pt x="2626401" y="659418"/>
                  <a:pt x="2618813" y="655577"/>
                </a:cubicBezTo>
                <a:cubicBezTo>
                  <a:pt x="2566546" y="629119"/>
                  <a:pt x="2522119" y="600184"/>
                  <a:pt x="2473771" y="572487"/>
                </a:cubicBezTo>
                <a:cubicBezTo>
                  <a:pt x="2444226" y="573595"/>
                  <a:pt x="2411456" y="570165"/>
                  <a:pt x="2385135" y="575811"/>
                </a:cubicBezTo>
                <a:cubicBezTo>
                  <a:pt x="2341194" y="585235"/>
                  <a:pt x="2315490" y="605679"/>
                  <a:pt x="2272324" y="615694"/>
                </a:cubicBezTo>
                <a:cubicBezTo>
                  <a:pt x="2263884" y="617652"/>
                  <a:pt x="2258557" y="609598"/>
                  <a:pt x="2256208" y="605723"/>
                </a:cubicBezTo>
                <a:cubicBezTo>
                  <a:pt x="2250309" y="595991"/>
                  <a:pt x="2250837" y="585782"/>
                  <a:pt x="2248151" y="575811"/>
                </a:cubicBezTo>
                <a:cubicBezTo>
                  <a:pt x="2240093" y="600184"/>
                  <a:pt x="2243826" y="625733"/>
                  <a:pt x="2223977" y="648930"/>
                </a:cubicBezTo>
                <a:cubicBezTo>
                  <a:pt x="2218764" y="655021"/>
                  <a:pt x="2212033" y="628276"/>
                  <a:pt x="2199803" y="632312"/>
                </a:cubicBezTo>
                <a:cubicBezTo>
                  <a:pt x="2180467" y="638692"/>
                  <a:pt x="2189059" y="652253"/>
                  <a:pt x="2183688" y="662224"/>
                </a:cubicBezTo>
                <a:cubicBezTo>
                  <a:pt x="2167572" y="656685"/>
                  <a:pt x="2147623" y="652621"/>
                  <a:pt x="2135340" y="645606"/>
                </a:cubicBezTo>
                <a:cubicBezTo>
                  <a:pt x="2112121" y="632345"/>
                  <a:pt x="2109401" y="612871"/>
                  <a:pt x="2078935" y="602399"/>
                </a:cubicBezTo>
                <a:cubicBezTo>
                  <a:pt x="2066903" y="598264"/>
                  <a:pt x="2045650" y="606592"/>
                  <a:pt x="2038646" y="612370"/>
                </a:cubicBezTo>
                <a:cubicBezTo>
                  <a:pt x="2014712" y="632114"/>
                  <a:pt x="2006414" y="654469"/>
                  <a:pt x="1990298" y="675518"/>
                </a:cubicBezTo>
                <a:cubicBezTo>
                  <a:pt x="1974182" y="664440"/>
                  <a:pt x="1953060" y="654363"/>
                  <a:pt x="1941951" y="642283"/>
                </a:cubicBezTo>
                <a:cubicBezTo>
                  <a:pt x="1891379" y="587291"/>
                  <a:pt x="1911086" y="551925"/>
                  <a:pt x="1893603" y="602399"/>
                </a:cubicBezTo>
                <a:cubicBezTo>
                  <a:pt x="1888232" y="597968"/>
                  <a:pt x="1881641" y="593754"/>
                  <a:pt x="1877488" y="589105"/>
                </a:cubicBezTo>
                <a:cubicBezTo>
                  <a:pt x="1868312" y="578832"/>
                  <a:pt x="1863099" y="555985"/>
                  <a:pt x="1855334" y="544008"/>
                </a:cubicBezTo>
                <a:lnTo>
                  <a:pt x="1851706" y="539889"/>
                </a:lnTo>
                <a:lnTo>
                  <a:pt x="1851907" y="537931"/>
                </a:lnTo>
                <a:cubicBezTo>
                  <a:pt x="1853952" y="518837"/>
                  <a:pt x="1855777" y="505100"/>
                  <a:pt x="1857238" y="495636"/>
                </a:cubicBezTo>
                <a:lnTo>
                  <a:pt x="1857740" y="492694"/>
                </a:lnTo>
                <a:lnTo>
                  <a:pt x="1859109" y="487831"/>
                </a:lnTo>
                <a:cubicBezTo>
                  <a:pt x="1861633" y="477584"/>
                  <a:pt x="1861258" y="473585"/>
                  <a:pt x="1859137" y="484509"/>
                </a:cubicBezTo>
                <a:lnTo>
                  <a:pt x="1857740" y="492694"/>
                </a:lnTo>
                <a:lnTo>
                  <a:pt x="1856654" y="496553"/>
                </a:lnTo>
                <a:cubicBezTo>
                  <a:pt x="1850583" y="515797"/>
                  <a:pt x="1837339" y="544220"/>
                  <a:pt x="1813025" y="552546"/>
                </a:cubicBezTo>
                <a:cubicBezTo>
                  <a:pt x="1696047" y="592602"/>
                  <a:pt x="1555173" y="619017"/>
                  <a:pt x="1426246" y="652253"/>
                </a:cubicBezTo>
                <a:cubicBezTo>
                  <a:pt x="1399214" y="629954"/>
                  <a:pt x="1406204" y="637893"/>
                  <a:pt x="1385957" y="602399"/>
                </a:cubicBezTo>
                <a:cubicBezTo>
                  <a:pt x="1382215" y="595840"/>
                  <a:pt x="1386558" y="588173"/>
                  <a:pt x="1377899" y="582458"/>
                </a:cubicBezTo>
                <a:cubicBezTo>
                  <a:pt x="1358747" y="569819"/>
                  <a:pt x="1329552" y="560301"/>
                  <a:pt x="1305378" y="549222"/>
                </a:cubicBezTo>
                <a:cubicBezTo>
                  <a:pt x="1289262" y="566948"/>
                  <a:pt x="1272898" y="584636"/>
                  <a:pt x="1257031" y="602399"/>
                </a:cubicBezTo>
                <a:cubicBezTo>
                  <a:pt x="1254094" y="605687"/>
                  <a:pt x="1256040" y="614313"/>
                  <a:pt x="1248973" y="612370"/>
                </a:cubicBezTo>
                <a:cubicBezTo>
                  <a:pt x="1236938" y="609061"/>
                  <a:pt x="1238229" y="601292"/>
                  <a:pt x="1232857" y="595752"/>
                </a:cubicBezTo>
                <a:cubicBezTo>
                  <a:pt x="1105553" y="543244"/>
                  <a:pt x="1179299" y="554107"/>
                  <a:pt x="1031410" y="645606"/>
                </a:cubicBezTo>
                <a:cubicBezTo>
                  <a:pt x="958867" y="615685"/>
                  <a:pt x="1056434" y="658435"/>
                  <a:pt x="942773" y="572487"/>
                </a:cubicBezTo>
                <a:cubicBezTo>
                  <a:pt x="936342" y="567624"/>
                  <a:pt x="921285" y="565840"/>
                  <a:pt x="910542" y="562517"/>
                </a:cubicBezTo>
                <a:cubicBezTo>
                  <a:pt x="899798" y="565840"/>
                  <a:pt x="885313" y="567761"/>
                  <a:pt x="878310" y="572487"/>
                </a:cubicBezTo>
                <a:cubicBezTo>
                  <a:pt x="855126" y="588135"/>
                  <a:pt x="866365" y="622341"/>
                  <a:pt x="821904" y="622341"/>
                </a:cubicBezTo>
                <a:cubicBezTo>
                  <a:pt x="780207" y="622341"/>
                  <a:pt x="830377" y="576218"/>
                  <a:pt x="789673" y="572487"/>
                </a:cubicBezTo>
                <a:cubicBezTo>
                  <a:pt x="753153" y="569140"/>
                  <a:pt x="762813" y="601292"/>
                  <a:pt x="749384" y="615694"/>
                </a:cubicBezTo>
                <a:cubicBezTo>
                  <a:pt x="744012" y="610155"/>
                  <a:pt x="747732" y="599076"/>
                  <a:pt x="733268" y="599076"/>
                </a:cubicBezTo>
                <a:cubicBezTo>
                  <a:pt x="714275" y="599076"/>
                  <a:pt x="703514" y="609176"/>
                  <a:pt x="692979" y="615694"/>
                </a:cubicBezTo>
                <a:cubicBezTo>
                  <a:pt x="665628" y="632616"/>
                  <a:pt x="644631" y="651145"/>
                  <a:pt x="620457" y="668871"/>
                </a:cubicBezTo>
                <a:cubicBezTo>
                  <a:pt x="612400" y="663332"/>
                  <a:pt x="601236" y="658382"/>
                  <a:pt x="596284" y="652253"/>
                </a:cubicBezTo>
                <a:cubicBezTo>
                  <a:pt x="576915" y="628287"/>
                  <a:pt x="588628" y="598016"/>
                  <a:pt x="547937" y="579134"/>
                </a:cubicBezTo>
                <a:cubicBezTo>
                  <a:pt x="524466" y="568243"/>
                  <a:pt x="537193" y="607939"/>
                  <a:pt x="531821" y="622341"/>
                </a:cubicBezTo>
                <a:cubicBezTo>
                  <a:pt x="529135" y="615694"/>
                  <a:pt x="526685" y="609030"/>
                  <a:pt x="523763" y="602399"/>
                </a:cubicBezTo>
                <a:cubicBezTo>
                  <a:pt x="521313" y="596842"/>
                  <a:pt x="520263" y="580455"/>
                  <a:pt x="515705" y="585782"/>
                </a:cubicBezTo>
                <a:cubicBezTo>
                  <a:pt x="495537" y="609351"/>
                  <a:pt x="488846" y="634527"/>
                  <a:pt x="475416" y="658900"/>
                </a:cubicBezTo>
                <a:cubicBezTo>
                  <a:pt x="464672" y="652253"/>
                  <a:pt x="455283" y="645197"/>
                  <a:pt x="443184" y="638959"/>
                </a:cubicBezTo>
                <a:cubicBezTo>
                  <a:pt x="433692" y="634065"/>
                  <a:pt x="424234" y="622621"/>
                  <a:pt x="410953" y="625665"/>
                </a:cubicBezTo>
                <a:cubicBezTo>
                  <a:pt x="386779" y="631204"/>
                  <a:pt x="384093" y="645606"/>
                  <a:pt x="370663" y="655577"/>
                </a:cubicBezTo>
                <a:cubicBezTo>
                  <a:pt x="362605" y="651146"/>
                  <a:pt x="351944" y="647344"/>
                  <a:pt x="346490" y="642283"/>
                </a:cubicBezTo>
                <a:cubicBezTo>
                  <a:pt x="330273" y="627232"/>
                  <a:pt x="332728" y="608062"/>
                  <a:pt x="306200" y="595752"/>
                </a:cubicBezTo>
                <a:cubicBezTo>
                  <a:pt x="295795" y="590924"/>
                  <a:pt x="293503" y="607975"/>
                  <a:pt x="282026" y="612370"/>
                </a:cubicBezTo>
                <a:cubicBezTo>
                  <a:pt x="255255" y="622624"/>
                  <a:pt x="222935" y="630096"/>
                  <a:pt x="193389" y="638959"/>
                </a:cubicBezTo>
                <a:cubicBezTo>
                  <a:pt x="169216" y="633420"/>
                  <a:pt x="145365" y="627634"/>
                  <a:pt x="120869" y="622341"/>
                </a:cubicBezTo>
                <a:cubicBezTo>
                  <a:pt x="88947" y="615444"/>
                  <a:pt x="59352" y="605624"/>
                  <a:pt x="24174" y="602399"/>
                </a:cubicBezTo>
                <a:cubicBezTo>
                  <a:pt x="20028" y="602020"/>
                  <a:pt x="15852" y="602025"/>
                  <a:pt x="11691" y="602303"/>
                </a:cubicBezTo>
                <a:lnTo>
                  <a:pt x="0" y="603749"/>
                </a:lnTo>
                <a:close/>
              </a:path>
            </a:pathLst>
          </a:custGeom>
        </p:spPr>
      </p:pic>
      <p:pic>
        <p:nvPicPr>
          <p:cNvPr id="86" name="Picture 85">
            <a:extLst>
              <a:ext uri="{FF2B5EF4-FFF2-40B4-BE49-F238E27FC236}">
                <a16:creationId xmlns:a16="http://schemas.microsoft.com/office/drawing/2014/main" id="{A0093749-F1D8-07CE-3E90-E0CDFF379FD4}"/>
              </a:ext>
            </a:extLst>
          </p:cNvPr>
          <p:cNvPicPr>
            <a:picLocks noChangeAspect="1"/>
          </p:cNvPicPr>
          <p:nvPr/>
        </p:nvPicPr>
        <p:blipFill>
          <a:blip r:embed="rId15"/>
          <a:srcRect l="1269" t="3055" r="10514" b="10863"/>
          <a:stretch>
            <a:fillRect/>
          </a:stretch>
        </p:blipFill>
        <p:spPr>
          <a:xfrm>
            <a:off x="7078337" y="9846382"/>
            <a:ext cx="5066760" cy="1115108"/>
          </a:xfrm>
          <a:custGeom>
            <a:avLst/>
            <a:gdLst>
              <a:gd name="connsiteX0" fmla="*/ 1767216 w 5066760"/>
              <a:gd name="connsiteY0" fmla="*/ 797138 h 1115108"/>
              <a:gd name="connsiteX1" fmla="*/ 1772908 w 5066760"/>
              <a:gd name="connsiteY1" fmla="*/ 800051 h 1115108"/>
              <a:gd name="connsiteX2" fmla="*/ 1774238 w 5066760"/>
              <a:gd name="connsiteY2" fmla="*/ 802394 h 1115108"/>
              <a:gd name="connsiteX3" fmla="*/ 1772924 w 5066760"/>
              <a:gd name="connsiteY3" fmla="*/ 822285 h 1115108"/>
              <a:gd name="connsiteX4" fmla="*/ 1768058 w 5066760"/>
              <a:gd name="connsiteY4" fmla="*/ 910116 h 1115108"/>
              <a:gd name="connsiteX5" fmla="*/ 1760337 w 5066760"/>
              <a:gd name="connsiteY5" fmla="*/ 801445 h 1115108"/>
              <a:gd name="connsiteX6" fmla="*/ 1767216 w 5066760"/>
              <a:gd name="connsiteY6" fmla="*/ 797138 h 1115108"/>
              <a:gd name="connsiteX7" fmla="*/ 0 w 5066760"/>
              <a:gd name="connsiteY7" fmla="*/ 0 h 1115108"/>
              <a:gd name="connsiteX8" fmla="*/ 5066760 w 5066760"/>
              <a:gd name="connsiteY8" fmla="*/ 0 h 1115108"/>
              <a:gd name="connsiteX9" fmla="*/ 5066760 w 5066760"/>
              <a:gd name="connsiteY9" fmla="*/ 878194 h 1115108"/>
              <a:gd name="connsiteX10" fmla="*/ 5049389 w 5066760"/>
              <a:gd name="connsiteY10" fmla="*/ 865660 h 1115108"/>
              <a:gd name="connsiteX11" fmla="*/ 4987623 w 5066760"/>
              <a:gd name="connsiteY11" fmla="*/ 816264 h 1115108"/>
              <a:gd name="connsiteX12" fmla="*/ 4979901 w 5066760"/>
              <a:gd name="connsiteY12" fmla="*/ 860720 h 1115108"/>
              <a:gd name="connsiteX13" fmla="*/ 4964460 w 5066760"/>
              <a:gd name="connsiteY13" fmla="*/ 786627 h 1115108"/>
              <a:gd name="connsiteX14" fmla="*/ 4894973 w 5066760"/>
              <a:gd name="connsiteY14" fmla="*/ 934814 h 1115108"/>
              <a:gd name="connsiteX15" fmla="*/ 4848649 w 5066760"/>
              <a:gd name="connsiteY15" fmla="*/ 1008907 h 1115108"/>
              <a:gd name="connsiteX16" fmla="*/ 4732837 w 5066760"/>
              <a:gd name="connsiteY16" fmla="*/ 929874 h 1115108"/>
              <a:gd name="connsiteX17" fmla="*/ 4562979 w 5066760"/>
              <a:gd name="connsiteY17" fmla="*/ 628560 h 1115108"/>
              <a:gd name="connsiteX18" fmla="*/ 4501213 w 5066760"/>
              <a:gd name="connsiteY18" fmla="*/ 752050 h 1115108"/>
              <a:gd name="connsiteX19" fmla="*/ 4454889 w 5066760"/>
              <a:gd name="connsiteY19" fmla="*/ 885418 h 1115108"/>
              <a:gd name="connsiteX20" fmla="*/ 4447168 w 5066760"/>
              <a:gd name="connsiteY20" fmla="*/ 836022 h 1115108"/>
              <a:gd name="connsiteX21" fmla="*/ 4424005 w 5066760"/>
              <a:gd name="connsiteY21" fmla="*/ 756989 h 1115108"/>
              <a:gd name="connsiteX22" fmla="*/ 4377681 w 5066760"/>
              <a:gd name="connsiteY22" fmla="*/ 850841 h 1115108"/>
              <a:gd name="connsiteX23" fmla="*/ 4369960 w 5066760"/>
              <a:gd name="connsiteY23" fmla="*/ 826143 h 1115108"/>
              <a:gd name="connsiteX24" fmla="*/ 4300473 w 5066760"/>
              <a:gd name="connsiteY24" fmla="*/ 742170 h 1115108"/>
              <a:gd name="connsiteX25" fmla="*/ 4230986 w 5066760"/>
              <a:gd name="connsiteY25" fmla="*/ 776747 h 1115108"/>
              <a:gd name="connsiteX26" fmla="*/ 4068850 w 5066760"/>
              <a:gd name="connsiteY26" fmla="*/ 900237 h 1115108"/>
              <a:gd name="connsiteX27" fmla="*/ 4045687 w 5066760"/>
              <a:gd name="connsiteY27" fmla="*/ 712533 h 1115108"/>
              <a:gd name="connsiteX28" fmla="*/ 4022525 w 5066760"/>
              <a:gd name="connsiteY28" fmla="*/ 707593 h 1115108"/>
              <a:gd name="connsiteX29" fmla="*/ 3837226 w 5066760"/>
              <a:gd name="connsiteY29" fmla="*/ 959512 h 1115108"/>
              <a:gd name="connsiteX30" fmla="*/ 3767739 w 5066760"/>
              <a:gd name="connsiteY30" fmla="*/ 850841 h 1115108"/>
              <a:gd name="connsiteX31" fmla="*/ 3729135 w 5066760"/>
              <a:gd name="connsiteY31" fmla="*/ 831083 h 1115108"/>
              <a:gd name="connsiteX32" fmla="*/ 3698252 w 5066760"/>
              <a:gd name="connsiteY32" fmla="*/ 836022 h 1115108"/>
              <a:gd name="connsiteX33" fmla="*/ 3574720 w 5066760"/>
              <a:gd name="connsiteY33" fmla="*/ 840962 h 1115108"/>
              <a:gd name="connsiteX34" fmla="*/ 3536116 w 5066760"/>
              <a:gd name="connsiteY34" fmla="*/ 821204 h 1115108"/>
              <a:gd name="connsiteX35" fmla="*/ 3458908 w 5066760"/>
              <a:gd name="connsiteY35" fmla="*/ 752050 h 1115108"/>
              <a:gd name="connsiteX36" fmla="*/ 3412584 w 5066760"/>
              <a:gd name="connsiteY36" fmla="*/ 766868 h 1115108"/>
              <a:gd name="connsiteX37" fmla="*/ 3373980 w 5066760"/>
              <a:gd name="connsiteY37" fmla="*/ 880478 h 1115108"/>
              <a:gd name="connsiteX38" fmla="*/ 3343097 w 5066760"/>
              <a:gd name="connsiteY38" fmla="*/ 910116 h 1115108"/>
              <a:gd name="connsiteX39" fmla="*/ 3319934 w 5066760"/>
              <a:gd name="connsiteY39" fmla="*/ 845901 h 1115108"/>
              <a:gd name="connsiteX40" fmla="*/ 3289051 w 5066760"/>
              <a:gd name="connsiteY40" fmla="*/ 771808 h 1115108"/>
              <a:gd name="connsiteX41" fmla="*/ 3291143 w 5066760"/>
              <a:gd name="connsiteY41" fmla="*/ 1079578 h 1115108"/>
              <a:gd name="connsiteX42" fmla="*/ 3287732 w 5066760"/>
              <a:gd name="connsiteY42" fmla="*/ 1115108 h 1115108"/>
              <a:gd name="connsiteX43" fmla="*/ 3233699 w 5066760"/>
              <a:gd name="connsiteY43" fmla="*/ 1115108 h 1115108"/>
              <a:gd name="connsiteX44" fmla="*/ 3148879 w 5066760"/>
              <a:gd name="connsiteY44" fmla="*/ 954836 h 1115108"/>
              <a:gd name="connsiteX45" fmla="*/ 3065149 w 5066760"/>
              <a:gd name="connsiteY45" fmla="*/ 791566 h 1115108"/>
              <a:gd name="connsiteX46" fmla="*/ 2980220 w 5066760"/>
              <a:gd name="connsiteY46" fmla="*/ 860720 h 1115108"/>
              <a:gd name="connsiteX47" fmla="*/ 2949337 w 5066760"/>
              <a:gd name="connsiteY47" fmla="*/ 959512 h 1115108"/>
              <a:gd name="connsiteX48" fmla="*/ 2941616 w 5066760"/>
              <a:gd name="connsiteY48" fmla="*/ 944693 h 1115108"/>
              <a:gd name="connsiteX49" fmla="*/ 2879850 w 5066760"/>
              <a:gd name="connsiteY49" fmla="*/ 850841 h 1115108"/>
              <a:gd name="connsiteX50" fmla="*/ 2848967 w 5066760"/>
              <a:gd name="connsiteY50" fmla="*/ 860720 h 1115108"/>
              <a:gd name="connsiteX51" fmla="*/ 2802642 w 5066760"/>
              <a:gd name="connsiteY51" fmla="*/ 924935 h 1115108"/>
              <a:gd name="connsiteX52" fmla="*/ 2771759 w 5066760"/>
              <a:gd name="connsiteY52" fmla="*/ 900237 h 1115108"/>
              <a:gd name="connsiteX53" fmla="*/ 2748597 w 5066760"/>
              <a:gd name="connsiteY53" fmla="*/ 885418 h 1115108"/>
              <a:gd name="connsiteX54" fmla="*/ 2594181 w 5066760"/>
              <a:gd name="connsiteY54" fmla="*/ 1068182 h 1115108"/>
              <a:gd name="connsiteX55" fmla="*/ 2586461 w 5066760"/>
              <a:gd name="connsiteY55" fmla="*/ 1023726 h 1115108"/>
              <a:gd name="connsiteX56" fmla="*/ 2524695 w 5066760"/>
              <a:gd name="connsiteY56" fmla="*/ 855781 h 1115108"/>
              <a:gd name="connsiteX57" fmla="*/ 2532415 w 5066760"/>
              <a:gd name="connsiteY57" fmla="*/ 929874 h 1115108"/>
              <a:gd name="connsiteX58" fmla="*/ 2540136 w 5066760"/>
              <a:gd name="connsiteY58" fmla="*/ 984209 h 1115108"/>
              <a:gd name="connsiteX59" fmla="*/ 2509253 w 5066760"/>
              <a:gd name="connsiteY59" fmla="*/ 974330 h 1115108"/>
              <a:gd name="connsiteX60" fmla="*/ 2370279 w 5066760"/>
              <a:gd name="connsiteY60" fmla="*/ 850841 h 1115108"/>
              <a:gd name="connsiteX61" fmla="*/ 2285350 w 5066760"/>
              <a:gd name="connsiteY61" fmla="*/ 855781 h 1115108"/>
              <a:gd name="connsiteX62" fmla="*/ 2177259 w 5066760"/>
              <a:gd name="connsiteY62" fmla="*/ 915055 h 1115108"/>
              <a:gd name="connsiteX63" fmla="*/ 2161817 w 5066760"/>
              <a:gd name="connsiteY63" fmla="*/ 900237 h 1115108"/>
              <a:gd name="connsiteX64" fmla="*/ 2154097 w 5066760"/>
              <a:gd name="connsiteY64" fmla="*/ 855781 h 1115108"/>
              <a:gd name="connsiteX65" fmla="*/ 2130935 w 5066760"/>
              <a:gd name="connsiteY65" fmla="*/ 964451 h 1115108"/>
              <a:gd name="connsiteX66" fmla="*/ 2107772 w 5066760"/>
              <a:gd name="connsiteY66" fmla="*/ 939753 h 1115108"/>
              <a:gd name="connsiteX67" fmla="*/ 2092331 w 5066760"/>
              <a:gd name="connsiteY67" fmla="*/ 984209 h 1115108"/>
              <a:gd name="connsiteX68" fmla="*/ 2046006 w 5066760"/>
              <a:gd name="connsiteY68" fmla="*/ 959512 h 1115108"/>
              <a:gd name="connsiteX69" fmla="*/ 1991961 w 5066760"/>
              <a:gd name="connsiteY69" fmla="*/ 895297 h 1115108"/>
              <a:gd name="connsiteX70" fmla="*/ 1953357 w 5066760"/>
              <a:gd name="connsiteY70" fmla="*/ 910116 h 1115108"/>
              <a:gd name="connsiteX71" fmla="*/ 1907032 w 5066760"/>
              <a:gd name="connsiteY71" fmla="*/ 1003968 h 1115108"/>
              <a:gd name="connsiteX72" fmla="*/ 1860707 w 5066760"/>
              <a:gd name="connsiteY72" fmla="*/ 954572 h 1115108"/>
              <a:gd name="connsiteX73" fmla="*/ 1814383 w 5066760"/>
              <a:gd name="connsiteY73" fmla="*/ 895297 h 1115108"/>
              <a:gd name="connsiteX74" fmla="*/ 1798941 w 5066760"/>
              <a:gd name="connsiteY74" fmla="*/ 875539 h 1115108"/>
              <a:gd name="connsiteX75" fmla="*/ 1777715 w 5066760"/>
              <a:gd name="connsiteY75" fmla="*/ 808515 h 1115108"/>
              <a:gd name="connsiteX76" fmla="*/ 1774238 w 5066760"/>
              <a:gd name="connsiteY76" fmla="*/ 802394 h 1115108"/>
              <a:gd name="connsiteX77" fmla="*/ 1774430 w 5066760"/>
              <a:gd name="connsiteY77" fmla="*/ 799483 h 1115108"/>
              <a:gd name="connsiteX78" fmla="*/ 1779538 w 5066760"/>
              <a:gd name="connsiteY78" fmla="*/ 736623 h 1115108"/>
              <a:gd name="connsiteX79" fmla="*/ 1780019 w 5066760"/>
              <a:gd name="connsiteY79" fmla="*/ 732250 h 1115108"/>
              <a:gd name="connsiteX80" fmla="*/ 1781331 w 5066760"/>
              <a:gd name="connsiteY80" fmla="*/ 725023 h 1115108"/>
              <a:gd name="connsiteX81" fmla="*/ 1781359 w 5066760"/>
              <a:gd name="connsiteY81" fmla="*/ 720086 h 1115108"/>
              <a:gd name="connsiteX82" fmla="*/ 1780019 w 5066760"/>
              <a:gd name="connsiteY82" fmla="*/ 732250 h 1115108"/>
              <a:gd name="connsiteX83" fmla="*/ 1778979 w 5066760"/>
              <a:gd name="connsiteY83" fmla="*/ 737986 h 1115108"/>
              <a:gd name="connsiteX84" fmla="*/ 1737175 w 5066760"/>
              <a:gd name="connsiteY84" fmla="*/ 821204 h 1115108"/>
              <a:gd name="connsiteX85" fmla="*/ 1366578 w 5066760"/>
              <a:gd name="connsiteY85" fmla="*/ 969391 h 1115108"/>
              <a:gd name="connsiteX86" fmla="*/ 1327974 w 5066760"/>
              <a:gd name="connsiteY86" fmla="*/ 895297 h 1115108"/>
              <a:gd name="connsiteX87" fmla="*/ 1320253 w 5066760"/>
              <a:gd name="connsiteY87" fmla="*/ 865660 h 1115108"/>
              <a:gd name="connsiteX88" fmla="*/ 1250766 w 5066760"/>
              <a:gd name="connsiteY88" fmla="*/ 816264 h 1115108"/>
              <a:gd name="connsiteX89" fmla="*/ 1204441 w 5066760"/>
              <a:gd name="connsiteY89" fmla="*/ 895297 h 1115108"/>
              <a:gd name="connsiteX90" fmla="*/ 1196721 w 5066760"/>
              <a:gd name="connsiteY90" fmla="*/ 910116 h 1115108"/>
              <a:gd name="connsiteX91" fmla="*/ 1181279 w 5066760"/>
              <a:gd name="connsiteY91" fmla="*/ 885418 h 1115108"/>
              <a:gd name="connsiteX92" fmla="*/ 988260 w 5066760"/>
              <a:gd name="connsiteY92" fmla="*/ 959512 h 1115108"/>
              <a:gd name="connsiteX93" fmla="*/ 903331 w 5066760"/>
              <a:gd name="connsiteY93" fmla="*/ 850841 h 1115108"/>
              <a:gd name="connsiteX94" fmla="*/ 872448 w 5066760"/>
              <a:gd name="connsiteY94" fmla="*/ 836022 h 1115108"/>
              <a:gd name="connsiteX95" fmla="*/ 841565 w 5066760"/>
              <a:gd name="connsiteY95" fmla="*/ 850841 h 1115108"/>
              <a:gd name="connsiteX96" fmla="*/ 787519 w 5066760"/>
              <a:gd name="connsiteY96" fmla="*/ 924935 h 1115108"/>
              <a:gd name="connsiteX97" fmla="*/ 756636 w 5066760"/>
              <a:gd name="connsiteY97" fmla="*/ 850841 h 1115108"/>
              <a:gd name="connsiteX98" fmla="*/ 718033 w 5066760"/>
              <a:gd name="connsiteY98" fmla="*/ 915055 h 1115108"/>
              <a:gd name="connsiteX99" fmla="*/ 702591 w 5066760"/>
              <a:gd name="connsiteY99" fmla="*/ 890358 h 1115108"/>
              <a:gd name="connsiteX100" fmla="*/ 663987 w 5066760"/>
              <a:gd name="connsiteY100" fmla="*/ 915055 h 1115108"/>
              <a:gd name="connsiteX101" fmla="*/ 594500 w 5066760"/>
              <a:gd name="connsiteY101" fmla="*/ 994088 h 1115108"/>
              <a:gd name="connsiteX102" fmla="*/ 571338 w 5066760"/>
              <a:gd name="connsiteY102" fmla="*/ 969391 h 1115108"/>
              <a:gd name="connsiteX103" fmla="*/ 525013 w 5066760"/>
              <a:gd name="connsiteY103" fmla="*/ 860720 h 1115108"/>
              <a:gd name="connsiteX104" fmla="*/ 509572 w 5066760"/>
              <a:gd name="connsiteY104" fmla="*/ 924935 h 1115108"/>
              <a:gd name="connsiteX105" fmla="*/ 501851 w 5066760"/>
              <a:gd name="connsiteY105" fmla="*/ 895297 h 1115108"/>
              <a:gd name="connsiteX106" fmla="*/ 494130 w 5066760"/>
              <a:gd name="connsiteY106" fmla="*/ 870599 h 1115108"/>
              <a:gd name="connsiteX107" fmla="*/ 455526 w 5066760"/>
              <a:gd name="connsiteY107" fmla="*/ 979270 h 1115108"/>
              <a:gd name="connsiteX108" fmla="*/ 424643 w 5066760"/>
              <a:gd name="connsiteY108" fmla="*/ 949632 h 1115108"/>
              <a:gd name="connsiteX109" fmla="*/ 393760 w 5066760"/>
              <a:gd name="connsiteY109" fmla="*/ 929874 h 1115108"/>
              <a:gd name="connsiteX110" fmla="*/ 355156 w 5066760"/>
              <a:gd name="connsiteY110" fmla="*/ 974330 h 1115108"/>
              <a:gd name="connsiteX111" fmla="*/ 331994 w 5066760"/>
              <a:gd name="connsiteY111" fmla="*/ 954572 h 1115108"/>
              <a:gd name="connsiteX112" fmla="*/ 293390 w 5066760"/>
              <a:gd name="connsiteY112" fmla="*/ 885418 h 1115108"/>
              <a:gd name="connsiteX113" fmla="*/ 270227 w 5066760"/>
              <a:gd name="connsiteY113" fmla="*/ 910116 h 1115108"/>
              <a:gd name="connsiteX114" fmla="*/ 185299 w 5066760"/>
              <a:gd name="connsiteY114" fmla="*/ 949632 h 1115108"/>
              <a:gd name="connsiteX115" fmla="*/ 115812 w 5066760"/>
              <a:gd name="connsiteY115" fmla="*/ 924935 h 1115108"/>
              <a:gd name="connsiteX116" fmla="*/ 23163 w 5066760"/>
              <a:gd name="connsiteY116" fmla="*/ 895297 h 1115108"/>
              <a:gd name="connsiteX117" fmla="*/ 11202 w 5066760"/>
              <a:gd name="connsiteY117" fmla="*/ 895154 h 1115108"/>
              <a:gd name="connsiteX118" fmla="*/ 0 w 5066760"/>
              <a:gd name="connsiteY118" fmla="*/ 897303 h 1115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5066760" h="1115108">
                <a:moveTo>
                  <a:pt x="1767216" y="797138"/>
                </a:moveTo>
                <a:cubicBezTo>
                  <a:pt x="1769294" y="796998"/>
                  <a:pt x="1771175" y="798062"/>
                  <a:pt x="1772908" y="800051"/>
                </a:cubicBezTo>
                <a:lnTo>
                  <a:pt x="1774238" y="802394"/>
                </a:lnTo>
                <a:lnTo>
                  <a:pt x="1772924" y="822285"/>
                </a:lnTo>
                <a:cubicBezTo>
                  <a:pt x="1771382" y="846630"/>
                  <a:pt x="1769740" y="875680"/>
                  <a:pt x="1768058" y="910116"/>
                </a:cubicBezTo>
                <a:cubicBezTo>
                  <a:pt x="1765485" y="873892"/>
                  <a:pt x="1732217" y="832929"/>
                  <a:pt x="1760337" y="801445"/>
                </a:cubicBezTo>
                <a:cubicBezTo>
                  <a:pt x="1762861" y="798620"/>
                  <a:pt x="1765137" y="797277"/>
                  <a:pt x="1767216" y="797138"/>
                </a:cubicBezTo>
                <a:close/>
                <a:moveTo>
                  <a:pt x="0" y="0"/>
                </a:moveTo>
                <a:lnTo>
                  <a:pt x="5066760" y="0"/>
                </a:lnTo>
                <a:lnTo>
                  <a:pt x="5066760" y="878194"/>
                </a:lnTo>
                <a:lnTo>
                  <a:pt x="5049389" y="865660"/>
                </a:lnTo>
                <a:cubicBezTo>
                  <a:pt x="5027492" y="849900"/>
                  <a:pt x="5020379" y="818593"/>
                  <a:pt x="4987623" y="816264"/>
                </a:cubicBezTo>
                <a:cubicBezTo>
                  <a:pt x="4964460" y="814618"/>
                  <a:pt x="4990324" y="874056"/>
                  <a:pt x="4979901" y="860720"/>
                </a:cubicBezTo>
                <a:cubicBezTo>
                  <a:pt x="4962485" y="838434"/>
                  <a:pt x="4969607" y="811324"/>
                  <a:pt x="4964460" y="786627"/>
                </a:cubicBezTo>
                <a:cubicBezTo>
                  <a:pt x="4887977" y="835559"/>
                  <a:pt x="4963143" y="782165"/>
                  <a:pt x="4894973" y="934814"/>
                </a:cubicBezTo>
                <a:cubicBezTo>
                  <a:pt x="4883550" y="960391"/>
                  <a:pt x="4864089" y="984210"/>
                  <a:pt x="4848649" y="1008907"/>
                </a:cubicBezTo>
                <a:cubicBezTo>
                  <a:pt x="4754702" y="991734"/>
                  <a:pt x="4803899" y="1009436"/>
                  <a:pt x="4732837" y="929874"/>
                </a:cubicBezTo>
                <a:cubicBezTo>
                  <a:pt x="4396221" y="552999"/>
                  <a:pt x="4729754" y="699691"/>
                  <a:pt x="4562979" y="628560"/>
                </a:cubicBezTo>
                <a:cubicBezTo>
                  <a:pt x="4542391" y="669723"/>
                  <a:pt x="4518775" y="710316"/>
                  <a:pt x="4501213" y="752050"/>
                </a:cubicBezTo>
                <a:cubicBezTo>
                  <a:pt x="4482708" y="796024"/>
                  <a:pt x="4481991" y="843308"/>
                  <a:pt x="4454889" y="885418"/>
                </a:cubicBezTo>
                <a:cubicBezTo>
                  <a:pt x="4445041" y="900719"/>
                  <a:pt x="4451101" y="852377"/>
                  <a:pt x="4447168" y="836022"/>
                </a:cubicBezTo>
                <a:cubicBezTo>
                  <a:pt x="4440797" y="809530"/>
                  <a:pt x="4431726" y="783334"/>
                  <a:pt x="4424005" y="756989"/>
                </a:cubicBezTo>
                <a:cubicBezTo>
                  <a:pt x="4423691" y="757660"/>
                  <a:pt x="4382203" y="847948"/>
                  <a:pt x="4377681" y="850841"/>
                </a:cubicBezTo>
                <a:cubicBezTo>
                  <a:pt x="4368401" y="856778"/>
                  <a:pt x="4375390" y="833786"/>
                  <a:pt x="4369960" y="826143"/>
                </a:cubicBezTo>
                <a:cubicBezTo>
                  <a:pt x="4349475" y="797310"/>
                  <a:pt x="4323635" y="770161"/>
                  <a:pt x="4300473" y="742170"/>
                </a:cubicBezTo>
                <a:cubicBezTo>
                  <a:pt x="4277311" y="753696"/>
                  <a:pt x="4250481" y="762716"/>
                  <a:pt x="4230986" y="776747"/>
                </a:cubicBezTo>
                <a:cubicBezTo>
                  <a:pt x="4011777" y="934523"/>
                  <a:pt x="4193136" y="833974"/>
                  <a:pt x="4068850" y="900237"/>
                </a:cubicBezTo>
                <a:cubicBezTo>
                  <a:pt x="4067776" y="883058"/>
                  <a:pt x="4066715" y="750202"/>
                  <a:pt x="4045687" y="712533"/>
                </a:cubicBezTo>
                <a:cubicBezTo>
                  <a:pt x="4042950" y="707630"/>
                  <a:pt x="4030245" y="709240"/>
                  <a:pt x="4022525" y="707593"/>
                </a:cubicBezTo>
                <a:cubicBezTo>
                  <a:pt x="3999941" y="762980"/>
                  <a:pt x="3945752" y="944082"/>
                  <a:pt x="3837226" y="959512"/>
                </a:cubicBezTo>
                <a:cubicBezTo>
                  <a:pt x="3777509" y="968002"/>
                  <a:pt x="3790902" y="887065"/>
                  <a:pt x="3767739" y="850841"/>
                </a:cubicBezTo>
                <a:cubicBezTo>
                  <a:pt x="3754871" y="844255"/>
                  <a:pt x="3744769" y="834417"/>
                  <a:pt x="3729135" y="831083"/>
                </a:cubicBezTo>
                <a:cubicBezTo>
                  <a:pt x="3719069" y="828936"/>
                  <a:pt x="3708811" y="835347"/>
                  <a:pt x="3698252" y="836022"/>
                </a:cubicBezTo>
                <a:cubicBezTo>
                  <a:pt x="3657199" y="838649"/>
                  <a:pt x="3615897" y="839315"/>
                  <a:pt x="3574720" y="840962"/>
                </a:cubicBezTo>
                <a:cubicBezTo>
                  <a:pt x="3561852" y="834376"/>
                  <a:pt x="3546665" y="829303"/>
                  <a:pt x="3536116" y="821204"/>
                </a:cubicBezTo>
                <a:cubicBezTo>
                  <a:pt x="3507770" y="799442"/>
                  <a:pt x="3495395" y="768098"/>
                  <a:pt x="3458908" y="752050"/>
                </a:cubicBezTo>
                <a:cubicBezTo>
                  <a:pt x="3444682" y="745792"/>
                  <a:pt x="3419311" y="756696"/>
                  <a:pt x="3412584" y="766868"/>
                </a:cubicBezTo>
                <a:cubicBezTo>
                  <a:pt x="3388981" y="802560"/>
                  <a:pt x="3386848" y="842608"/>
                  <a:pt x="3373980" y="880478"/>
                </a:cubicBezTo>
                <a:cubicBezTo>
                  <a:pt x="3363685" y="890358"/>
                  <a:pt x="3356220" y="918512"/>
                  <a:pt x="3343097" y="910116"/>
                </a:cubicBezTo>
                <a:cubicBezTo>
                  <a:pt x="3318817" y="894582"/>
                  <a:pt x="3328262" y="867213"/>
                  <a:pt x="3319934" y="845901"/>
                </a:cubicBezTo>
                <a:cubicBezTo>
                  <a:pt x="3310244" y="821104"/>
                  <a:pt x="3299345" y="796506"/>
                  <a:pt x="3289051" y="771808"/>
                </a:cubicBezTo>
                <a:cubicBezTo>
                  <a:pt x="3287121" y="874304"/>
                  <a:pt x="3295700" y="977176"/>
                  <a:pt x="3291143" y="1079578"/>
                </a:cubicBezTo>
                <a:lnTo>
                  <a:pt x="3287732" y="1115108"/>
                </a:lnTo>
                <a:lnTo>
                  <a:pt x="3233699" y="1115108"/>
                </a:lnTo>
                <a:lnTo>
                  <a:pt x="3148879" y="954836"/>
                </a:lnTo>
                <a:cubicBezTo>
                  <a:pt x="3120969" y="900412"/>
                  <a:pt x="3093458" y="845901"/>
                  <a:pt x="3065149" y="791566"/>
                </a:cubicBezTo>
                <a:cubicBezTo>
                  <a:pt x="3036839" y="814617"/>
                  <a:pt x="2998716" y="833899"/>
                  <a:pt x="2980220" y="860720"/>
                </a:cubicBezTo>
                <a:cubicBezTo>
                  <a:pt x="2959033" y="891446"/>
                  <a:pt x="2964148" y="927293"/>
                  <a:pt x="2949337" y="959512"/>
                </a:cubicBezTo>
                <a:cubicBezTo>
                  <a:pt x="2947041" y="964507"/>
                  <a:pt x="2944698" y="949512"/>
                  <a:pt x="2941616" y="944693"/>
                </a:cubicBezTo>
                <a:cubicBezTo>
                  <a:pt x="2921527" y="913276"/>
                  <a:pt x="2900439" y="882125"/>
                  <a:pt x="2879850" y="850841"/>
                </a:cubicBezTo>
                <a:cubicBezTo>
                  <a:pt x="2869556" y="854134"/>
                  <a:pt x="2855351" y="854593"/>
                  <a:pt x="2848967" y="860720"/>
                </a:cubicBezTo>
                <a:cubicBezTo>
                  <a:pt x="2828527" y="880335"/>
                  <a:pt x="2831416" y="910208"/>
                  <a:pt x="2802642" y="924935"/>
                </a:cubicBezTo>
                <a:cubicBezTo>
                  <a:pt x="2789775" y="931520"/>
                  <a:pt x="2782611" y="908171"/>
                  <a:pt x="2771759" y="900237"/>
                </a:cubicBezTo>
                <a:cubicBezTo>
                  <a:pt x="2764569" y="894980"/>
                  <a:pt x="2756317" y="890358"/>
                  <a:pt x="2748597" y="885418"/>
                </a:cubicBezTo>
                <a:cubicBezTo>
                  <a:pt x="2748597" y="885418"/>
                  <a:pt x="2659128" y="1012780"/>
                  <a:pt x="2594181" y="1068182"/>
                </a:cubicBezTo>
                <a:cubicBezTo>
                  <a:pt x="2580199" y="1080110"/>
                  <a:pt x="2591235" y="1038320"/>
                  <a:pt x="2586461" y="1023726"/>
                </a:cubicBezTo>
                <a:cubicBezTo>
                  <a:pt x="2568045" y="967435"/>
                  <a:pt x="2545283" y="911762"/>
                  <a:pt x="2524695" y="855781"/>
                </a:cubicBezTo>
                <a:cubicBezTo>
                  <a:pt x="2448816" y="843645"/>
                  <a:pt x="2503423" y="846405"/>
                  <a:pt x="2532415" y="929874"/>
                </a:cubicBezTo>
                <a:cubicBezTo>
                  <a:pt x="2538581" y="947627"/>
                  <a:pt x="2549125" y="966956"/>
                  <a:pt x="2540136" y="984209"/>
                </a:cubicBezTo>
                <a:cubicBezTo>
                  <a:pt x="2536496" y="991195"/>
                  <a:pt x="2516523" y="980039"/>
                  <a:pt x="2509253" y="974330"/>
                </a:cubicBezTo>
                <a:cubicBezTo>
                  <a:pt x="2459172" y="935008"/>
                  <a:pt x="2416603" y="892004"/>
                  <a:pt x="2370279" y="850841"/>
                </a:cubicBezTo>
                <a:cubicBezTo>
                  <a:pt x="2341969" y="852488"/>
                  <a:pt x="2310571" y="847390"/>
                  <a:pt x="2285350" y="855781"/>
                </a:cubicBezTo>
                <a:cubicBezTo>
                  <a:pt x="2243247" y="869787"/>
                  <a:pt x="2218619" y="900171"/>
                  <a:pt x="2177259" y="915055"/>
                </a:cubicBezTo>
                <a:cubicBezTo>
                  <a:pt x="2169172" y="917966"/>
                  <a:pt x="2164068" y="905996"/>
                  <a:pt x="2161817" y="900237"/>
                </a:cubicBezTo>
                <a:cubicBezTo>
                  <a:pt x="2156165" y="885772"/>
                  <a:pt x="2156671" y="870599"/>
                  <a:pt x="2154097" y="855781"/>
                </a:cubicBezTo>
                <a:cubicBezTo>
                  <a:pt x="2146376" y="892004"/>
                  <a:pt x="2149953" y="929976"/>
                  <a:pt x="2130935" y="964451"/>
                </a:cubicBezTo>
                <a:cubicBezTo>
                  <a:pt x="2125940" y="973504"/>
                  <a:pt x="2119490" y="933756"/>
                  <a:pt x="2107772" y="939753"/>
                </a:cubicBezTo>
                <a:cubicBezTo>
                  <a:pt x="2089245" y="949236"/>
                  <a:pt x="2097478" y="969390"/>
                  <a:pt x="2092331" y="984209"/>
                </a:cubicBezTo>
                <a:cubicBezTo>
                  <a:pt x="2076889" y="975977"/>
                  <a:pt x="2057775" y="969937"/>
                  <a:pt x="2046006" y="959512"/>
                </a:cubicBezTo>
                <a:cubicBezTo>
                  <a:pt x="2023758" y="939803"/>
                  <a:pt x="2021152" y="910860"/>
                  <a:pt x="1991961" y="895297"/>
                </a:cubicBezTo>
                <a:cubicBezTo>
                  <a:pt x="1980432" y="889151"/>
                  <a:pt x="1960068" y="901529"/>
                  <a:pt x="1953357" y="910116"/>
                </a:cubicBezTo>
                <a:cubicBezTo>
                  <a:pt x="1930424" y="939459"/>
                  <a:pt x="1922474" y="972684"/>
                  <a:pt x="1907032" y="1003968"/>
                </a:cubicBezTo>
                <a:cubicBezTo>
                  <a:pt x="1891590" y="987503"/>
                  <a:pt x="1871351" y="972526"/>
                  <a:pt x="1860707" y="954572"/>
                </a:cubicBezTo>
                <a:cubicBezTo>
                  <a:pt x="1812252" y="872842"/>
                  <a:pt x="1831134" y="820281"/>
                  <a:pt x="1814383" y="895297"/>
                </a:cubicBezTo>
                <a:cubicBezTo>
                  <a:pt x="1809235" y="888711"/>
                  <a:pt x="1802920" y="882448"/>
                  <a:pt x="1798941" y="875539"/>
                </a:cubicBezTo>
                <a:cubicBezTo>
                  <a:pt x="1790149" y="860271"/>
                  <a:pt x="1785154" y="826316"/>
                  <a:pt x="1777715" y="808515"/>
                </a:cubicBezTo>
                <a:lnTo>
                  <a:pt x="1774238" y="802394"/>
                </a:lnTo>
                <a:lnTo>
                  <a:pt x="1774430" y="799483"/>
                </a:lnTo>
                <a:cubicBezTo>
                  <a:pt x="1776390" y="771105"/>
                  <a:pt x="1778139" y="750689"/>
                  <a:pt x="1779538" y="736623"/>
                </a:cubicBezTo>
                <a:lnTo>
                  <a:pt x="1780019" y="732250"/>
                </a:lnTo>
                <a:lnTo>
                  <a:pt x="1781331" y="725023"/>
                </a:lnTo>
                <a:cubicBezTo>
                  <a:pt x="1783750" y="709794"/>
                  <a:pt x="1783391" y="703850"/>
                  <a:pt x="1781359" y="720086"/>
                </a:cubicBezTo>
                <a:lnTo>
                  <a:pt x="1780019" y="732250"/>
                </a:lnTo>
                <a:lnTo>
                  <a:pt x="1778979" y="737986"/>
                </a:lnTo>
                <a:cubicBezTo>
                  <a:pt x="1773162" y="766587"/>
                  <a:pt x="1760472" y="808830"/>
                  <a:pt x="1737175" y="821204"/>
                </a:cubicBezTo>
                <a:cubicBezTo>
                  <a:pt x="1625091" y="880736"/>
                  <a:pt x="1490111" y="919995"/>
                  <a:pt x="1366578" y="969391"/>
                </a:cubicBezTo>
                <a:cubicBezTo>
                  <a:pt x="1340676" y="936249"/>
                  <a:pt x="1347374" y="948048"/>
                  <a:pt x="1327974" y="895297"/>
                </a:cubicBezTo>
                <a:cubicBezTo>
                  <a:pt x="1324388" y="885548"/>
                  <a:pt x="1328550" y="874153"/>
                  <a:pt x="1320253" y="865660"/>
                </a:cubicBezTo>
                <a:cubicBezTo>
                  <a:pt x="1301903" y="846875"/>
                  <a:pt x="1273929" y="832729"/>
                  <a:pt x="1250766" y="816264"/>
                </a:cubicBezTo>
                <a:cubicBezTo>
                  <a:pt x="1235325" y="842608"/>
                  <a:pt x="1219645" y="868896"/>
                  <a:pt x="1204441" y="895297"/>
                </a:cubicBezTo>
                <a:cubicBezTo>
                  <a:pt x="1201628" y="900183"/>
                  <a:pt x="1203493" y="913004"/>
                  <a:pt x="1196721" y="910116"/>
                </a:cubicBezTo>
                <a:cubicBezTo>
                  <a:pt x="1185189" y="905197"/>
                  <a:pt x="1186426" y="893651"/>
                  <a:pt x="1181279" y="885418"/>
                </a:cubicBezTo>
                <a:cubicBezTo>
                  <a:pt x="1059301" y="807379"/>
                  <a:pt x="1129962" y="823525"/>
                  <a:pt x="988260" y="959512"/>
                </a:cubicBezTo>
                <a:cubicBezTo>
                  <a:pt x="918752" y="915042"/>
                  <a:pt x="1012237" y="978579"/>
                  <a:pt x="903331" y="850841"/>
                </a:cubicBezTo>
                <a:cubicBezTo>
                  <a:pt x="897169" y="843614"/>
                  <a:pt x="882742" y="840962"/>
                  <a:pt x="872448" y="836022"/>
                </a:cubicBezTo>
                <a:cubicBezTo>
                  <a:pt x="862153" y="840962"/>
                  <a:pt x="848275" y="843816"/>
                  <a:pt x="841565" y="850841"/>
                </a:cubicBezTo>
                <a:cubicBezTo>
                  <a:pt x="819351" y="874097"/>
                  <a:pt x="830120" y="924935"/>
                  <a:pt x="787519" y="924935"/>
                </a:cubicBezTo>
                <a:cubicBezTo>
                  <a:pt x="747567" y="924935"/>
                  <a:pt x="795638" y="856386"/>
                  <a:pt x="756636" y="850841"/>
                </a:cubicBezTo>
                <a:cubicBezTo>
                  <a:pt x="721644" y="845866"/>
                  <a:pt x="730900" y="893651"/>
                  <a:pt x="718033" y="915055"/>
                </a:cubicBezTo>
                <a:cubicBezTo>
                  <a:pt x="712886" y="906823"/>
                  <a:pt x="716450" y="890358"/>
                  <a:pt x="702591" y="890358"/>
                </a:cubicBezTo>
                <a:cubicBezTo>
                  <a:pt x="684393" y="890358"/>
                  <a:pt x="674081" y="905368"/>
                  <a:pt x="663987" y="915055"/>
                </a:cubicBezTo>
                <a:cubicBezTo>
                  <a:pt x="637781" y="940205"/>
                  <a:pt x="617662" y="967744"/>
                  <a:pt x="594500" y="994088"/>
                </a:cubicBezTo>
                <a:cubicBezTo>
                  <a:pt x="586779" y="985856"/>
                  <a:pt x="576083" y="978499"/>
                  <a:pt x="571338" y="969391"/>
                </a:cubicBezTo>
                <a:cubicBezTo>
                  <a:pt x="552779" y="933771"/>
                  <a:pt x="564003" y="888783"/>
                  <a:pt x="525013" y="860720"/>
                </a:cubicBezTo>
                <a:cubicBezTo>
                  <a:pt x="502524" y="844534"/>
                  <a:pt x="514719" y="903530"/>
                  <a:pt x="509572" y="924935"/>
                </a:cubicBezTo>
                <a:cubicBezTo>
                  <a:pt x="506998" y="915055"/>
                  <a:pt x="504651" y="905151"/>
                  <a:pt x="501851" y="895297"/>
                </a:cubicBezTo>
                <a:cubicBezTo>
                  <a:pt x="499504" y="887037"/>
                  <a:pt x="498498" y="862682"/>
                  <a:pt x="494130" y="870599"/>
                </a:cubicBezTo>
                <a:cubicBezTo>
                  <a:pt x="474806" y="905629"/>
                  <a:pt x="468394" y="943046"/>
                  <a:pt x="455526" y="979270"/>
                </a:cubicBezTo>
                <a:cubicBezTo>
                  <a:pt x="445232" y="969390"/>
                  <a:pt x="436236" y="958904"/>
                  <a:pt x="424643" y="949632"/>
                </a:cubicBezTo>
                <a:cubicBezTo>
                  <a:pt x="415548" y="942359"/>
                  <a:pt x="406486" y="925351"/>
                  <a:pt x="393760" y="929874"/>
                </a:cubicBezTo>
                <a:cubicBezTo>
                  <a:pt x="370598" y="938107"/>
                  <a:pt x="368024" y="959512"/>
                  <a:pt x="355156" y="974330"/>
                </a:cubicBezTo>
                <a:cubicBezTo>
                  <a:pt x="347435" y="967744"/>
                  <a:pt x="337220" y="962095"/>
                  <a:pt x="331994" y="954572"/>
                </a:cubicBezTo>
                <a:cubicBezTo>
                  <a:pt x="316455" y="932204"/>
                  <a:pt x="318808" y="903713"/>
                  <a:pt x="293390" y="885418"/>
                </a:cubicBezTo>
                <a:cubicBezTo>
                  <a:pt x="283420" y="878242"/>
                  <a:pt x="281224" y="903583"/>
                  <a:pt x="270227" y="910116"/>
                </a:cubicBezTo>
                <a:cubicBezTo>
                  <a:pt x="244576" y="925354"/>
                  <a:pt x="213608" y="936460"/>
                  <a:pt x="185299" y="949632"/>
                </a:cubicBezTo>
                <a:cubicBezTo>
                  <a:pt x="162137" y="941400"/>
                  <a:pt x="139284" y="932800"/>
                  <a:pt x="115812" y="924935"/>
                </a:cubicBezTo>
                <a:cubicBezTo>
                  <a:pt x="85226" y="914684"/>
                  <a:pt x="56869" y="900089"/>
                  <a:pt x="23163" y="895297"/>
                </a:cubicBezTo>
                <a:cubicBezTo>
                  <a:pt x="19191" y="894732"/>
                  <a:pt x="15189" y="894741"/>
                  <a:pt x="11202" y="895154"/>
                </a:cubicBezTo>
                <a:lnTo>
                  <a:pt x="0" y="897303"/>
                </a:lnTo>
                <a:close/>
              </a:path>
            </a:pathLst>
          </a:custGeom>
        </p:spPr>
      </p:pic>
      <p:pic>
        <p:nvPicPr>
          <p:cNvPr id="59" name="Picture 58">
            <a:extLst>
              <a:ext uri="{FF2B5EF4-FFF2-40B4-BE49-F238E27FC236}">
                <a16:creationId xmlns:a16="http://schemas.microsoft.com/office/drawing/2014/main" id="{D50B5912-0EEB-9933-B376-2C8F43384EE7}"/>
              </a:ext>
            </a:extLst>
          </p:cNvPr>
          <p:cNvPicPr>
            <a:picLocks noChangeAspect="1"/>
          </p:cNvPicPr>
          <p:nvPr/>
        </p:nvPicPr>
        <p:blipFill>
          <a:blip r:embed="rId16"/>
          <a:srcRect l="682" t="4599" r="6868"/>
          <a:stretch>
            <a:fillRect/>
          </a:stretch>
        </p:blipFill>
        <p:spPr>
          <a:xfrm>
            <a:off x="1422807" y="5246848"/>
            <a:ext cx="3997865" cy="1154036"/>
          </a:xfrm>
          <a:custGeom>
            <a:avLst/>
            <a:gdLst>
              <a:gd name="connsiteX0" fmla="*/ 1394400 w 3997865"/>
              <a:gd name="connsiteY0" fmla="*/ 831120 h 1154036"/>
              <a:gd name="connsiteX1" fmla="*/ 1398892 w 3997865"/>
              <a:gd name="connsiteY1" fmla="*/ 834158 h 1154036"/>
              <a:gd name="connsiteX2" fmla="*/ 1399941 w 3997865"/>
              <a:gd name="connsiteY2" fmla="*/ 836600 h 1154036"/>
              <a:gd name="connsiteX3" fmla="*/ 1398904 w 3997865"/>
              <a:gd name="connsiteY3" fmla="*/ 857339 h 1154036"/>
              <a:gd name="connsiteX4" fmla="*/ 1395065 w 3997865"/>
              <a:gd name="connsiteY4" fmla="*/ 948914 h 1154036"/>
              <a:gd name="connsiteX5" fmla="*/ 1388973 w 3997865"/>
              <a:gd name="connsiteY5" fmla="*/ 835611 h 1154036"/>
              <a:gd name="connsiteX6" fmla="*/ 1394400 w 3997865"/>
              <a:gd name="connsiteY6" fmla="*/ 831120 h 1154036"/>
              <a:gd name="connsiteX7" fmla="*/ 0 w 3997865"/>
              <a:gd name="connsiteY7" fmla="*/ 0 h 1154036"/>
              <a:gd name="connsiteX8" fmla="*/ 3997865 w 3997865"/>
              <a:gd name="connsiteY8" fmla="*/ 0 h 1154036"/>
              <a:gd name="connsiteX9" fmla="*/ 3997865 w 3997865"/>
              <a:gd name="connsiteY9" fmla="*/ 915632 h 1154036"/>
              <a:gd name="connsiteX10" fmla="*/ 3984158 w 3997865"/>
              <a:gd name="connsiteY10" fmla="*/ 902563 h 1154036"/>
              <a:gd name="connsiteX11" fmla="*/ 3935422 w 3997865"/>
              <a:gd name="connsiteY11" fmla="*/ 851062 h 1154036"/>
              <a:gd name="connsiteX12" fmla="*/ 3929331 w 3997865"/>
              <a:gd name="connsiteY12" fmla="*/ 897413 h 1154036"/>
              <a:gd name="connsiteX13" fmla="*/ 3917146 w 3997865"/>
              <a:gd name="connsiteY13" fmla="*/ 820161 h 1154036"/>
              <a:gd name="connsiteX14" fmla="*/ 3862318 w 3997865"/>
              <a:gd name="connsiteY14" fmla="*/ 974665 h 1154036"/>
              <a:gd name="connsiteX15" fmla="*/ 3825767 w 3997865"/>
              <a:gd name="connsiteY15" fmla="*/ 1051917 h 1154036"/>
              <a:gd name="connsiteX16" fmla="*/ 3734387 w 3997865"/>
              <a:gd name="connsiteY16" fmla="*/ 969515 h 1154036"/>
              <a:gd name="connsiteX17" fmla="*/ 3600363 w 3997865"/>
              <a:gd name="connsiteY17" fmla="*/ 655356 h 1154036"/>
              <a:gd name="connsiteX18" fmla="*/ 3551627 w 3997865"/>
              <a:gd name="connsiteY18" fmla="*/ 784110 h 1154036"/>
              <a:gd name="connsiteX19" fmla="*/ 3515075 w 3997865"/>
              <a:gd name="connsiteY19" fmla="*/ 923164 h 1154036"/>
              <a:gd name="connsiteX20" fmla="*/ 3508984 w 3997865"/>
              <a:gd name="connsiteY20" fmla="*/ 871662 h 1154036"/>
              <a:gd name="connsiteX21" fmla="*/ 3490708 w 3997865"/>
              <a:gd name="connsiteY21" fmla="*/ 789260 h 1154036"/>
              <a:gd name="connsiteX22" fmla="*/ 3454155 w 3997865"/>
              <a:gd name="connsiteY22" fmla="*/ 887113 h 1154036"/>
              <a:gd name="connsiteX23" fmla="*/ 3448064 w 3997865"/>
              <a:gd name="connsiteY23" fmla="*/ 861362 h 1154036"/>
              <a:gd name="connsiteX24" fmla="*/ 3393236 w 3997865"/>
              <a:gd name="connsiteY24" fmla="*/ 773809 h 1154036"/>
              <a:gd name="connsiteX25" fmla="*/ 3338408 w 3997865"/>
              <a:gd name="connsiteY25" fmla="*/ 809860 h 1154036"/>
              <a:gd name="connsiteX26" fmla="*/ 3210476 w 3997865"/>
              <a:gd name="connsiteY26" fmla="*/ 938614 h 1154036"/>
              <a:gd name="connsiteX27" fmla="*/ 3192200 w 3997865"/>
              <a:gd name="connsiteY27" fmla="*/ 742909 h 1154036"/>
              <a:gd name="connsiteX28" fmla="*/ 3173924 w 3997865"/>
              <a:gd name="connsiteY28" fmla="*/ 737758 h 1154036"/>
              <a:gd name="connsiteX29" fmla="*/ 3027717 w 3997865"/>
              <a:gd name="connsiteY29" fmla="*/ 1000416 h 1154036"/>
              <a:gd name="connsiteX30" fmla="*/ 2972889 w 3997865"/>
              <a:gd name="connsiteY30" fmla="*/ 887113 h 1154036"/>
              <a:gd name="connsiteX31" fmla="*/ 2942429 w 3997865"/>
              <a:gd name="connsiteY31" fmla="*/ 866512 h 1154036"/>
              <a:gd name="connsiteX32" fmla="*/ 2918061 w 3997865"/>
              <a:gd name="connsiteY32" fmla="*/ 871662 h 1154036"/>
              <a:gd name="connsiteX33" fmla="*/ 2820589 w 3997865"/>
              <a:gd name="connsiteY33" fmla="*/ 876812 h 1154036"/>
              <a:gd name="connsiteX34" fmla="*/ 2790129 w 3997865"/>
              <a:gd name="connsiteY34" fmla="*/ 856212 h 1154036"/>
              <a:gd name="connsiteX35" fmla="*/ 2729209 w 3997865"/>
              <a:gd name="connsiteY35" fmla="*/ 784110 h 1154036"/>
              <a:gd name="connsiteX36" fmla="*/ 2692658 w 3997865"/>
              <a:gd name="connsiteY36" fmla="*/ 799560 h 1154036"/>
              <a:gd name="connsiteX37" fmla="*/ 2662198 w 3997865"/>
              <a:gd name="connsiteY37" fmla="*/ 918013 h 1154036"/>
              <a:gd name="connsiteX38" fmla="*/ 2637830 w 3997865"/>
              <a:gd name="connsiteY38" fmla="*/ 948914 h 1154036"/>
              <a:gd name="connsiteX39" fmla="*/ 2619554 w 3997865"/>
              <a:gd name="connsiteY39" fmla="*/ 881962 h 1154036"/>
              <a:gd name="connsiteX40" fmla="*/ 2595186 w 3997865"/>
              <a:gd name="connsiteY40" fmla="*/ 804710 h 1154036"/>
              <a:gd name="connsiteX41" fmla="*/ 2596836 w 3997865"/>
              <a:gd name="connsiteY41" fmla="*/ 1125601 h 1154036"/>
              <a:gd name="connsiteX42" fmla="*/ 2594771 w 3997865"/>
              <a:gd name="connsiteY42" fmla="*/ 1154036 h 1154036"/>
              <a:gd name="connsiteX43" fmla="*/ 2548063 w 3997865"/>
              <a:gd name="connsiteY43" fmla="*/ 1154036 h 1154036"/>
              <a:gd name="connsiteX44" fmla="*/ 2484585 w 3997865"/>
              <a:gd name="connsiteY44" fmla="*/ 995540 h 1154036"/>
              <a:gd name="connsiteX45" fmla="*/ 2418518 w 3997865"/>
              <a:gd name="connsiteY45" fmla="*/ 825311 h 1154036"/>
              <a:gd name="connsiteX46" fmla="*/ 2351507 w 3997865"/>
              <a:gd name="connsiteY46" fmla="*/ 897413 h 1154036"/>
              <a:gd name="connsiteX47" fmla="*/ 2327138 w 3997865"/>
              <a:gd name="connsiteY47" fmla="*/ 1000416 h 1154036"/>
              <a:gd name="connsiteX48" fmla="*/ 2321046 w 3997865"/>
              <a:gd name="connsiteY48" fmla="*/ 984965 h 1154036"/>
              <a:gd name="connsiteX49" fmla="*/ 2272311 w 3997865"/>
              <a:gd name="connsiteY49" fmla="*/ 887113 h 1154036"/>
              <a:gd name="connsiteX50" fmla="*/ 2247943 w 3997865"/>
              <a:gd name="connsiteY50" fmla="*/ 897413 h 1154036"/>
              <a:gd name="connsiteX51" fmla="*/ 2211391 w 3997865"/>
              <a:gd name="connsiteY51" fmla="*/ 964365 h 1154036"/>
              <a:gd name="connsiteX52" fmla="*/ 2187023 w 3997865"/>
              <a:gd name="connsiteY52" fmla="*/ 938614 h 1154036"/>
              <a:gd name="connsiteX53" fmla="*/ 2168747 w 3997865"/>
              <a:gd name="connsiteY53" fmla="*/ 923164 h 1154036"/>
              <a:gd name="connsiteX54" fmla="*/ 2046907 w 3997865"/>
              <a:gd name="connsiteY54" fmla="*/ 1113719 h 1154036"/>
              <a:gd name="connsiteX55" fmla="*/ 2040815 w 3997865"/>
              <a:gd name="connsiteY55" fmla="*/ 1067368 h 1154036"/>
              <a:gd name="connsiteX56" fmla="*/ 1992079 w 3997865"/>
              <a:gd name="connsiteY56" fmla="*/ 892263 h 1154036"/>
              <a:gd name="connsiteX57" fmla="*/ 1998171 w 3997865"/>
              <a:gd name="connsiteY57" fmla="*/ 969515 h 1154036"/>
              <a:gd name="connsiteX58" fmla="*/ 2004263 w 3997865"/>
              <a:gd name="connsiteY58" fmla="*/ 1026166 h 1154036"/>
              <a:gd name="connsiteX59" fmla="*/ 1979895 w 3997865"/>
              <a:gd name="connsiteY59" fmla="*/ 1015866 h 1154036"/>
              <a:gd name="connsiteX60" fmla="*/ 1870240 w 3997865"/>
              <a:gd name="connsiteY60" fmla="*/ 887113 h 1154036"/>
              <a:gd name="connsiteX61" fmla="*/ 1803228 w 3997865"/>
              <a:gd name="connsiteY61" fmla="*/ 892263 h 1154036"/>
              <a:gd name="connsiteX62" fmla="*/ 1717940 w 3997865"/>
              <a:gd name="connsiteY62" fmla="*/ 954064 h 1154036"/>
              <a:gd name="connsiteX63" fmla="*/ 1705756 w 3997865"/>
              <a:gd name="connsiteY63" fmla="*/ 938614 h 1154036"/>
              <a:gd name="connsiteX64" fmla="*/ 1699664 w 3997865"/>
              <a:gd name="connsiteY64" fmla="*/ 892263 h 1154036"/>
              <a:gd name="connsiteX65" fmla="*/ 1681388 w 3997865"/>
              <a:gd name="connsiteY65" fmla="*/ 1005566 h 1154036"/>
              <a:gd name="connsiteX66" fmla="*/ 1663112 w 3997865"/>
              <a:gd name="connsiteY66" fmla="*/ 979815 h 1154036"/>
              <a:gd name="connsiteX67" fmla="*/ 1650928 w 3997865"/>
              <a:gd name="connsiteY67" fmla="*/ 1026166 h 1154036"/>
              <a:gd name="connsiteX68" fmla="*/ 1614376 w 3997865"/>
              <a:gd name="connsiteY68" fmla="*/ 1000416 h 1154036"/>
              <a:gd name="connsiteX69" fmla="*/ 1571732 w 3997865"/>
              <a:gd name="connsiteY69" fmla="*/ 933464 h 1154036"/>
              <a:gd name="connsiteX70" fmla="*/ 1541273 w 3997865"/>
              <a:gd name="connsiteY70" fmla="*/ 948914 h 1154036"/>
              <a:gd name="connsiteX71" fmla="*/ 1504721 w 3997865"/>
              <a:gd name="connsiteY71" fmla="*/ 1046767 h 1154036"/>
              <a:gd name="connsiteX72" fmla="*/ 1468169 w 3997865"/>
              <a:gd name="connsiteY72" fmla="*/ 995266 h 1154036"/>
              <a:gd name="connsiteX73" fmla="*/ 1431617 w 3997865"/>
              <a:gd name="connsiteY73" fmla="*/ 933464 h 1154036"/>
              <a:gd name="connsiteX74" fmla="*/ 1419433 w 3997865"/>
              <a:gd name="connsiteY74" fmla="*/ 912863 h 1154036"/>
              <a:gd name="connsiteX75" fmla="*/ 1402684 w 3997865"/>
              <a:gd name="connsiteY75" fmla="*/ 842982 h 1154036"/>
              <a:gd name="connsiteX76" fmla="*/ 1399941 w 3997865"/>
              <a:gd name="connsiteY76" fmla="*/ 836600 h 1154036"/>
              <a:gd name="connsiteX77" fmla="*/ 1400093 w 3997865"/>
              <a:gd name="connsiteY77" fmla="*/ 833566 h 1154036"/>
              <a:gd name="connsiteX78" fmla="*/ 1404123 w 3997865"/>
              <a:gd name="connsiteY78" fmla="*/ 768026 h 1154036"/>
              <a:gd name="connsiteX79" fmla="*/ 1404503 w 3997865"/>
              <a:gd name="connsiteY79" fmla="*/ 763466 h 1154036"/>
              <a:gd name="connsiteX80" fmla="*/ 1405538 w 3997865"/>
              <a:gd name="connsiteY80" fmla="*/ 755931 h 1154036"/>
              <a:gd name="connsiteX81" fmla="*/ 1405559 w 3997865"/>
              <a:gd name="connsiteY81" fmla="*/ 750784 h 1154036"/>
              <a:gd name="connsiteX82" fmla="*/ 1404503 w 3997865"/>
              <a:gd name="connsiteY82" fmla="*/ 763466 h 1154036"/>
              <a:gd name="connsiteX83" fmla="*/ 1403681 w 3997865"/>
              <a:gd name="connsiteY83" fmla="*/ 769446 h 1154036"/>
              <a:gd name="connsiteX84" fmla="*/ 1370697 w 3997865"/>
              <a:gd name="connsiteY84" fmla="*/ 856212 h 1154036"/>
              <a:gd name="connsiteX85" fmla="*/ 1078282 w 3997865"/>
              <a:gd name="connsiteY85" fmla="*/ 1010716 h 1154036"/>
              <a:gd name="connsiteX86" fmla="*/ 1047822 w 3997865"/>
              <a:gd name="connsiteY86" fmla="*/ 933464 h 1154036"/>
              <a:gd name="connsiteX87" fmla="*/ 1041730 w 3997865"/>
              <a:gd name="connsiteY87" fmla="*/ 902563 h 1154036"/>
              <a:gd name="connsiteX88" fmla="*/ 986902 w 3997865"/>
              <a:gd name="connsiteY88" fmla="*/ 851062 h 1154036"/>
              <a:gd name="connsiteX89" fmla="*/ 950350 w 3997865"/>
              <a:gd name="connsiteY89" fmla="*/ 933464 h 1154036"/>
              <a:gd name="connsiteX90" fmla="*/ 944258 w 3997865"/>
              <a:gd name="connsiteY90" fmla="*/ 948914 h 1154036"/>
              <a:gd name="connsiteX91" fmla="*/ 932074 w 3997865"/>
              <a:gd name="connsiteY91" fmla="*/ 923164 h 1154036"/>
              <a:gd name="connsiteX92" fmla="*/ 779774 w 3997865"/>
              <a:gd name="connsiteY92" fmla="*/ 1000416 h 1154036"/>
              <a:gd name="connsiteX93" fmla="*/ 712763 w 3997865"/>
              <a:gd name="connsiteY93" fmla="*/ 887113 h 1154036"/>
              <a:gd name="connsiteX94" fmla="*/ 688395 w 3997865"/>
              <a:gd name="connsiteY94" fmla="*/ 871662 h 1154036"/>
              <a:gd name="connsiteX95" fmla="*/ 664026 w 3997865"/>
              <a:gd name="connsiteY95" fmla="*/ 887113 h 1154036"/>
              <a:gd name="connsiteX96" fmla="*/ 621383 w 3997865"/>
              <a:gd name="connsiteY96" fmla="*/ 964365 h 1154036"/>
              <a:gd name="connsiteX97" fmla="*/ 597015 w 3997865"/>
              <a:gd name="connsiteY97" fmla="*/ 887113 h 1154036"/>
              <a:gd name="connsiteX98" fmla="*/ 566555 w 3997865"/>
              <a:gd name="connsiteY98" fmla="*/ 954064 h 1154036"/>
              <a:gd name="connsiteX99" fmla="*/ 554371 w 3997865"/>
              <a:gd name="connsiteY99" fmla="*/ 928314 h 1154036"/>
              <a:gd name="connsiteX100" fmla="*/ 523911 w 3997865"/>
              <a:gd name="connsiteY100" fmla="*/ 954064 h 1154036"/>
              <a:gd name="connsiteX101" fmla="*/ 469083 w 3997865"/>
              <a:gd name="connsiteY101" fmla="*/ 1036467 h 1154036"/>
              <a:gd name="connsiteX102" fmla="*/ 450807 w 3997865"/>
              <a:gd name="connsiteY102" fmla="*/ 1010716 h 1154036"/>
              <a:gd name="connsiteX103" fmla="*/ 414255 w 3997865"/>
              <a:gd name="connsiteY103" fmla="*/ 897413 h 1154036"/>
              <a:gd name="connsiteX104" fmla="*/ 402071 w 3997865"/>
              <a:gd name="connsiteY104" fmla="*/ 964365 h 1154036"/>
              <a:gd name="connsiteX105" fmla="*/ 395979 w 3997865"/>
              <a:gd name="connsiteY105" fmla="*/ 933464 h 1154036"/>
              <a:gd name="connsiteX106" fmla="*/ 389888 w 3997865"/>
              <a:gd name="connsiteY106" fmla="*/ 907713 h 1154036"/>
              <a:gd name="connsiteX107" fmla="*/ 359427 w 3997865"/>
              <a:gd name="connsiteY107" fmla="*/ 1021016 h 1154036"/>
              <a:gd name="connsiteX108" fmla="*/ 335059 w 3997865"/>
              <a:gd name="connsiteY108" fmla="*/ 990115 h 1154036"/>
              <a:gd name="connsiteX109" fmla="*/ 310692 w 3997865"/>
              <a:gd name="connsiteY109" fmla="*/ 969515 h 1154036"/>
              <a:gd name="connsiteX110" fmla="*/ 280231 w 3997865"/>
              <a:gd name="connsiteY110" fmla="*/ 1015866 h 1154036"/>
              <a:gd name="connsiteX111" fmla="*/ 261956 w 3997865"/>
              <a:gd name="connsiteY111" fmla="*/ 995266 h 1154036"/>
              <a:gd name="connsiteX112" fmla="*/ 231496 w 3997865"/>
              <a:gd name="connsiteY112" fmla="*/ 923164 h 1154036"/>
              <a:gd name="connsiteX113" fmla="*/ 213220 w 3997865"/>
              <a:gd name="connsiteY113" fmla="*/ 948914 h 1154036"/>
              <a:gd name="connsiteX114" fmla="*/ 146208 w 3997865"/>
              <a:gd name="connsiteY114" fmla="*/ 990115 h 1154036"/>
              <a:gd name="connsiteX115" fmla="*/ 91380 w 3997865"/>
              <a:gd name="connsiteY115" fmla="*/ 964365 h 1154036"/>
              <a:gd name="connsiteX116" fmla="*/ 18276 w 3997865"/>
              <a:gd name="connsiteY116" fmla="*/ 933464 h 1154036"/>
              <a:gd name="connsiteX117" fmla="*/ 8839 w 3997865"/>
              <a:gd name="connsiteY117" fmla="*/ 933315 h 1154036"/>
              <a:gd name="connsiteX118" fmla="*/ 0 w 3997865"/>
              <a:gd name="connsiteY118" fmla="*/ 935555 h 1154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3997865" h="1154036">
                <a:moveTo>
                  <a:pt x="1394400" y="831120"/>
                </a:moveTo>
                <a:cubicBezTo>
                  <a:pt x="1396040" y="830974"/>
                  <a:pt x="1397524" y="832084"/>
                  <a:pt x="1398892" y="834158"/>
                </a:cubicBezTo>
                <a:lnTo>
                  <a:pt x="1399941" y="836600"/>
                </a:lnTo>
                <a:lnTo>
                  <a:pt x="1398904" y="857339"/>
                </a:lnTo>
                <a:cubicBezTo>
                  <a:pt x="1397687" y="882722"/>
                  <a:pt x="1396392" y="913011"/>
                  <a:pt x="1395065" y="948914"/>
                </a:cubicBezTo>
                <a:cubicBezTo>
                  <a:pt x="1393034" y="911147"/>
                  <a:pt x="1366785" y="868437"/>
                  <a:pt x="1388973" y="835611"/>
                </a:cubicBezTo>
                <a:cubicBezTo>
                  <a:pt x="1390964" y="832665"/>
                  <a:pt x="1392760" y="831265"/>
                  <a:pt x="1394400" y="831120"/>
                </a:cubicBezTo>
                <a:close/>
                <a:moveTo>
                  <a:pt x="0" y="0"/>
                </a:moveTo>
                <a:lnTo>
                  <a:pt x="3997865" y="0"/>
                </a:lnTo>
                <a:lnTo>
                  <a:pt x="3997865" y="915632"/>
                </a:lnTo>
                <a:lnTo>
                  <a:pt x="3984158" y="902563"/>
                </a:lnTo>
                <a:cubicBezTo>
                  <a:pt x="3966881" y="886132"/>
                  <a:pt x="3961269" y="853489"/>
                  <a:pt x="3935422" y="851062"/>
                </a:cubicBezTo>
                <a:cubicBezTo>
                  <a:pt x="3917146" y="849345"/>
                  <a:pt x="3937554" y="911317"/>
                  <a:pt x="3929331" y="897413"/>
                </a:cubicBezTo>
                <a:cubicBezTo>
                  <a:pt x="3915588" y="874177"/>
                  <a:pt x="3921208" y="845911"/>
                  <a:pt x="3917146" y="820161"/>
                </a:cubicBezTo>
                <a:cubicBezTo>
                  <a:pt x="3856798" y="871179"/>
                  <a:pt x="3916107" y="815509"/>
                  <a:pt x="3862318" y="974665"/>
                </a:cubicBezTo>
                <a:cubicBezTo>
                  <a:pt x="3853306" y="1001332"/>
                  <a:pt x="3837951" y="1026167"/>
                  <a:pt x="3825767" y="1051917"/>
                </a:cubicBezTo>
                <a:cubicBezTo>
                  <a:pt x="3751639" y="1034012"/>
                  <a:pt x="3790458" y="1052468"/>
                  <a:pt x="3734387" y="969515"/>
                </a:cubicBezTo>
                <a:cubicBezTo>
                  <a:pt x="3468785" y="576574"/>
                  <a:pt x="3731955" y="729519"/>
                  <a:pt x="3600363" y="655356"/>
                </a:cubicBezTo>
                <a:cubicBezTo>
                  <a:pt x="3584118" y="698274"/>
                  <a:pt x="3565485" y="740597"/>
                  <a:pt x="3551627" y="784110"/>
                </a:cubicBezTo>
                <a:cubicBezTo>
                  <a:pt x="3537026" y="829959"/>
                  <a:pt x="3536460" y="879258"/>
                  <a:pt x="3515075" y="923164"/>
                </a:cubicBezTo>
                <a:cubicBezTo>
                  <a:pt x="3507305" y="939117"/>
                  <a:pt x="3512087" y="888714"/>
                  <a:pt x="3508984" y="871662"/>
                </a:cubicBezTo>
                <a:cubicBezTo>
                  <a:pt x="3503957" y="844041"/>
                  <a:pt x="3496799" y="816727"/>
                  <a:pt x="3490708" y="789260"/>
                </a:cubicBezTo>
                <a:cubicBezTo>
                  <a:pt x="3490459" y="789959"/>
                  <a:pt x="3457724" y="884096"/>
                  <a:pt x="3454155" y="887113"/>
                </a:cubicBezTo>
                <a:cubicBezTo>
                  <a:pt x="3446834" y="893302"/>
                  <a:pt x="3452348" y="869331"/>
                  <a:pt x="3448064" y="861362"/>
                </a:cubicBezTo>
                <a:cubicBezTo>
                  <a:pt x="3431900" y="831300"/>
                  <a:pt x="3411512" y="802993"/>
                  <a:pt x="3393236" y="773809"/>
                </a:cubicBezTo>
                <a:cubicBezTo>
                  <a:pt x="3374960" y="785826"/>
                  <a:pt x="3353790" y="795231"/>
                  <a:pt x="3338408" y="809860"/>
                </a:cubicBezTo>
                <a:cubicBezTo>
                  <a:pt x="3165444" y="974362"/>
                  <a:pt x="3308543" y="869526"/>
                  <a:pt x="3210476" y="938614"/>
                </a:cubicBezTo>
                <a:cubicBezTo>
                  <a:pt x="3209629" y="920703"/>
                  <a:pt x="3208792" y="782183"/>
                  <a:pt x="3192200" y="742909"/>
                </a:cubicBezTo>
                <a:cubicBezTo>
                  <a:pt x="3190040" y="737796"/>
                  <a:pt x="3180016" y="739475"/>
                  <a:pt x="3173924" y="737758"/>
                </a:cubicBezTo>
                <a:cubicBezTo>
                  <a:pt x="3156104" y="795506"/>
                  <a:pt x="3113348" y="984328"/>
                  <a:pt x="3027717" y="1000416"/>
                </a:cubicBezTo>
                <a:cubicBezTo>
                  <a:pt x="2980598" y="1009268"/>
                  <a:pt x="2991165" y="924880"/>
                  <a:pt x="2972889" y="887113"/>
                </a:cubicBezTo>
                <a:cubicBezTo>
                  <a:pt x="2962735" y="880246"/>
                  <a:pt x="2954764" y="869988"/>
                  <a:pt x="2942429" y="866512"/>
                </a:cubicBezTo>
                <a:cubicBezTo>
                  <a:pt x="2934486" y="864274"/>
                  <a:pt x="2926392" y="870958"/>
                  <a:pt x="2918061" y="871662"/>
                </a:cubicBezTo>
                <a:cubicBezTo>
                  <a:pt x="2885669" y="874400"/>
                  <a:pt x="2853080" y="875095"/>
                  <a:pt x="2820589" y="876812"/>
                </a:cubicBezTo>
                <a:cubicBezTo>
                  <a:pt x="2810436" y="869945"/>
                  <a:pt x="2798453" y="864656"/>
                  <a:pt x="2790129" y="856212"/>
                </a:cubicBezTo>
                <a:cubicBezTo>
                  <a:pt x="2767763" y="833522"/>
                  <a:pt x="2757999" y="800842"/>
                  <a:pt x="2729209" y="784110"/>
                </a:cubicBezTo>
                <a:cubicBezTo>
                  <a:pt x="2717984" y="777585"/>
                  <a:pt x="2697966" y="788954"/>
                  <a:pt x="2692658" y="799560"/>
                </a:cubicBezTo>
                <a:cubicBezTo>
                  <a:pt x="2674035" y="836773"/>
                  <a:pt x="2672351" y="878529"/>
                  <a:pt x="2662198" y="918013"/>
                </a:cubicBezTo>
                <a:cubicBezTo>
                  <a:pt x="2654075" y="928314"/>
                  <a:pt x="2648184" y="957668"/>
                  <a:pt x="2637830" y="948914"/>
                </a:cubicBezTo>
                <a:cubicBezTo>
                  <a:pt x="2618672" y="932719"/>
                  <a:pt x="2626124" y="904182"/>
                  <a:pt x="2619554" y="881962"/>
                </a:cubicBezTo>
                <a:cubicBezTo>
                  <a:pt x="2611908" y="856107"/>
                  <a:pt x="2603308" y="830461"/>
                  <a:pt x="2595186" y="804710"/>
                </a:cubicBezTo>
                <a:cubicBezTo>
                  <a:pt x="2593663" y="911576"/>
                  <a:pt x="2600432" y="1018833"/>
                  <a:pt x="2596836" y="1125601"/>
                </a:cubicBezTo>
                <a:lnTo>
                  <a:pt x="2594771" y="1154036"/>
                </a:lnTo>
                <a:lnTo>
                  <a:pt x="2548063" y="1154036"/>
                </a:lnTo>
                <a:lnTo>
                  <a:pt x="2484585" y="995540"/>
                </a:lnTo>
                <a:cubicBezTo>
                  <a:pt x="2462563" y="938797"/>
                  <a:pt x="2440856" y="881962"/>
                  <a:pt x="2418518" y="825311"/>
                </a:cubicBezTo>
                <a:cubicBezTo>
                  <a:pt x="2396181" y="849345"/>
                  <a:pt x="2366100" y="869448"/>
                  <a:pt x="2351507" y="897413"/>
                </a:cubicBezTo>
                <a:cubicBezTo>
                  <a:pt x="2334789" y="929448"/>
                  <a:pt x="2338825" y="966824"/>
                  <a:pt x="2327138" y="1000416"/>
                </a:cubicBezTo>
                <a:cubicBezTo>
                  <a:pt x="2325326" y="1005624"/>
                  <a:pt x="2323478" y="989990"/>
                  <a:pt x="2321046" y="984965"/>
                </a:cubicBezTo>
                <a:cubicBezTo>
                  <a:pt x="2305196" y="952209"/>
                  <a:pt x="2288556" y="919730"/>
                  <a:pt x="2272311" y="887113"/>
                </a:cubicBezTo>
                <a:cubicBezTo>
                  <a:pt x="2264188" y="890546"/>
                  <a:pt x="2252980" y="891025"/>
                  <a:pt x="2247943" y="897413"/>
                </a:cubicBezTo>
                <a:cubicBezTo>
                  <a:pt x="2231815" y="917864"/>
                  <a:pt x="2234094" y="949010"/>
                  <a:pt x="2211391" y="964365"/>
                </a:cubicBezTo>
                <a:cubicBezTo>
                  <a:pt x="2201238" y="971231"/>
                  <a:pt x="2195585" y="946887"/>
                  <a:pt x="2187023" y="938614"/>
                </a:cubicBezTo>
                <a:cubicBezTo>
                  <a:pt x="2181349" y="933133"/>
                  <a:pt x="2174839" y="928314"/>
                  <a:pt x="2168747" y="923164"/>
                </a:cubicBezTo>
                <a:cubicBezTo>
                  <a:pt x="2168747" y="923164"/>
                  <a:pt x="2098152" y="1055955"/>
                  <a:pt x="2046907" y="1113719"/>
                </a:cubicBezTo>
                <a:cubicBezTo>
                  <a:pt x="2035874" y="1126155"/>
                  <a:pt x="2044582" y="1082583"/>
                  <a:pt x="2040815" y="1067368"/>
                </a:cubicBezTo>
                <a:cubicBezTo>
                  <a:pt x="2026285" y="1008677"/>
                  <a:pt x="2008325" y="950631"/>
                  <a:pt x="1992079" y="892263"/>
                </a:cubicBezTo>
                <a:cubicBezTo>
                  <a:pt x="1932208" y="879609"/>
                  <a:pt x="1975295" y="882487"/>
                  <a:pt x="1998171" y="969515"/>
                </a:cubicBezTo>
                <a:cubicBezTo>
                  <a:pt x="2003037" y="988025"/>
                  <a:pt x="2011356" y="1008178"/>
                  <a:pt x="2004263" y="1026166"/>
                </a:cubicBezTo>
                <a:cubicBezTo>
                  <a:pt x="2001391" y="1033450"/>
                  <a:pt x="1985632" y="1021818"/>
                  <a:pt x="1979895" y="1015866"/>
                </a:cubicBezTo>
                <a:cubicBezTo>
                  <a:pt x="1940380" y="974868"/>
                  <a:pt x="1906792" y="930030"/>
                  <a:pt x="1870240" y="887113"/>
                </a:cubicBezTo>
                <a:cubicBezTo>
                  <a:pt x="1847902" y="888829"/>
                  <a:pt x="1823128" y="883515"/>
                  <a:pt x="1803228" y="892263"/>
                </a:cubicBezTo>
                <a:cubicBezTo>
                  <a:pt x="1770007" y="906867"/>
                  <a:pt x="1750575" y="938545"/>
                  <a:pt x="1717940" y="954064"/>
                </a:cubicBezTo>
                <a:cubicBezTo>
                  <a:pt x="1711559" y="957099"/>
                  <a:pt x="1707532" y="944619"/>
                  <a:pt x="1705756" y="938614"/>
                </a:cubicBezTo>
                <a:cubicBezTo>
                  <a:pt x="1701296" y="923533"/>
                  <a:pt x="1701695" y="907713"/>
                  <a:pt x="1699664" y="892263"/>
                </a:cubicBezTo>
                <a:cubicBezTo>
                  <a:pt x="1693572" y="930030"/>
                  <a:pt x="1696394" y="969622"/>
                  <a:pt x="1681388" y="1005566"/>
                </a:cubicBezTo>
                <a:cubicBezTo>
                  <a:pt x="1677447" y="1015005"/>
                  <a:pt x="1672358" y="973562"/>
                  <a:pt x="1663112" y="979815"/>
                </a:cubicBezTo>
                <a:cubicBezTo>
                  <a:pt x="1648493" y="989702"/>
                  <a:pt x="1654990" y="1010716"/>
                  <a:pt x="1650928" y="1026166"/>
                </a:cubicBezTo>
                <a:cubicBezTo>
                  <a:pt x="1638744" y="1017583"/>
                  <a:pt x="1623662" y="1011285"/>
                  <a:pt x="1614376" y="1000416"/>
                </a:cubicBezTo>
                <a:cubicBezTo>
                  <a:pt x="1596822" y="979867"/>
                  <a:pt x="1594766" y="949691"/>
                  <a:pt x="1571732" y="933464"/>
                </a:cubicBezTo>
                <a:cubicBezTo>
                  <a:pt x="1562636" y="927055"/>
                  <a:pt x="1546568" y="939961"/>
                  <a:pt x="1541273" y="948914"/>
                </a:cubicBezTo>
                <a:cubicBezTo>
                  <a:pt x="1523178" y="979509"/>
                  <a:pt x="1516905" y="1014149"/>
                  <a:pt x="1504721" y="1046767"/>
                </a:cubicBezTo>
                <a:cubicBezTo>
                  <a:pt x="1492536" y="1029600"/>
                  <a:pt x="1476567" y="1013984"/>
                  <a:pt x="1468169" y="995266"/>
                </a:cubicBezTo>
                <a:cubicBezTo>
                  <a:pt x="1429935" y="910051"/>
                  <a:pt x="1444834" y="855250"/>
                  <a:pt x="1431617" y="933464"/>
                </a:cubicBezTo>
                <a:cubicBezTo>
                  <a:pt x="1427555" y="926597"/>
                  <a:pt x="1422572" y="920067"/>
                  <a:pt x="1419433" y="912863"/>
                </a:cubicBezTo>
                <a:cubicBezTo>
                  <a:pt x="1412496" y="896945"/>
                  <a:pt x="1408554" y="861542"/>
                  <a:pt x="1402684" y="842982"/>
                </a:cubicBezTo>
                <a:lnTo>
                  <a:pt x="1399941" y="836600"/>
                </a:lnTo>
                <a:lnTo>
                  <a:pt x="1400093" y="833566"/>
                </a:lnTo>
                <a:cubicBezTo>
                  <a:pt x="1401639" y="803977"/>
                  <a:pt x="1403019" y="782691"/>
                  <a:pt x="1404123" y="768026"/>
                </a:cubicBezTo>
                <a:lnTo>
                  <a:pt x="1404503" y="763466"/>
                </a:lnTo>
                <a:lnTo>
                  <a:pt x="1405538" y="755931"/>
                </a:lnTo>
                <a:cubicBezTo>
                  <a:pt x="1407446" y="740053"/>
                  <a:pt x="1407163" y="733856"/>
                  <a:pt x="1405559" y="750784"/>
                </a:cubicBezTo>
                <a:lnTo>
                  <a:pt x="1404503" y="763466"/>
                </a:lnTo>
                <a:lnTo>
                  <a:pt x="1403681" y="769446"/>
                </a:lnTo>
                <a:cubicBezTo>
                  <a:pt x="1399092" y="799266"/>
                  <a:pt x="1389079" y="843310"/>
                  <a:pt x="1370697" y="856212"/>
                </a:cubicBezTo>
                <a:cubicBezTo>
                  <a:pt x="1282258" y="918281"/>
                  <a:pt x="1175754" y="959215"/>
                  <a:pt x="1078282" y="1010716"/>
                </a:cubicBezTo>
                <a:cubicBezTo>
                  <a:pt x="1057845" y="976161"/>
                  <a:pt x="1063129" y="988463"/>
                  <a:pt x="1047822" y="933464"/>
                </a:cubicBezTo>
                <a:cubicBezTo>
                  <a:pt x="1044993" y="923299"/>
                  <a:pt x="1048276" y="911418"/>
                  <a:pt x="1041730" y="902563"/>
                </a:cubicBezTo>
                <a:cubicBezTo>
                  <a:pt x="1027250" y="882978"/>
                  <a:pt x="1005178" y="868229"/>
                  <a:pt x="986902" y="851062"/>
                </a:cubicBezTo>
                <a:cubicBezTo>
                  <a:pt x="974718" y="878529"/>
                  <a:pt x="962346" y="905937"/>
                  <a:pt x="950350" y="933464"/>
                </a:cubicBezTo>
                <a:cubicBezTo>
                  <a:pt x="948130" y="938558"/>
                  <a:pt x="949601" y="951925"/>
                  <a:pt x="944258" y="948914"/>
                </a:cubicBezTo>
                <a:cubicBezTo>
                  <a:pt x="935159" y="943786"/>
                  <a:pt x="936135" y="931747"/>
                  <a:pt x="932074" y="923164"/>
                </a:cubicBezTo>
                <a:cubicBezTo>
                  <a:pt x="835829" y="841798"/>
                  <a:pt x="891583" y="858632"/>
                  <a:pt x="779774" y="1000416"/>
                </a:cubicBezTo>
                <a:cubicBezTo>
                  <a:pt x="724930" y="954050"/>
                  <a:pt x="798693" y="1020296"/>
                  <a:pt x="712763" y="887113"/>
                </a:cubicBezTo>
                <a:cubicBezTo>
                  <a:pt x="707901" y="879577"/>
                  <a:pt x="696517" y="876812"/>
                  <a:pt x="688395" y="871662"/>
                </a:cubicBezTo>
                <a:cubicBezTo>
                  <a:pt x="680272" y="876812"/>
                  <a:pt x="669321" y="879789"/>
                  <a:pt x="664026" y="887113"/>
                </a:cubicBezTo>
                <a:cubicBezTo>
                  <a:pt x="646499" y="911360"/>
                  <a:pt x="654996" y="964365"/>
                  <a:pt x="621383" y="964365"/>
                </a:cubicBezTo>
                <a:cubicBezTo>
                  <a:pt x="589858" y="964365"/>
                  <a:pt x="627788" y="892894"/>
                  <a:pt x="597015" y="887113"/>
                </a:cubicBezTo>
                <a:cubicBezTo>
                  <a:pt x="569404" y="881926"/>
                  <a:pt x="576708" y="931747"/>
                  <a:pt x="566555" y="954064"/>
                </a:cubicBezTo>
                <a:cubicBezTo>
                  <a:pt x="562494" y="945481"/>
                  <a:pt x="565306" y="928314"/>
                  <a:pt x="554371" y="928314"/>
                </a:cubicBezTo>
                <a:cubicBezTo>
                  <a:pt x="540012" y="928314"/>
                  <a:pt x="531876" y="943964"/>
                  <a:pt x="523911" y="954064"/>
                </a:cubicBezTo>
                <a:cubicBezTo>
                  <a:pt x="503233" y="980286"/>
                  <a:pt x="487359" y="1008999"/>
                  <a:pt x="469083" y="1036467"/>
                </a:cubicBezTo>
                <a:cubicBezTo>
                  <a:pt x="462991" y="1027883"/>
                  <a:pt x="454551" y="1020213"/>
                  <a:pt x="450807" y="1010716"/>
                </a:cubicBezTo>
                <a:cubicBezTo>
                  <a:pt x="436164" y="973578"/>
                  <a:pt x="445019" y="926672"/>
                  <a:pt x="414255" y="897413"/>
                </a:cubicBezTo>
                <a:cubicBezTo>
                  <a:pt x="396511" y="880536"/>
                  <a:pt x="406133" y="942047"/>
                  <a:pt x="402071" y="964365"/>
                </a:cubicBezTo>
                <a:cubicBezTo>
                  <a:pt x="400041" y="954064"/>
                  <a:pt x="398189" y="943738"/>
                  <a:pt x="395979" y="933464"/>
                </a:cubicBezTo>
                <a:cubicBezTo>
                  <a:pt x="394127" y="924852"/>
                  <a:pt x="393333" y="899459"/>
                  <a:pt x="389888" y="907713"/>
                </a:cubicBezTo>
                <a:cubicBezTo>
                  <a:pt x="374640" y="944236"/>
                  <a:pt x="369581" y="983249"/>
                  <a:pt x="359427" y="1021016"/>
                </a:cubicBezTo>
                <a:cubicBezTo>
                  <a:pt x="351305" y="1010716"/>
                  <a:pt x="344207" y="999782"/>
                  <a:pt x="335059" y="990115"/>
                </a:cubicBezTo>
                <a:cubicBezTo>
                  <a:pt x="327883" y="982532"/>
                  <a:pt x="320733" y="964799"/>
                  <a:pt x="310692" y="969515"/>
                </a:cubicBezTo>
                <a:cubicBezTo>
                  <a:pt x="292416" y="978098"/>
                  <a:pt x="290385" y="1000416"/>
                  <a:pt x="280231" y="1015866"/>
                </a:cubicBezTo>
                <a:cubicBezTo>
                  <a:pt x="274140" y="1008999"/>
                  <a:pt x="266080" y="1003109"/>
                  <a:pt x="261956" y="995266"/>
                </a:cubicBezTo>
                <a:cubicBezTo>
                  <a:pt x="249695" y="971944"/>
                  <a:pt x="251551" y="942238"/>
                  <a:pt x="231496" y="923164"/>
                </a:cubicBezTo>
                <a:cubicBezTo>
                  <a:pt x="223629" y="915682"/>
                  <a:pt x="221897" y="942103"/>
                  <a:pt x="213220" y="948914"/>
                </a:cubicBezTo>
                <a:cubicBezTo>
                  <a:pt x="192980" y="964803"/>
                  <a:pt x="168545" y="976381"/>
                  <a:pt x="146208" y="990115"/>
                </a:cubicBezTo>
                <a:cubicBezTo>
                  <a:pt x="127932" y="981532"/>
                  <a:pt x="109900" y="972566"/>
                  <a:pt x="91380" y="964365"/>
                </a:cubicBezTo>
                <a:cubicBezTo>
                  <a:pt x="67247" y="953677"/>
                  <a:pt x="44871" y="938460"/>
                  <a:pt x="18276" y="933464"/>
                </a:cubicBezTo>
                <a:cubicBezTo>
                  <a:pt x="15142" y="932875"/>
                  <a:pt x="11985" y="932884"/>
                  <a:pt x="8839" y="933315"/>
                </a:cubicBezTo>
                <a:lnTo>
                  <a:pt x="0" y="935555"/>
                </a:lnTo>
                <a:close/>
              </a:path>
            </a:pathLst>
          </a:custGeom>
        </p:spPr>
      </p:pic>
      <p:pic>
        <p:nvPicPr>
          <p:cNvPr id="57" name="Picture 56">
            <a:extLst>
              <a:ext uri="{FF2B5EF4-FFF2-40B4-BE49-F238E27FC236}">
                <a16:creationId xmlns:a16="http://schemas.microsoft.com/office/drawing/2014/main" id="{4B357C79-4A51-F356-CA5B-C70DC2D1FDAF}"/>
              </a:ext>
            </a:extLst>
          </p:cNvPr>
          <p:cNvPicPr>
            <a:picLocks noChangeAspect="1"/>
          </p:cNvPicPr>
          <p:nvPr/>
        </p:nvPicPr>
        <p:blipFill>
          <a:blip r:embed="rId17"/>
          <a:srcRect l="799" t="7181" r="5559"/>
          <a:stretch>
            <a:fillRect/>
          </a:stretch>
        </p:blipFill>
        <p:spPr>
          <a:xfrm>
            <a:off x="233305" y="4530998"/>
            <a:ext cx="5105400" cy="601186"/>
          </a:xfrm>
          <a:custGeom>
            <a:avLst/>
            <a:gdLst>
              <a:gd name="connsiteX0" fmla="*/ 1780693 w 5105400"/>
              <a:gd name="connsiteY0" fmla="*/ 463010 h 601186"/>
              <a:gd name="connsiteX1" fmla="*/ 1786429 w 5105400"/>
              <a:gd name="connsiteY1" fmla="*/ 464703 h 601186"/>
              <a:gd name="connsiteX2" fmla="*/ 1787769 w 5105400"/>
              <a:gd name="connsiteY2" fmla="*/ 466063 h 601186"/>
              <a:gd name="connsiteX3" fmla="*/ 1786445 w 5105400"/>
              <a:gd name="connsiteY3" fmla="*/ 477617 h 601186"/>
              <a:gd name="connsiteX4" fmla="*/ 1781542 w 5105400"/>
              <a:gd name="connsiteY4" fmla="*/ 528632 h 601186"/>
              <a:gd name="connsiteX5" fmla="*/ 1773762 w 5105400"/>
              <a:gd name="connsiteY5" fmla="*/ 465512 h 601186"/>
              <a:gd name="connsiteX6" fmla="*/ 1780693 w 5105400"/>
              <a:gd name="connsiteY6" fmla="*/ 463010 h 601186"/>
              <a:gd name="connsiteX7" fmla="*/ 0 w 5105400"/>
              <a:gd name="connsiteY7" fmla="*/ 0 h 601186"/>
              <a:gd name="connsiteX8" fmla="*/ 5105400 w 5105400"/>
              <a:gd name="connsiteY8" fmla="*/ 0 h 601186"/>
              <a:gd name="connsiteX9" fmla="*/ 5105400 w 5105400"/>
              <a:gd name="connsiteY9" fmla="*/ 510091 h 601186"/>
              <a:gd name="connsiteX10" fmla="*/ 5087896 w 5105400"/>
              <a:gd name="connsiteY10" fmla="*/ 502811 h 601186"/>
              <a:gd name="connsiteX11" fmla="*/ 5025659 w 5105400"/>
              <a:gd name="connsiteY11" fmla="*/ 474120 h 601186"/>
              <a:gd name="connsiteX12" fmla="*/ 5017879 w 5105400"/>
              <a:gd name="connsiteY12" fmla="*/ 499941 h 601186"/>
              <a:gd name="connsiteX13" fmla="*/ 5002320 w 5105400"/>
              <a:gd name="connsiteY13" fmla="*/ 456905 h 601186"/>
              <a:gd name="connsiteX14" fmla="*/ 4932303 w 5105400"/>
              <a:gd name="connsiteY14" fmla="*/ 542978 h 601186"/>
              <a:gd name="connsiteX15" fmla="*/ 4885625 w 5105400"/>
              <a:gd name="connsiteY15" fmla="*/ 586015 h 601186"/>
              <a:gd name="connsiteX16" fmla="*/ 4768930 w 5105400"/>
              <a:gd name="connsiteY16" fmla="*/ 540109 h 601186"/>
              <a:gd name="connsiteX17" fmla="*/ 4597778 w 5105400"/>
              <a:gd name="connsiteY17" fmla="*/ 365094 h 601186"/>
              <a:gd name="connsiteX18" fmla="*/ 4535541 w 5105400"/>
              <a:gd name="connsiteY18" fmla="*/ 436821 h 601186"/>
              <a:gd name="connsiteX19" fmla="*/ 4488862 w 5105400"/>
              <a:gd name="connsiteY19" fmla="*/ 514287 h 601186"/>
              <a:gd name="connsiteX20" fmla="*/ 4481083 w 5105400"/>
              <a:gd name="connsiteY20" fmla="*/ 485596 h 601186"/>
              <a:gd name="connsiteX21" fmla="*/ 4457744 w 5105400"/>
              <a:gd name="connsiteY21" fmla="*/ 439690 h 601186"/>
              <a:gd name="connsiteX22" fmla="*/ 4411066 w 5105400"/>
              <a:gd name="connsiteY22" fmla="*/ 494203 h 601186"/>
              <a:gd name="connsiteX23" fmla="*/ 4403286 w 5105400"/>
              <a:gd name="connsiteY23" fmla="*/ 479858 h 601186"/>
              <a:gd name="connsiteX24" fmla="*/ 4333269 w 5105400"/>
              <a:gd name="connsiteY24" fmla="*/ 431083 h 601186"/>
              <a:gd name="connsiteX25" fmla="*/ 4263253 w 5105400"/>
              <a:gd name="connsiteY25" fmla="*/ 451167 h 601186"/>
              <a:gd name="connsiteX26" fmla="*/ 4099880 w 5105400"/>
              <a:gd name="connsiteY26" fmla="*/ 522894 h 601186"/>
              <a:gd name="connsiteX27" fmla="*/ 4076541 w 5105400"/>
              <a:gd name="connsiteY27" fmla="*/ 413868 h 601186"/>
              <a:gd name="connsiteX28" fmla="*/ 4053202 w 5105400"/>
              <a:gd name="connsiteY28" fmla="*/ 410999 h 601186"/>
              <a:gd name="connsiteX29" fmla="*/ 3866490 w 5105400"/>
              <a:gd name="connsiteY29" fmla="*/ 557323 h 601186"/>
              <a:gd name="connsiteX30" fmla="*/ 3796473 w 5105400"/>
              <a:gd name="connsiteY30" fmla="*/ 494203 h 601186"/>
              <a:gd name="connsiteX31" fmla="*/ 3757575 w 5105400"/>
              <a:gd name="connsiteY31" fmla="*/ 482727 h 601186"/>
              <a:gd name="connsiteX32" fmla="*/ 3726456 w 5105400"/>
              <a:gd name="connsiteY32" fmla="*/ 485596 h 601186"/>
              <a:gd name="connsiteX33" fmla="*/ 3601982 w 5105400"/>
              <a:gd name="connsiteY33" fmla="*/ 488465 h 601186"/>
              <a:gd name="connsiteX34" fmla="*/ 3563083 w 5105400"/>
              <a:gd name="connsiteY34" fmla="*/ 476989 h 601186"/>
              <a:gd name="connsiteX35" fmla="*/ 3485287 w 5105400"/>
              <a:gd name="connsiteY35" fmla="*/ 436821 h 601186"/>
              <a:gd name="connsiteX36" fmla="*/ 3438609 w 5105400"/>
              <a:gd name="connsiteY36" fmla="*/ 445429 h 601186"/>
              <a:gd name="connsiteX37" fmla="*/ 3399710 w 5105400"/>
              <a:gd name="connsiteY37" fmla="*/ 511418 h 601186"/>
              <a:gd name="connsiteX38" fmla="*/ 3368592 w 5105400"/>
              <a:gd name="connsiteY38" fmla="*/ 528632 h 601186"/>
              <a:gd name="connsiteX39" fmla="*/ 3345253 w 5105400"/>
              <a:gd name="connsiteY39" fmla="*/ 491334 h 601186"/>
              <a:gd name="connsiteX40" fmla="*/ 3314134 w 5105400"/>
              <a:gd name="connsiteY40" fmla="*/ 448298 h 601186"/>
              <a:gd name="connsiteX41" fmla="*/ 3315937 w 5105400"/>
              <a:gd name="connsiteY41" fmla="*/ 601186 h 601186"/>
              <a:gd name="connsiteX42" fmla="*/ 3215656 w 5105400"/>
              <a:gd name="connsiteY42" fmla="*/ 601186 h 601186"/>
              <a:gd name="connsiteX43" fmla="*/ 3172893 w 5105400"/>
              <a:gd name="connsiteY43" fmla="*/ 554607 h 601186"/>
              <a:gd name="connsiteX44" fmla="*/ 3088524 w 5105400"/>
              <a:gd name="connsiteY44" fmla="*/ 459774 h 601186"/>
              <a:gd name="connsiteX45" fmla="*/ 3002948 w 5105400"/>
              <a:gd name="connsiteY45" fmla="*/ 499941 h 601186"/>
              <a:gd name="connsiteX46" fmla="*/ 2971829 w 5105400"/>
              <a:gd name="connsiteY46" fmla="*/ 557323 h 601186"/>
              <a:gd name="connsiteX47" fmla="*/ 2964050 w 5105400"/>
              <a:gd name="connsiteY47" fmla="*/ 548716 h 601186"/>
              <a:gd name="connsiteX48" fmla="*/ 2901812 w 5105400"/>
              <a:gd name="connsiteY48" fmla="*/ 494203 h 601186"/>
              <a:gd name="connsiteX49" fmla="*/ 2870694 w 5105400"/>
              <a:gd name="connsiteY49" fmla="*/ 499941 h 601186"/>
              <a:gd name="connsiteX50" fmla="*/ 2824016 w 5105400"/>
              <a:gd name="connsiteY50" fmla="*/ 537240 h 601186"/>
              <a:gd name="connsiteX51" fmla="*/ 2792897 w 5105400"/>
              <a:gd name="connsiteY51" fmla="*/ 522894 h 601186"/>
              <a:gd name="connsiteX52" fmla="*/ 2769558 w 5105400"/>
              <a:gd name="connsiteY52" fmla="*/ 514287 h 601186"/>
              <a:gd name="connsiteX53" fmla="*/ 2665885 w 5105400"/>
              <a:gd name="connsiteY53" fmla="*/ 590281 h 601186"/>
              <a:gd name="connsiteX54" fmla="*/ 2647114 w 5105400"/>
              <a:gd name="connsiteY54" fmla="*/ 601186 h 601186"/>
              <a:gd name="connsiteX55" fmla="*/ 2606330 w 5105400"/>
              <a:gd name="connsiteY55" fmla="*/ 601186 h 601186"/>
              <a:gd name="connsiteX56" fmla="*/ 2606185 w 5105400"/>
              <a:gd name="connsiteY56" fmla="*/ 594622 h 601186"/>
              <a:gd name="connsiteX57" fmla="*/ 2543948 w 5105400"/>
              <a:gd name="connsiteY57" fmla="*/ 497072 h 601186"/>
              <a:gd name="connsiteX58" fmla="*/ 2551728 w 5105400"/>
              <a:gd name="connsiteY58" fmla="*/ 540109 h 601186"/>
              <a:gd name="connsiteX59" fmla="*/ 2559507 w 5105400"/>
              <a:gd name="connsiteY59" fmla="*/ 571669 h 601186"/>
              <a:gd name="connsiteX60" fmla="*/ 2528389 w 5105400"/>
              <a:gd name="connsiteY60" fmla="*/ 565931 h 601186"/>
              <a:gd name="connsiteX61" fmla="*/ 2388355 w 5105400"/>
              <a:gd name="connsiteY61" fmla="*/ 494203 h 601186"/>
              <a:gd name="connsiteX62" fmla="*/ 2302779 w 5105400"/>
              <a:gd name="connsiteY62" fmla="*/ 497072 h 601186"/>
              <a:gd name="connsiteX63" fmla="*/ 2193864 w 5105400"/>
              <a:gd name="connsiteY63" fmla="*/ 531501 h 601186"/>
              <a:gd name="connsiteX64" fmla="*/ 2178304 w 5105400"/>
              <a:gd name="connsiteY64" fmla="*/ 522894 h 601186"/>
              <a:gd name="connsiteX65" fmla="*/ 2170525 w 5105400"/>
              <a:gd name="connsiteY65" fmla="*/ 497072 h 601186"/>
              <a:gd name="connsiteX66" fmla="*/ 2147186 w 5105400"/>
              <a:gd name="connsiteY66" fmla="*/ 560193 h 601186"/>
              <a:gd name="connsiteX67" fmla="*/ 2123847 w 5105400"/>
              <a:gd name="connsiteY67" fmla="*/ 545847 h 601186"/>
              <a:gd name="connsiteX68" fmla="*/ 2108288 w 5105400"/>
              <a:gd name="connsiteY68" fmla="*/ 571669 h 601186"/>
              <a:gd name="connsiteX69" fmla="*/ 2061609 w 5105400"/>
              <a:gd name="connsiteY69" fmla="*/ 557323 h 601186"/>
              <a:gd name="connsiteX70" fmla="*/ 2007152 w 5105400"/>
              <a:gd name="connsiteY70" fmla="*/ 520025 h 601186"/>
              <a:gd name="connsiteX71" fmla="*/ 1968254 w 5105400"/>
              <a:gd name="connsiteY71" fmla="*/ 528632 h 601186"/>
              <a:gd name="connsiteX72" fmla="*/ 1921576 w 5105400"/>
              <a:gd name="connsiteY72" fmla="*/ 583145 h 601186"/>
              <a:gd name="connsiteX73" fmla="*/ 1874898 w 5105400"/>
              <a:gd name="connsiteY73" fmla="*/ 554454 h 601186"/>
              <a:gd name="connsiteX74" fmla="*/ 1828220 w 5105400"/>
              <a:gd name="connsiteY74" fmla="*/ 520025 h 601186"/>
              <a:gd name="connsiteX75" fmla="*/ 1812661 w 5105400"/>
              <a:gd name="connsiteY75" fmla="*/ 508549 h 601186"/>
              <a:gd name="connsiteX76" fmla="*/ 1791272 w 5105400"/>
              <a:gd name="connsiteY76" fmla="*/ 469618 h 601186"/>
              <a:gd name="connsiteX77" fmla="*/ 1787769 w 5105400"/>
              <a:gd name="connsiteY77" fmla="*/ 466063 h 601186"/>
              <a:gd name="connsiteX78" fmla="*/ 1787963 w 5105400"/>
              <a:gd name="connsiteY78" fmla="*/ 464373 h 601186"/>
              <a:gd name="connsiteX79" fmla="*/ 1793109 w 5105400"/>
              <a:gd name="connsiteY79" fmla="*/ 427861 h 601186"/>
              <a:gd name="connsiteX80" fmla="*/ 1793594 w 5105400"/>
              <a:gd name="connsiteY80" fmla="*/ 425321 h 601186"/>
              <a:gd name="connsiteX81" fmla="*/ 1794916 w 5105400"/>
              <a:gd name="connsiteY81" fmla="*/ 421123 h 601186"/>
              <a:gd name="connsiteX82" fmla="*/ 1794944 w 5105400"/>
              <a:gd name="connsiteY82" fmla="*/ 418256 h 601186"/>
              <a:gd name="connsiteX83" fmla="*/ 1793594 w 5105400"/>
              <a:gd name="connsiteY83" fmla="*/ 425321 h 601186"/>
              <a:gd name="connsiteX84" fmla="*/ 1792546 w 5105400"/>
              <a:gd name="connsiteY84" fmla="*/ 428652 h 601186"/>
              <a:gd name="connsiteX85" fmla="*/ 1750423 w 5105400"/>
              <a:gd name="connsiteY85" fmla="*/ 476989 h 601186"/>
              <a:gd name="connsiteX86" fmla="*/ 1377000 w 5105400"/>
              <a:gd name="connsiteY86" fmla="*/ 563062 h 601186"/>
              <a:gd name="connsiteX87" fmla="*/ 1338101 w 5105400"/>
              <a:gd name="connsiteY87" fmla="*/ 520025 h 601186"/>
              <a:gd name="connsiteX88" fmla="*/ 1330322 w 5105400"/>
              <a:gd name="connsiteY88" fmla="*/ 502811 h 601186"/>
              <a:gd name="connsiteX89" fmla="*/ 1260305 w 5105400"/>
              <a:gd name="connsiteY89" fmla="*/ 474120 h 601186"/>
              <a:gd name="connsiteX90" fmla="*/ 1213627 w 5105400"/>
              <a:gd name="connsiteY90" fmla="*/ 520025 h 601186"/>
              <a:gd name="connsiteX91" fmla="*/ 1205847 w 5105400"/>
              <a:gd name="connsiteY91" fmla="*/ 528632 h 601186"/>
              <a:gd name="connsiteX92" fmla="*/ 1190288 w 5105400"/>
              <a:gd name="connsiteY92" fmla="*/ 514287 h 601186"/>
              <a:gd name="connsiteX93" fmla="*/ 995797 w 5105400"/>
              <a:gd name="connsiteY93" fmla="*/ 557323 h 601186"/>
              <a:gd name="connsiteX94" fmla="*/ 910220 w 5105400"/>
              <a:gd name="connsiteY94" fmla="*/ 494203 h 601186"/>
              <a:gd name="connsiteX95" fmla="*/ 879102 w 5105400"/>
              <a:gd name="connsiteY95" fmla="*/ 485596 h 601186"/>
              <a:gd name="connsiteX96" fmla="*/ 847983 w 5105400"/>
              <a:gd name="connsiteY96" fmla="*/ 494203 h 601186"/>
              <a:gd name="connsiteX97" fmla="*/ 793525 w 5105400"/>
              <a:gd name="connsiteY97" fmla="*/ 537240 h 601186"/>
              <a:gd name="connsiteX98" fmla="*/ 762407 w 5105400"/>
              <a:gd name="connsiteY98" fmla="*/ 494203 h 601186"/>
              <a:gd name="connsiteX99" fmla="*/ 723509 w 5105400"/>
              <a:gd name="connsiteY99" fmla="*/ 531501 h 601186"/>
              <a:gd name="connsiteX100" fmla="*/ 707949 w 5105400"/>
              <a:gd name="connsiteY100" fmla="*/ 517156 h 601186"/>
              <a:gd name="connsiteX101" fmla="*/ 669051 w 5105400"/>
              <a:gd name="connsiteY101" fmla="*/ 531501 h 601186"/>
              <a:gd name="connsiteX102" fmla="*/ 599034 w 5105400"/>
              <a:gd name="connsiteY102" fmla="*/ 577407 h 601186"/>
              <a:gd name="connsiteX103" fmla="*/ 575695 w 5105400"/>
              <a:gd name="connsiteY103" fmla="*/ 563062 h 601186"/>
              <a:gd name="connsiteX104" fmla="*/ 529017 w 5105400"/>
              <a:gd name="connsiteY104" fmla="*/ 499941 h 601186"/>
              <a:gd name="connsiteX105" fmla="*/ 513458 w 5105400"/>
              <a:gd name="connsiteY105" fmla="*/ 537240 h 601186"/>
              <a:gd name="connsiteX106" fmla="*/ 505678 w 5105400"/>
              <a:gd name="connsiteY106" fmla="*/ 520025 h 601186"/>
              <a:gd name="connsiteX107" fmla="*/ 497899 w 5105400"/>
              <a:gd name="connsiteY107" fmla="*/ 505680 h 601186"/>
              <a:gd name="connsiteX108" fmla="*/ 459000 w 5105400"/>
              <a:gd name="connsiteY108" fmla="*/ 568800 h 601186"/>
              <a:gd name="connsiteX109" fmla="*/ 427881 w 5105400"/>
              <a:gd name="connsiteY109" fmla="*/ 551585 h 601186"/>
              <a:gd name="connsiteX110" fmla="*/ 396763 w 5105400"/>
              <a:gd name="connsiteY110" fmla="*/ 540109 h 601186"/>
              <a:gd name="connsiteX111" fmla="*/ 357864 w 5105400"/>
              <a:gd name="connsiteY111" fmla="*/ 565931 h 601186"/>
              <a:gd name="connsiteX112" fmla="*/ 334526 w 5105400"/>
              <a:gd name="connsiteY112" fmla="*/ 554454 h 601186"/>
              <a:gd name="connsiteX113" fmla="*/ 295627 w 5105400"/>
              <a:gd name="connsiteY113" fmla="*/ 514287 h 601186"/>
              <a:gd name="connsiteX114" fmla="*/ 272288 w 5105400"/>
              <a:gd name="connsiteY114" fmla="*/ 528632 h 601186"/>
              <a:gd name="connsiteX115" fmla="*/ 186712 w 5105400"/>
              <a:gd name="connsiteY115" fmla="*/ 551585 h 601186"/>
              <a:gd name="connsiteX116" fmla="*/ 116695 w 5105400"/>
              <a:gd name="connsiteY116" fmla="*/ 537240 h 601186"/>
              <a:gd name="connsiteX117" fmla="*/ 23339 w 5105400"/>
              <a:gd name="connsiteY117" fmla="*/ 520025 h 601186"/>
              <a:gd name="connsiteX118" fmla="*/ 11288 w 5105400"/>
              <a:gd name="connsiteY118" fmla="*/ 519942 h 601186"/>
              <a:gd name="connsiteX119" fmla="*/ 0 w 5105400"/>
              <a:gd name="connsiteY119" fmla="*/ 521190 h 6011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5105400" h="601186">
                <a:moveTo>
                  <a:pt x="1780693" y="463010"/>
                </a:moveTo>
                <a:cubicBezTo>
                  <a:pt x="1782787" y="462929"/>
                  <a:pt x="1784682" y="463547"/>
                  <a:pt x="1786429" y="464703"/>
                </a:cubicBezTo>
                <a:lnTo>
                  <a:pt x="1787769" y="466063"/>
                </a:lnTo>
                <a:lnTo>
                  <a:pt x="1786445" y="477617"/>
                </a:lnTo>
                <a:cubicBezTo>
                  <a:pt x="1784891" y="491757"/>
                  <a:pt x="1783237" y="508631"/>
                  <a:pt x="1781542" y="528632"/>
                </a:cubicBezTo>
                <a:cubicBezTo>
                  <a:pt x="1778949" y="507592"/>
                  <a:pt x="1745428" y="483799"/>
                  <a:pt x="1773762" y="465512"/>
                </a:cubicBezTo>
                <a:cubicBezTo>
                  <a:pt x="1776305" y="463871"/>
                  <a:pt x="1778598" y="463091"/>
                  <a:pt x="1780693" y="463010"/>
                </a:cubicBezTo>
                <a:close/>
                <a:moveTo>
                  <a:pt x="0" y="0"/>
                </a:moveTo>
                <a:lnTo>
                  <a:pt x="5105400" y="0"/>
                </a:lnTo>
                <a:lnTo>
                  <a:pt x="5105400" y="510091"/>
                </a:lnTo>
                <a:lnTo>
                  <a:pt x="5087896" y="502811"/>
                </a:lnTo>
                <a:cubicBezTo>
                  <a:pt x="5065833" y="493657"/>
                  <a:pt x="5058665" y="475472"/>
                  <a:pt x="5025659" y="474120"/>
                </a:cubicBezTo>
                <a:cubicBezTo>
                  <a:pt x="5002320" y="473163"/>
                  <a:pt x="5028381" y="507687"/>
                  <a:pt x="5017879" y="499941"/>
                </a:cubicBezTo>
                <a:cubicBezTo>
                  <a:pt x="5000330" y="486997"/>
                  <a:pt x="5007506" y="471250"/>
                  <a:pt x="5002320" y="456905"/>
                </a:cubicBezTo>
                <a:cubicBezTo>
                  <a:pt x="4925253" y="485327"/>
                  <a:pt x="5000993" y="454314"/>
                  <a:pt x="4932303" y="542978"/>
                </a:cubicBezTo>
                <a:cubicBezTo>
                  <a:pt x="4920793" y="557834"/>
                  <a:pt x="4901184" y="571669"/>
                  <a:pt x="4885625" y="586015"/>
                </a:cubicBezTo>
                <a:cubicBezTo>
                  <a:pt x="4790962" y="576040"/>
                  <a:pt x="4840534" y="586321"/>
                  <a:pt x="4768930" y="540109"/>
                </a:cubicBezTo>
                <a:cubicBezTo>
                  <a:pt x="4429748" y="321205"/>
                  <a:pt x="4765824" y="406409"/>
                  <a:pt x="4597778" y="365094"/>
                </a:cubicBezTo>
                <a:cubicBezTo>
                  <a:pt x="4577032" y="389003"/>
                  <a:pt x="4553237" y="412581"/>
                  <a:pt x="4535541" y="436821"/>
                </a:cubicBezTo>
                <a:cubicBezTo>
                  <a:pt x="4516894" y="462363"/>
                  <a:pt x="4516172" y="489828"/>
                  <a:pt x="4488862" y="514287"/>
                </a:cubicBezTo>
                <a:cubicBezTo>
                  <a:pt x="4478940" y="523174"/>
                  <a:pt x="4485046" y="495096"/>
                  <a:pt x="4481083" y="485596"/>
                </a:cubicBezTo>
                <a:cubicBezTo>
                  <a:pt x="4474664" y="470208"/>
                  <a:pt x="4465523" y="454992"/>
                  <a:pt x="4457744" y="439690"/>
                </a:cubicBezTo>
                <a:cubicBezTo>
                  <a:pt x="4457427" y="440080"/>
                  <a:pt x="4415623" y="492523"/>
                  <a:pt x="4411066" y="494203"/>
                </a:cubicBezTo>
                <a:cubicBezTo>
                  <a:pt x="4401716" y="497652"/>
                  <a:pt x="4408758" y="484297"/>
                  <a:pt x="4403286" y="479858"/>
                </a:cubicBezTo>
                <a:cubicBezTo>
                  <a:pt x="4382645" y="463110"/>
                  <a:pt x="4356608" y="447341"/>
                  <a:pt x="4333269" y="431083"/>
                </a:cubicBezTo>
                <a:cubicBezTo>
                  <a:pt x="4309930" y="437778"/>
                  <a:pt x="4282896" y="443017"/>
                  <a:pt x="4263253" y="451167"/>
                </a:cubicBezTo>
                <a:cubicBezTo>
                  <a:pt x="4042372" y="542809"/>
                  <a:pt x="4225114" y="484406"/>
                  <a:pt x="4099880" y="522894"/>
                </a:cubicBezTo>
                <a:cubicBezTo>
                  <a:pt x="4098797" y="512916"/>
                  <a:pt x="4097729" y="435748"/>
                  <a:pt x="4076541" y="413868"/>
                </a:cubicBezTo>
                <a:cubicBezTo>
                  <a:pt x="4073782" y="411020"/>
                  <a:pt x="4060981" y="411956"/>
                  <a:pt x="4053202" y="410999"/>
                </a:cubicBezTo>
                <a:cubicBezTo>
                  <a:pt x="4030445" y="443170"/>
                  <a:pt x="3975843" y="548361"/>
                  <a:pt x="3866490" y="557323"/>
                </a:cubicBezTo>
                <a:cubicBezTo>
                  <a:pt x="3806317" y="562255"/>
                  <a:pt x="3819812" y="515243"/>
                  <a:pt x="3796473" y="494203"/>
                </a:cubicBezTo>
                <a:cubicBezTo>
                  <a:pt x="3783507" y="490378"/>
                  <a:pt x="3773327" y="484663"/>
                  <a:pt x="3757575" y="482727"/>
                </a:cubicBezTo>
                <a:cubicBezTo>
                  <a:pt x="3747431" y="481480"/>
                  <a:pt x="3737095" y="485204"/>
                  <a:pt x="3726456" y="485596"/>
                </a:cubicBezTo>
                <a:cubicBezTo>
                  <a:pt x="3685090" y="487121"/>
                  <a:pt x="3643473" y="487509"/>
                  <a:pt x="3601982" y="488465"/>
                </a:cubicBezTo>
                <a:cubicBezTo>
                  <a:pt x="3589015" y="484640"/>
                  <a:pt x="3573713" y="481693"/>
                  <a:pt x="3563083" y="476989"/>
                </a:cubicBezTo>
                <a:cubicBezTo>
                  <a:pt x="3534521" y="464348"/>
                  <a:pt x="3522051" y="446143"/>
                  <a:pt x="3485287" y="436821"/>
                </a:cubicBezTo>
                <a:cubicBezTo>
                  <a:pt x="3470952" y="433187"/>
                  <a:pt x="3445387" y="439520"/>
                  <a:pt x="3438609" y="445429"/>
                </a:cubicBezTo>
                <a:cubicBezTo>
                  <a:pt x="3414827" y="466160"/>
                  <a:pt x="3412677" y="489421"/>
                  <a:pt x="3399710" y="511418"/>
                </a:cubicBezTo>
                <a:cubicBezTo>
                  <a:pt x="3389338" y="517156"/>
                  <a:pt x="3381815" y="533509"/>
                  <a:pt x="3368592" y="528632"/>
                </a:cubicBezTo>
                <a:cubicBezTo>
                  <a:pt x="3344127" y="519610"/>
                  <a:pt x="3353644" y="503713"/>
                  <a:pt x="3345253" y="491334"/>
                </a:cubicBezTo>
                <a:cubicBezTo>
                  <a:pt x="3335489" y="476930"/>
                  <a:pt x="3324507" y="462643"/>
                  <a:pt x="3314134" y="448298"/>
                </a:cubicBezTo>
                <a:lnTo>
                  <a:pt x="3315937" y="601186"/>
                </a:lnTo>
                <a:lnTo>
                  <a:pt x="3215656" y="601186"/>
                </a:lnTo>
                <a:lnTo>
                  <a:pt x="3172893" y="554607"/>
                </a:lnTo>
                <a:cubicBezTo>
                  <a:pt x="3144771" y="522996"/>
                  <a:pt x="3117050" y="491334"/>
                  <a:pt x="3088524" y="459774"/>
                </a:cubicBezTo>
                <a:cubicBezTo>
                  <a:pt x="3059999" y="473163"/>
                  <a:pt x="3021585" y="484362"/>
                  <a:pt x="3002948" y="499941"/>
                </a:cubicBezTo>
                <a:cubicBezTo>
                  <a:pt x="2981599" y="517788"/>
                  <a:pt x="2986753" y="538610"/>
                  <a:pt x="2971829" y="557323"/>
                </a:cubicBezTo>
                <a:cubicBezTo>
                  <a:pt x="2969515" y="560225"/>
                  <a:pt x="2967155" y="551515"/>
                  <a:pt x="2964050" y="548716"/>
                </a:cubicBezTo>
                <a:cubicBezTo>
                  <a:pt x="2943808" y="530468"/>
                  <a:pt x="2922558" y="512374"/>
                  <a:pt x="2901812" y="494203"/>
                </a:cubicBezTo>
                <a:cubicBezTo>
                  <a:pt x="2891440" y="496116"/>
                  <a:pt x="2877127" y="496383"/>
                  <a:pt x="2870694" y="499941"/>
                </a:cubicBezTo>
                <a:cubicBezTo>
                  <a:pt x="2850098" y="511335"/>
                  <a:pt x="2853009" y="528686"/>
                  <a:pt x="2824016" y="537240"/>
                </a:cubicBezTo>
                <a:cubicBezTo>
                  <a:pt x="2811050" y="541065"/>
                  <a:pt x="2803832" y="527503"/>
                  <a:pt x="2792897" y="522894"/>
                </a:cubicBezTo>
                <a:cubicBezTo>
                  <a:pt x="2785652" y="519841"/>
                  <a:pt x="2777338" y="517156"/>
                  <a:pt x="2769558" y="514287"/>
                </a:cubicBezTo>
                <a:cubicBezTo>
                  <a:pt x="2769558" y="514287"/>
                  <a:pt x="2718848" y="555899"/>
                  <a:pt x="2665885" y="590281"/>
                </a:cubicBezTo>
                <a:lnTo>
                  <a:pt x="2647114" y="601186"/>
                </a:lnTo>
                <a:lnTo>
                  <a:pt x="2606330" y="601186"/>
                </a:lnTo>
                <a:lnTo>
                  <a:pt x="2606185" y="594622"/>
                </a:lnTo>
                <a:cubicBezTo>
                  <a:pt x="2587630" y="561926"/>
                  <a:pt x="2564694" y="529589"/>
                  <a:pt x="2543948" y="497072"/>
                </a:cubicBezTo>
                <a:cubicBezTo>
                  <a:pt x="2467491" y="490023"/>
                  <a:pt x="2522514" y="491627"/>
                  <a:pt x="2551728" y="540109"/>
                </a:cubicBezTo>
                <a:cubicBezTo>
                  <a:pt x="2557941" y="550421"/>
                  <a:pt x="2568565" y="561648"/>
                  <a:pt x="2559507" y="571669"/>
                </a:cubicBezTo>
                <a:cubicBezTo>
                  <a:pt x="2555840" y="575726"/>
                  <a:pt x="2535714" y="569246"/>
                  <a:pt x="2528389" y="565931"/>
                </a:cubicBezTo>
                <a:cubicBezTo>
                  <a:pt x="2477927" y="543091"/>
                  <a:pt x="2435033" y="518112"/>
                  <a:pt x="2388355" y="494203"/>
                </a:cubicBezTo>
                <a:cubicBezTo>
                  <a:pt x="2359830" y="495160"/>
                  <a:pt x="2328192" y="492199"/>
                  <a:pt x="2302779" y="497072"/>
                </a:cubicBezTo>
                <a:cubicBezTo>
                  <a:pt x="2260355" y="505208"/>
                  <a:pt x="2235539" y="522856"/>
                  <a:pt x="2193864" y="531501"/>
                </a:cubicBezTo>
                <a:cubicBezTo>
                  <a:pt x="2185714" y="533192"/>
                  <a:pt x="2180572" y="526240"/>
                  <a:pt x="2178304" y="522894"/>
                </a:cubicBezTo>
                <a:cubicBezTo>
                  <a:pt x="2172609" y="514493"/>
                  <a:pt x="2173118" y="505680"/>
                  <a:pt x="2170525" y="497072"/>
                </a:cubicBezTo>
                <a:cubicBezTo>
                  <a:pt x="2162745" y="518112"/>
                  <a:pt x="2166349" y="540168"/>
                  <a:pt x="2147186" y="560193"/>
                </a:cubicBezTo>
                <a:cubicBezTo>
                  <a:pt x="2142153" y="565451"/>
                  <a:pt x="2135654" y="542363"/>
                  <a:pt x="2123847" y="545847"/>
                </a:cubicBezTo>
                <a:cubicBezTo>
                  <a:pt x="2105178" y="551355"/>
                  <a:pt x="2113474" y="563062"/>
                  <a:pt x="2108288" y="571669"/>
                </a:cubicBezTo>
                <a:cubicBezTo>
                  <a:pt x="2092728" y="566887"/>
                  <a:pt x="2073468" y="563379"/>
                  <a:pt x="2061609" y="557323"/>
                </a:cubicBezTo>
                <a:cubicBezTo>
                  <a:pt x="2039192" y="545876"/>
                  <a:pt x="2036566" y="529065"/>
                  <a:pt x="2007152" y="520025"/>
                </a:cubicBezTo>
                <a:cubicBezTo>
                  <a:pt x="1995536" y="516455"/>
                  <a:pt x="1975016" y="523645"/>
                  <a:pt x="1968254" y="528632"/>
                </a:cubicBezTo>
                <a:cubicBezTo>
                  <a:pt x="1945146" y="545676"/>
                  <a:pt x="1937135" y="564974"/>
                  <a:pt x="1921576" y="583145"/>
                </a:cubicBezTo>
                <a:cubicBezTo>
                  <a:pt x="1906016" y="573582"/>
                  <a:pt x="1885623" y="564883"/>
                  <a:pt x="1874898" y="554454"/>
                </a:cubicBezTo>
                <a:cubicBezTo>
                  <a:pt x="1826072" y="506982"/>
                  <a:pt x="1845099" y="476453"/>
                  <a:pt x="1828220" y="520025"/>
                </a:cubicBezTo>
                <a:cubicBezTo>
                  <a:pt x="1823033" y="516200"/>
                  <a:pt x="1816670" y="512562"/>
                  <a:pt x="1812661" y="508549"/>
                </a:cubicBezTo>
                <a:cubicBezTo>
                  <a:pt x="1803802" y="499681"/>
                  <a:pt x="1798768" y="479958"/>
                  <a:pt x="1791272" y="469618"/>
                </a:cubicBezTo>
                <a:lnTo>
                  <a:pt x="1787769" y="466063"/>
                </a:lnTo>
                <a:lnTo>
                  <a:pt x="1787963" y="464373"/>
                </a:lnTo>
                <a:cubicBezTo>
                  <a:pt x="1789937" y="447889"/>
                  <a:pt x="1791699" y="436031"/>
                  <a:pt x="1793109" y="427861"/>
                </a:cubicBezTo>
                <a:lnTo>
                  <a:pt x="1793594" y="425321"/>
                </a:lnTo>
                <a:lnTo>
                  <a:pt x="1794916" y="421123"/>
                </a:lnTo>
                <a:cubicBezTo>
                  <a:pt x="1797353" y="412277"/>
                  <a:pt x="1796991" y="408825"/>
                  <a:pt x="1794944" y="418256"/>
                </a:cubicBezTo>
                <a:lnTo>
                  <a:pt x="1793594" y="425321"/>
                </a:lnTo>
                <a:lnTo>
                  <a:pt x="1792546" y="428652"/>
                </a:lnTo>
                <a:cubicBezTo>
                  <a:pt x="1786685" y="445265"/>
                  <a:pt x="1773898" y="469801"/>
                  <a:pt x="1750423" y="476989"/>
                </a:cubicBezTo>
                <a:cubicBezTo>
                  <a:pt x="1637484" y="511567"/>
                  <a:pt x="1501474" y="534371"/>
                  <a:pt x="1377000" y="563062"/>
                </a:cubicBezTo>
                <a:cubicBezTo>
                  <a:pt x="1350901" y="543812"/>
                  <a:pt x="1357650" y="550665"/>
                  <a:pt x="1338101" y="520025"/>
                </a:cubicBezTo>
                <a:cubicBezTo>
                  <a:pt x="1334488" y="514363"/>
                  <a:pt x="1338682" y="507744"/>
                  <a:pt x="1330322" y="502811"/>
                </a:cubicBezTo>
                <a:cubicBezTo>
                  <a:pt x="1311831" y="491900"/>
                  <a:pt x="1283644" y="483683"/>
                  <a:pt x="1260305" y="474120"/>
                </a:cubicBezTo>
                <a:cubicBezTo>
                  <a:pt x="1244745" y="489421"/>
                  <a:pt x="1228946" y="504690"/>
                  <a:pt x="1213627" y="520025"/>
                </a:cubicBezTo>
                <a:cubicBezTo>
                  <a:pt x="1210792" y="522863"/>
                  <a:pt x="1212671" y="530310"/>
                  <a:pt x="1205847" y="528632"/>
                </a:cubicBezTo>
                <a:cubicBezTo>
                  <a:pt x="1194228" y="525776"/>
                  <a:pt x="1195474" y="519069"/>
                  <a:pt x="1190288" y="514287"/>
                </a:cubicBezTo>
                <a:cubicBezTo>
                  <a:pt x="1067379" y="468959"/>
                  <a:pt x="1138579" y="478337"/>
                  <a:pt x="995797" y="557323"/>
                </a:cubicBezTo>
                <a:cubicBezTo>
                  <a:pt x="925758" y="531494"/>
                  <a:pt x="1019956" y="568398"/>
                  <a:pt x="910220" y="494203"/>
                </a:cubicBezTo>
                <a:cubicBezTo>
                  <a:pt x="904011" y="490005"/>
                  <a:pt x="889474" y="488465"/>
                  <a:pt x="879102" y="485596"/>
                </a:cubicBezTo>
                <a:cubicBezTo>
                  <a:pt x="868729" y="488465"/>
                  <a:pt x="854744" y="490123"/>
                  <a:pt x="847983" y="494203"/>
                </a:cubicBezTo>
                <a:cubicBezTo>
                  <a:pt x="825599" y="507711"/>
                  <a:pt x="836451" y="537240"/>
                  <a:pt x="793525" y="537240"/>
                </a:cubicBezTo>
                <a:cubicBezTo>
                  <a:pt x="753268" y="537240"/>
                  <a:pt x="801706" y="497424"/>
                  <a:pt x="762407" y="494203"/>
                </a:cubicBezTo>
                <a:cubicBezTo>
                  <a:pt x="727147" y="491314"/>
                  <a:pt x="736474" y="519069"/>
                  <a:pt x="723509" y="531501"/>
                </a:cubicBezTo>
                <a:cubicBezTo>
                  <a:pt x="718322" y="526720"/>
                  <a:pt x="721914" y="517156"/>
                  <a:pt x="707949" y="517156"/>
                </a:cubicBezTo>
                <a:cubicBezTo>
                  <a:pt x="689612" y="517156"/>
                  <a:pt x="679222" y="525875"/>
                  <a:pt x="669051" y="531501"/>
                </a:cubicBezTo>
                <a:cubicBezTo>
                  <a:pt x="642644" y="546109"/>
                  <a:pt x="622373" y="562105"/>
                  <a:pt x="599034" y="577407"/>
                </a:cubicBezTo>
                <a:cubicBezTo>
                  <a:pt x="591254" y="572625"/>
                  <a:pt x="580476" y="568352"/>
                  <a:pt x="575695" y="563062"/>
                </a:cubicBezTo>
                <a:cubicBezTo>
                  <a:pt x="556995" y="542372"/>
                  <a:pt x="568304" y="516241"/>
                  <a:pt x="529017" y="499941"/>
                </a:cubicBezTo>
                <a:cubicBezTo>
                  <a:pt x="506357" y="490540"/>
                  <a:pt x="518644" y="524807"/>
                  <a:pt x="513458" y="537240"/>
                </a:cubicBezTo>
                <a:cubicBezTo>
                  <a:pt x="510864" y="531501"/>
                  <a:pt x="508500" y="525749"/>
                  <a:pt x="505678" y="520025"/>
                </a:cubicBezTo>
                <a:cubicBezTo>
                  <a:pt x="503313" y="515227"/>
                  <a:pt x="502299" y="501081"/>
                  <a:pt x="497899" y="505680"/>
                </a:cubicBezTo>
                <a:cubicBezTo>
                  <a:pt x="478427" y="526026"/>
                  <a:pt x="471966" y="547760"/>
                  <a:pt x="459000" y="568800"/>
                </a:cubicBezTo>
                <a:cubicBezTo>
                  <a:pt x="448627" y="563062"/>
                  <a:pt x="439563" y="556970"/>
                  <a:pt x="427881" y="551585"/>
                </a:cubicBezTo>
                <a:cubicBezTo>
                  <a:pt x="418717" y="547361"/>
                  <a:pt x="409586" y="537482"/>
                  <a:pt x="396763" y="540109"/>
                </a:cubicBezTo>
                <a:cubicBezTo>
                  <a:pt x="373424" y="544891"/>
                  <a:pt x="370831" y="557323"/>
                  <a:pt x="357864" y="565931"/>
                </a:cubicBezTo>
                <a:cubicBezTo>
                  <a:pt x="350085" y="562105"/>
                  <a:pt x="339792" y="558824"/>
                  <a:pt x="334526" y="554454"/>
                </a:cubicBezTo>
                <a:cubicBezTo>
                  <a:pt x="318869" y="541462"/>
                  <a:pt x="321239" y="524913"/>
                  <a:pt x="295627" y="514287"/>
                </a:cubicBezTo>
                <a:cubicBezTo>
                  <a:pt x="285581" y="510119"/>
                  <a:pt x="283369" y="524838"/>
                  <a:pt x="272288" y="528632"/>
                </a:cubicBezTo>
                <a:cubicBezTo>
                  <a:pt x="246441" y="537484"/>
                  <a:pt x="215237" y="543934"/>
                  <a:pt x="186712" y="551585"/>
                </a:cubicBezTo>
                <a:cubicBezTo>
                  <a:pt x="163373" y="546803"/>
                  <a:pt x="140346" y="541809"/>
                  <a:pt x="116695" y="537240"/>
                </a:cubicBezTo>
                <a:cubicBezTo>
                  <a:pt x="85876" y="531286"/>
                  <a:pt x="57302" y="522809"/>
                  <a:pt x="23339" y="520025"/>
                </a:cubicBezTo>
                <a:cubicBezTo>
                  <a:pt x="19337" y="519697"/>
                  <a:pt x="15305" y="519702"/>
                  <a:pt x="11288" y="519942"/>
                </a:cubicBezTo>
                <a:lnTo>
                  <a:pt x="0" y="521190"/>
                </a:lnTo>
                <a:close/>
              </a:path>
            </a:pathLst>
          </a:custGeom>
        </p:spPr>
      </p:pic>
      <p:pic>
        <p:nvPicPr>
          <p:cNvPr id="53" name="Picture 52">
            <a:extLst>
              <a:ext uri="{FF2B5EF4-FFF2-40B4-BE49-F238E27FC236}">
                <a16:creationId xmlns:a16="http://schemas.microsoft.com/office/drawing/2014/main" id="{5CC731A6-88FC-F9D2-D9A6-1A817F35149B}"/>
              </a:ext>
            </a:extLst>
          </p:cNvPr>
          <p:cNvPicPr>
            <a:picLocks noChangeAspect="1"/>
          </p:cNvPicPr>
          <p:nvPr/>
        </p:nvPicPr>
        <p:blipFill>
          <a:blip r:embed="rId18"/>
          <a:srcRect t="961" r="2455" b="13094"/>
          <a:stretch>
            <a:fillRect/>
          </a:stretch>
        </p:blipFill>
        <p:spPr>
          <a:xfrm>
            <a:off x="2893102" y="264539"/>
            <a:ext cx="4710620" cy="1604498"/>
          </a:xfrm>
          <a:custGeom>
            <a:avLst/>
            <a:gdLst>
              <a:gd name="connsiteX0" fmla="*/ 4380605 w 4710620"/>
              <a:gd name="connsiteY0" fmla="*/ 1457263 h 1604498"/>
              <a:gd name="connsiteX1" fmla="*/ 4385991 w 4710620"/>
              <a:gd name="connsiteY1" fmla="*/ 1458292 h 1604498"/>
              <a:gd name="connsiteX2" fmla="*/ 4404159 w 4710620"/>
              <a:gd name="connsiteY2" fmla="*/ 1502185 h 1604498"/>
              <a:gd name="connsiteX3" fmla="*/ 4407615 w 4710620"/>
              <a:gd name="connsiteY3" fmla="*/ 1514389 h 1604498"/>
              <a:gd name="connsiteX4" fmla="*/ 4399786 w 4710620"/>
              <a:gd name="connsiteY4" fmla="*/ 1521944 h 1604498"/>
              <a:gd name="connsiteX5" fmla="*/ 4385991 w 4710620"/>
              <a:gd name="connsiteY5" fmla="*/ 1534573 h 1604498"/>
              <a:gd name="connsiteX6" fmla="*/ 4365365 w 4710620"/>
              <a:gd name="connsiteY6" fmla="*/ 1477362 h 1604498"/>
              <a:gd name="connsiteX7" fmla="*/ 4380605 w 4710620"/>
              <a:gd name="connsiteY7" fmla="*/ 1457263 h 1604498"/>
              <a:gd name="connsiteX8" fmla="*/ 0 w 4710620"/>
              <a:gd name="connsiteY8" fmla="*/ 0 h 1604498"/>
              <a:gd name="connsiteX9" fmla="*/ 4710620 w 4710620"/>
              <a:gd name="connsiteY9" fmla="*/ 0 h 1604498"/>
              <a:gd name="connsiteX10" fmla="*/ 4710620 w 4710620"/>
              <a:gd name="connsiteY10" fmla="*/ 1535634 h 1604498"/>
              <a:gd name="connsiteX11" fmla="*/ 4674765 w 4710620"/>
              <a:gd name="connsiteY11" fmla="*/ 1560000 h 1604498"/>
              <a:gd name="connsiteX12" fmla="*/ 4581945 w 4710620"/>
              <a:gd name="connsiteY12" fmla="*/ 1502789 h 1604498"/>
              <a:gd name="connsiteX13" fmla="*/ 4499439 w 4710620"/>
              <a:gd name="connsiteY13" fmla="*/ 1547287 h 1604498"/>
              <a:gd name="connsiteX14" fmla="*/ 4437559 w 4710620"/>
              <a:gd name="connsiteY14" fmla="*/ 1572714 h 1604498"/>
              <a:gd name="connsiteX15" fmla="*/ 4416932 w 4710620"/>
              <a:gd name="connsiteY15" fmla="*/ 1547287 h 1604498"/>
              <a:gd name="connsiteX16" fmla="*/ 4407615 w 4710620"/>
              <a:gd name="connsiteY16" fmla="*/ 1514389 h 1604498"/>
              <a:gd name="connsiteX17" fmla="*/ 4409918 w 4710620"/>
              <a:gd name="connsiteY17" fmla="*/ 1512168 h 1604498"/>
              <a:gd name="connsiteX18" fmla="*/ 4416932 w 4710620"/>
              <a:gd name="connsiteY18" fmla="*/ 1426507 h 1604498"/>
              <a:gd name="connsiteX19" fmla="*/ 4385991 w 4710620"/>
              <a:gd name="connsiteY19" fmla="*/ 1350226 h 1604498"/>
              <a:gd name="connsiteX20" fmla="*/ 4262232 w 4710620"/>
              <a:gd name="connsiteY20" fmla="*/ 1439221 h 1604498"/>
              <a:gd name="connsiteX21" fmla="*/ 4210665 w 4710620"/>
              <a:gd name="connsiteY21" fmla="*/ 1426507 h 1604498"/>
              <a:gd name="connsiteX22" fmla="*/ 3983771 w 4710620"/>
              <a:gd name="connsiteY22" fmla="*/ 1483719 h 1604498"/>
              <a:gd name="connsiteX23" fmla="*/ 3952831 w 4710620"/>
              <a:gd name="connsiteY23" fmla="*/ 1464648 h 1604498"/>
              <a:gd name="connsiteX24" fmla="*/ 3911578 w 4710620"/>
              <a:gd name="connsiteY24" fmla="*/ 1432865 h 1604498"/>
              <a:gd name="connsiteX25" fmla="*/ 3890951 w 4710620"/>
              <a:gd name="connsiteY25" fmla="*/ 1458292 h 1604498"/>
              <a:gd name="connsiteX26" fmla="*/ 3829071 w 4710620"/>
              <a:gd name="connsiteY26" fmla="*/ 1483719 h 1604498"/>
              <a:gd name="connsiteX27" fmla="*/ 3746565 w 4710620"/>
              <a:gd name="connsiteY27" fmla="*/ 1471005 h 1604498"/>
              <a:gd name="connsiteX28" fmla="*/ 3560924 w 4710620"/>
              <a:gd name="connsiteY28" fmla="*/ 1471005 h 1604498"/>
              <a:gd name="connsiteX29" fmla="*/ 3519670 w 4710620"/>
              <a:gd name="connsiteY29" fmla="*/ 1477362 h 1604498"/>
              <a:gd name="connsiteX30" fmla="*/ 3426851 w 4710620"/>
              <a:gd name="connsiteY30" fmla="*/ 1528217 h 1604498"/>
              <a:gd name="connsiteX31" fmla="*/ 3406224 w 4710620"/>
              <a:gd name="connsiteY31" fmla="*/ 1477362 h 1604498"/>
              <a:gd name="connsiteX32" fmla="*/ 3364970 w 4710620"/>
              <a:gd name="connsiteY32" fmla="*/ 1394724 h 1604498"/>
              <a:gd name="connsiteX33" fmla="*/ 3303090 w 4710620"/>
              <a:gd name="connsiteY33" fmla="*/ 1483719 h 1604498"/>
              <a:gd name="connsiteX34" fmla="*/ 3272151 w 4710620"/>
              <a:gd name="connsiteY34" fmla="*/ 1502789 h 1604498"/>
              <a:gd name="connsiteX35" fmla="*/ 3107137 w 4710620"/>
              <a:gd name="connsiteY35" fmla="*/ 1521860 h 1604498"/>
              <a:gd name="connsiteX36" fmla="*/ 2962750 w 4710620"/>
              <a:gd name="connsiteY36" fmla="*/ 1540930 h 1604498"/>
              <a:gd name="connsiteX37" fmla="*/ 2931810 w 4710620"/>
              <a:gd name="connsiteY37" fmla="*/ 1534573 h 1604498"/>
              <a:gd name="connsiteX38" fmla="*/ 2838990 w 4710620"/>
              <a:gd name="connsiteY38" fmla="*/ 1572714 h 1604498"/>
              <a:gd name="connsiteX39" fmla="*/ 2808050 w 4710620"/>
              <a:gd name="connsiteY39" fmla="*/ 1560000 h 1604498"/>
              <a:gd name="connsiteX40" fmla="*/ 2766797 w 4710620"/>
              <a:gd name="connsiteY40" fmla="*/ 1515503 h 1604498"/>
              <a:gd name="connsiteX41" fmla="*/ 2591470 w 4710620"/>
              <a:gd name="connsiteY41" fmla="*/ 1521860 h 1604498"/>
              <a:gd name="connsiteX42" fmla="*/ 2519277 w 4710620"/>
              <a:gd name="connsiteY42" fmla="*/ 1515503 h 1604498"/>
              <a:gd name="connsiteX43" fmla="*/ 2488336 w 4710620"/>
              <a:gd name="connsiteY43" fmla="*/ 1521860 h 1604498"/>
              <a:gd name="connsiteX44" fmla="*/ 2447083 w 4710620"/>
              <a:gd name="connsiteY44" fmla="*/ 1566358 h 1604498"/>
              <a:gd name="connsiteX45" fmla="*/ 2436769 w 4710620"/>
              <a:gd name="connsiteY45" fmla="*/ 1534573 h 1604498"/>
              <a:gd name="connsiteX46" fmla="*/ 2374890 w 4710620"/>
              <a:gd name="connsiteY46" fmla="*/ 1604498 h 1604498"/>
              <a:gd name="connsiteX47" fmla="*/ 2343950 w 4710620"/>
              <a:gd name="connsiteY47" fmla="*/ 1579071 h 1604498"/>
              <a:gd name="connsiteX48" fmla="*/ 2302696 w 4710620"/>
              <a:gd name="connsiteY48" fmla="*/ 1496433 h 1604498"/>
              <a:gd name="connsiteX49" fmla="*/ 2261443 w 4710620"/>
              <a:gd name="connsiteY49" fmla="*/ 1540930 h 1604498"/>
              <a:gd name="connsiteX50" fmla="*/ 2240816 w 4710620"/>
              <a:gd name="connsiteY50" fmla="*/ 1490076 h 1604498"/>
              <a:gd name="connsiteX51" fmla="*/ 2178936 w 4710620"/>
              <a:gd name="connsiteY51" fmla="*/ 1483719 h 1604498"/>
              <a:gd name="connsiteX52" fmla="*/ 2137683 w 4710620"/>
              <a:gd name="connsiteY52" fmla="*/ 1382010 h 1604498"/>
              <a:gd name="connsiteX53" fmla="*/ 2086116 w 4710620"/>
              <a:gd name="connsiteY53" fmla="*/ 1490076 h 1604498"/>
              <a:gd name="connsiteX54" fmla="*/ 2024236 w 4710620"/>
              <a:gd name="connsiteY54" fmla="*/ 1515503 h 1604498"/>
              <a:gd name="connsiteX55" fmla="*/ 1931415 w 4710620"/>
              <a:gd name="connsiteY55" fmla="*/ 1540930 h 1604498"/>
              <a:gd name="connsiteX56" fmla="*/ 1788561 w 4710620"/>
              <a:gd name="connsiteY56" fmla="*/ 1516742 h 1604498"/>
              <a:gd name="connsiteX57" fmla="*/ 1766027 w 4710620"/>
              <a:gd name="connsiteY57" fmla="*/ 1509394 h 1604498"/>
              <a:gd name="connsiteX58" fmla="*/ 1765752 w 4710620"/>
              <a:gd name="connsiteY58" fmla="*/ 1495629 h 1604498"/>
              <a:gd name="connsiteX59" fmla="*/ 1756089 w 4710620"/>
              <a:gd name="connsiteY59" fmla="*/ 1464648 h 1604498"/>
              <a:gd name="connsiteX60" fmla="*/ 1745775 w 4710620"/>
              <a:gd name="connsiteY60" fmla="*/ 1502789 h 1604498"/>
              <a:gd name="connsiteX61" fmla="*/ 1766027 w 4710620"/>
              <a:gd name="connsiteY61" fmla="*/ 1509394 h 1604498"/>
              <a:gd name="connsiteX62" fmla="*/ 1766402 w 4710620"/>
              <a:gd name="connsiteY62" fmla="*/ 1528217 h 1604498"/>
              <a:gd name="connsiteX63" fmla="*/ 1756089 w 4710620"/>
              <a:gd name="connsiteY63" fmla="*/ 1560000 h 1604498"/>
              <a:gd name="connsiteX64" fmla="*/ 1745775 w 4710620"/>
              <a:gd name="connsiteY64" fmla="*/ 1598141 h 1604498"/>
              <a:gd name="connsiteX65" fmla="*/ 1714835 w 4710620"/>
              <a:gd name="connsiteY65" fmla="*/ 1604498 h 1604498"/>
              <a:gd name="connsiteX66" fmla="*/ 1529195 w 4710620"/>
              <a:gd name="connsiteY66" fmla="*/ 1515503 h 1604498"/>
              <a:gd name="connsiteX67" fmla="*/ 1467316 w 4710620"/>
              <a:gd name="connsiteY67" fmla="*/ 1521860 h 1604498"/>
              <a:gd name="connsiteX68" fmla="*/ 1374495 w 4710620"/>
              <a:gd name="connsiteY68" fmla="*/ 1534573 h 1604498"/>
              <a:gd name="connsiteX69" fmla="*/ 1333242 w 4710620"/>
              <a:gd name="connsiteY69" fmla="*/ 1528217 h 1604498"/>
              <a:gd name="connsiteX70" fmla="*/ 1240422 w 4710620"/>
              <a:gd name="connsiteY70" fmla="*/ 1464648 h 1604498"/>
              <a:gd name="connsiteX71" fmla="*/ 1157915 w 4710620"/>
              <a:gd name="connsiteY71" fmla="*/ 1502789 h 1604498"/>
              <a:gd name="connsiteX72" fmla="*/ 838201 w 4710620"/>
              <a:gd name="connsiteY72" fmla="*/ 1471005 h 1604498"/>
              <a:gd name="connsiteX73" fmla="*/ 796948 w 4710620"/>
              <a:gd name="connsiteY73" fmla="*/ 1477362 h 1604498"/>
              <a:gd name="connsiteX74" fmla="*/ 724754 w 4710620"/>
              <a:gd name="connsiteY74" fmla="*/ 1496433 h 1604498"/>
              <a:gd name="connsiteX75" fmla="*/ 714441 w 4710620"/>
              <a:gd name="connsiteY75" fmla="*/ 1515503 h 1604498"/>
              <a:gd name="connsiteX76" fmla="*/ 600995 w 4710620"/>
              <a:gd name="connsiteY76" fmla="*/ 1458292 h 1604498"/>
              <a:gd name="connsiteX77" fmla="*/ 477234 w 4710620"/>
              <a:gd name="connsiteY77" fmla="*/ 1496433 h 1604498"/>
              <a:gd name="connsiteX78" fmla="*/ 435981 w 4710620"/>
              <a:gd name="connsiteY78" fmla="*/ 1515503 h 1604498"/>
              <a:gd name="connsiteX79" fmla="*/ 374101 w 4710620"/>
              <a:gd name="connsiteY79" fmla="*/ 1464648 h 1604498"/>
              <a:gd name="connsiteX80" fmla="*/ 343160 w 4710620"/>
              <a:gd name="connsiteY80" fmla="*/ 1471005 h 1604498"/>
              <a:gd name="connsiteX81" fmla="*/ 240028 w 4710620"/>
              <a:gd name="connsiteY81" fmla="*/ 1515503 h 1604498"/>
              <a:gd name="connsiteX82" fmla="*/ 126580 w 4710620"/>
              <a:gd name="connsiteY82" fmla="*/ 1528217 h 1604498"/>
              <a:gd name="connsiteX83" fmla="*/ 33760 w 4710620"/>
              <a:gd name="connsiteY83" fmla="*/ 1502789 h 1604498"/>
              <a:gd name="connsiteX84" fmla="*/ 0 w 4710620"/>
              <a:gd name="connsiteY84" fmla="*/ 1496183 h 1604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4710620" h="1604498">
                <a:moveTo>
                  <a:pt x="4380605" y="1457263"/>
                </a:moveTo>
                <a:cubicBezTo>
                  <a:pt x="4382779" y="1456398"/>
                  <a:pt x="4384710" y="1456553"/>
                  <a:pt x="4385991" y="1458292"/>
                </a:cubicBezTo>
                <a:cubicBezTo>
                  <a:pt x="4396175" y="1472101"/>
                  <a:pt x="4400617" y="1487042"/>
                  <a:pt x="4404159" y="1502185"/>
                </a:cubicBezTo>
                <a:lnTo>
                  <a:pt x="4407615" y="1514389"/>
                </a:lnTo>
                <a:lnTo>
                  <a:pt x="4399786" y="1521944"/>
                </a:lnTo>
                <a:cubicBezTo>
                  <a:pt x="4395821" y="1525592"/>
                  <a:pt x="4391246" y="1529715"/>
                  <a:pt x="4385991" y="1534573"/>
                </a:cubicBezTo>
                <a:cubicBezTo>
                  <a:pt x="4379116" y="1515503"/>
                  <a:pt x="4365365" y="1496898"/>
                  <a:pt x="4365365" y="1477362"/>
                </a:cubicBezTo>
                <a:cubicBezTo>
                  <a:pt x="4365365" y="1471632"/>
                  <a:pt x="4374082" y="1459858"/>
                  <a:pt x="4380605" y="1457263"/>
                </a:cubicBezTo>
                <a:close/>
                <a:moveTo>
                  <a:pt x="0" y="0"/>
                </a:moveTo>
                <a:lnTo>
                  <a:pt x="4710620" y="0"/>
                </a:lnTo>
                <a:lnTo>
                  <a:pt x="4710620" y="1535634"/>
                </a:lnTo>
                <a:lnTo>
                  <a:pt x="4674765" y="1560000"/>
                </a:lnTo>
                <a:cubicBezTo>
                  <a:pt x="4643825" y="1540930"/>
                  <a:pt x="4625401" y="1505941"/>
                  <a:pt x="4581945" y="1502789"/>
                </a:cubicBezTo>
                <a:cubicBezTo>
                  <a:pt x="4545652" y="1500158"/>
                  <a:pt x="4528174" y="1533371"/>
                  <a:pt x="4499439" y="1547287"/>
                </a:cubicBezTo>
                <a:cubicBezTo>
                  <a:pt x="4479946" y="1556727"/>
                  <a:pt x="4458186" y="1564239"/>
                  <a:pt x="4437559" y="1572714"/>
                </a:cubicBezTo>
                <a:cubicBezTo>
                  <a:pt x="4430683" y="1564239"/>
                  <a:pt x="4421047" y="1556417"/>
                  <a:pt x="4416932" y="1547287"/>
                </a:cubicBezTo>
                <a:lnTo>
                  <a:pt x="4407615" y="1514389"/>
                </a:lnTo>
                <a:lnTo>
                  <a:pt x="4409918" y="1512168"/>
                </a:lnTo>
                <a:cubicBezTo>
                  <a:pt x="4426793" y="1494436"/>
                  <a:pt x="4424171" y="1484513"/>
                  <a:pt x="4416932" y="1426507"/>
                </a:cubicBezTo>
                <a:cubicBezTo>
                  <a:pt x="4413670" y="1400375"/>
                  <a:pt x="4428142" y="1346762"/>
                  <a:pt x="4385991" y="1350226"/>
                </a:cubicBezTo>
                <a:cubicBezTo>
                  <a:pt x="4323158" y="1355390"/>
                  <a:pt x="4303485" y="1409556"/>
                  <a:pt x="4262232" y="1439221"/>
                </a:cubicBezTo>
                <a:cubicBezTo>
                  <a:pt x="4245043" y="1434983"/>
                  <a:pt x="4229102" y="1427541"/>
                  <a:pt x="4210665" y="1426507"/>
                </a:cubicBezTo>
                <a:cubicBezTo>
                  <a:pt x="4141541" y="1422634"/>
                  <a:pt x="4010398" y="1475513"/>
                  <a:pt x="3983771" y="1483719"/>
                </a:cubicBezTo>
                <a:cubicBezTo>
                  <a:pt x="3973458" y="1477362"/>
                  <a:pt x="3962436" y="1471414"/>
                  <a:pt x="3952831" y="1464648"/>
                </a:cubicBezTo>
                <a:cubicBezTo>
                  <a:pt x="3938335" y="1454438"/>
                  <a:pt x="3933290" y="1435095"/>
                  <a:pt x="3911578" y="1432865"/>
                </a:cubicBezTo>
                <a:cubicBezTo>
                  <a:pt x="3896413" y="1431307"/>
                  <a:pt x="3901822" y="1451591"/>
                  <a:pt x="3890951" y="1458292"/>
                </a:cubicBezTo>
                <a:cubicBezTo>
                  <a:pt x="3873422" y="1469096"/>
                  <a:pt x="3849698" y="1475243"/>
                  <a:pt x="3829071" y="1483719"/>
                </a:cubicBezTo>
                <a:cubicBezTo>
                  <a:pt x="3801569" y="1479481"/>
                  <a:pt x="3774884" y="1470211"/>
                  <a:pt x="3746565" y="1471005"/>
                </a:cubicBezTo>
                <a:cubicBezTo>
                  <a:pt x="3551158" y="1476480"/>
                  <a:pt x="3653503" y="1513802"/>
                  <a:pt x="3560924" y="1471005"/>
                </a:cubicBezTo>
                <a:cubicBezTo>
                  <a:pt x="3547173" y="1473124"/>
                  <a:pt x="3531324" y="1472389"/>
                  <a:pt x="3519670" y="1477362"/>
                </a:cubicBezTo>
                <a:cubicBezTo>
                  <a:pt x="3485635" y="1491886"/>
                  <a:pt x="3468247" y="1528217"/>
                  <a:pt x="3426851" y="1528217"/>
                </a:cubicBezTo>
                <a:cubicBezTo>
                  <a:pt x="3398502" y="1528217"/>
                  <a:pt x="3414012" y="1494163"/>
                  <a:pt x="3406224" y="1477362"/>
                </a:cubicBezTo>
                <a:cubicBezTo>
                  <a:pt x="3393378" y="1449651"/>
                  <a:pt x="3378721" y="1422270"/>
                  <a:pt x="3364970" y="1394724"/>
                </a:cubicBezTo>
                <a:cubicBezTo>
                  <a:pt x="3346803" y="1428317"/>
                  <a:pt x="3338974" y="1445012"/>
                  <a:pt x="3303090" y="1483719"/>
                </a:cubicBezTo>
                <a:cubicBezTo>
                  <a:pt x="3295854" y="1491524"/>
                  <a:pt x="3282464" y="1496433"/>
                  <a:pt x="3272151" y="1502789"/>
                </a:cubicBezTo>
                <a:cubicBezTo>
                  <a:pt x="3272151" y="1502789"/>
                  <a:pt x="3162013" y="1515095"/>
                  <a:pt x="3107137" y="1521860"/>
                </a:cubicBezTo>
                <a:lnTo>
                  <a:pt x="2962750" y="1540930"/>
                </a:lnTo>
                <a:cubicBezTo>
                  <a:pt x="2952437" y="1538811"/>
                  <a:pt x="2941132" y="1538021"/>
                  <a:pt x="2931810" y="1534573"/>
                </a:cubicBezTo>
                <a:cubicBezTo>
                  <a:pt x="2826402" y="1495591"/>
                  <a:pt x="2867426" y="1476315"/>
                  <a:pt x="2838990" y="1572714"/>
                </a:cubicBezTo>
                <a:cubicBezTo>
                  <a:pt x="2828677" y="1568476"/>
                  <a:pt x="2815660" y="1566031"/>
                  <a:pt x="2808050" y="1560000"/>
                </a:cubicBezTo>
                <a:cubicBezTo>
                  <a:pt x="2791034" y="1546516"/>
                  <a:pt x="2793447" y="1520196"/>
                  <a:pt x="2766797" y="1515503"/>
                </a:cubicBezTo>
                <a:cubicBezTo>
                  <a:pt x="2710506" y="1505590"/>
                  <a:pt x="2650013" y="1521860"/>
                  <a:pt x="2591470" y="1521860"/>
                </a:cubicBezTo>
                <a:cubicBezTo>
                  <a:pt x="2567161" y="1521860"/>
                  <a:pt x="2543341" y="1517622"/>
                  <a:pt x="2519277" y="1515503"/>
                </a:cubicBezTo>
                <a:cubicBezTo>
                  <a:pt x="2508963" y="1517622"/>
                  <a:pt x="2495495" y="1516817"/>
                  <a:pt x="2488336" y="1521860"/>
                </a:cubicBezTo>
                <a:cubicBezTo>
                  <a:pt x="2470085" y="1534716"/>
                  <a:pt x="2472817" y="1560013"/>
                  <a:pt x="2447083" y="1566358"/>
                </a:cubicBezTo>
                <a:cubicBezTo>
                  <a:pt x="2430808" y="1570370"/>
                  <a:pt x="2450079" y="1527542"/>
                  <a:pt x="2436769" y="1534573"/>
                </a:cubicBezTo>
                <a:cubicBezTo>
                  <a:pt x="2404064" y="1551852"/>
                  <a:pt x="2395516" y="1581190"/>
                  <a:pt x="2374890" y="1604498"/>
                </a:cubicBezTo>
                <a:cubicBezTo>
                  <a:pt x="2364577" y="1596022"/>
                  <a:pt x="2350495" y="1588867"/>
                  <a:pt x="2343950" y="1579071"/>
                </a:cubicBezTo>
                <a:cubicBezTo>
                  <a:pt x="2326146" y="1552421"/>
                  <a:pt x="2340103" y="1513725"/>
                  <a:pt x="2302696" y="1496433"/>
                </a:cubicBezTo>
                <a:cubicBezTo>
                  <a:pt x="2280523" y="1486183"/>
                  <a:pt x="2275194" y="1526098"/>
                  <a:pt x="2261443" y="1540930"/>
                </a:cubicBezTo>
                <a:cubicBezTo>
                  <a:pt x="2254568" y="1523979"/>
                  <a:pt x="2262341" y="1478704"/>
                  <a:pt x="2240816" y="1490076"/>
                </a:cubicBezTo>
                <a:cubicBezTo>
                  <a:pt x="2163419" y="1530965"/>
                  <a:pt x="2201193" y="1689485"/>
                  <a:pt x="2178936" y="1483719"/>
                </a:cubicBezTo>
                <a:cubicBezTo>
                  <a:pt x="2165185" y="1449816"/>
                  <a:pt x="2188394" y="1366381"/>
                  <a:pt x="2137683" y="1382010"/>
                </a:cubicBezTo>
                <a:cubicBezTo>
                  <a:pt x="2038517" y="1412571"/>
                  <a:pt x="2127250" y="1566139"/>
                  <a:pt x="2086116" y="1490076"/>
                </a:cubicBezTo>
                <a:cubicBezTo>
                  <a:pt x="2021558" y="1450284"/>
                  <a:pt x="2088037" y="1479455"/>
                  <a:pt x="2024236" y="1515503"/>
                </a:cubicBezTo>
                <a:cubicBezTo>
                  <a:pt x="1999277" y="1529604"/>
                  <a:pt x="1962356" y="1532454"/>
                  <a:pt x="1931415" y="1540930"/>
                </a:cubicBezTo>
                <a:cubicBezTo>
                  <a:pt x="1885006" y="1531395"/>
                  <a:pt x="1833763" y="1527750"/>
                  <a:pt x="1788561" y="1516742"/>
                </a:cubicBezTo>
                <a:lnTo>
                  <a:pt x="1766027" y="1509394"/>
                </a:lnTo>
                <a:lnTo>
                  <a:pt x="1765752" y="1495629"/>
                </a:lnTo>
                <a:cubicBezTo>
                  <a:pt x="1765534" y="1484767"/>
                  <a:pt x="1763815" y="1474172"/>
                  <a:pt x="1756089" y="1464648"/>
                </a:cubicBezTo>
                <a:cubicBezTo>
                  <a:pt x="1746738" y="1453120"/>
                  <a:pt x="1728691" y="1495357"/>
                  <a:pt x="1745775" y="1502789"/>
                </a:cubicBezTo>
                <a:lnTo>
                  <a:pt x="1766027" y="1509394"/>
                </a:lnTo>
                <a:lnTo>
                  <a:pt x="1766402" y="1528217"/>
                </a:lnTo>
                <a:cubicBezTo>
                  <a:pt x="1762965" y="1538811"/>
                  <a:pt x="1759225" y="1549370"/>
                  <a:pt x="1756089" y="1560000"/>
                </a:cubicBezTo>
                <a:cubicBezTo>
                  <a:pt x="1752348" y="1572681"/>
                  <a:pt x="1756150" y="1586950"/>
                  <a:pt x="1745775" y="1598141"/>
                </a:cubicBezTo>
                <a:cubicBezTo>
                  <a:pt x="1740382" y="1603959"/>
                  <a:pt x="1725148" y="1602379"/>
                  <a:pt x="1714835" y="1604498"/>
                </a:cubicBezTo>
                <a:cubicBezTo>
                  <a:pt x="1714835" y="1604498"/>
                  <a:pt x="1598126" y="1538516"/>
                  <a:pt x="1529195" y="1515503"/>
                </a:cubicBezTo>
                <a:cubicBezTo>
                  <a:pt x="1510808" y="1509364"/>
                  <a:pt x="1487820" y="1519332"/>
                  <a:pt x="1467316" y="1521860"/>
                </a:cubicBezTo>
                <a:cubicBezTo>
                  <a:pt x="1436236" y="1525691"/>
                  <a:pt x="1405435" y="1530335"/>
                  <a:pt x="1374495" y="1534573"/>
                </a:cubicBezTo>
                <a:lnTo>
                  <a:pt x="1333242" y="1528217"/>
                </a:lnTo>
                <a:cubicBezTo>
                  <a:pt x="1297134" y="1522653"/>
                  <a:pt x="1312455" y="1450987"/>
                  <a:pt x="1240422" y="1464648"/>
                </a:cubicBezTo>
                <a:cubicBezTo>
                  <a:pt x="1207564" y="1470880"/>
                  <a:pt x="1185417" y="1490076"/>
                  <a:pt x="1157915" y="1502789"/>
                </a:cubicBezTo>
                <a:cubicBezTo>
                  <a:pt x="936435" y="1519853"/>
                  <a:pt x="1043133" y="1529951"/>
                  <a:pt x="838201" y="1471005"/>
                </a:cubicBezTo>
                <a:cubicBezTo>
                  <a:pt x="824450" y="1473124"/>
                  <a:pt x="804810" y="1470093"/>
                  <a:pt x="796948" y="1477362"/>
                </a:cubicBezTo>
                <a:cubicBezTo>
                  <a:pt x="730270" y="1539010"/>
                  <a:pt x="781055" y="1588971"/>
                  <a:pt x="724754" y="1496433"/>
                </a:cubicBezTo>
                <a:cubicBezTo>
                  <a:pt x="721317" y="1502789"/>
                  <a:pt x="725312" y="1515503"/>
                  <a:pt x="714441" y="1515503"/>
                </a:cubicBezTo>
                <a:cubicBezTo>
                  <a:pt x="683807" y="1515503"/>
                  <a:pt x="610187" y="1463957"/>
                  <a:pt x="600995" y="1458292"/>
                </a:cubicBezTo>
                <a:cubicBezTo>
                  <a:pt x="559741" y="1471006"/>
                  <a:pt x="517434" y="1482495"/>
                  <a:pt x="477234" y="1496433"/>
                </a:cubicBezTo>
                <a:cubicBezTo>
                  <a:pt x="462253" y="1501627"/>
                  <a:pt x="453169" y="1515503"/>
                  <a:pt x="435981" y="1515503"/>
                </a:cubicBezTo>
                <a:cubicBezTo>
                  <a:pt x="417934" y="1515503"/>
                  <a:pt x="375343" y="1465924"/>
                  <a:pt x="374101" y="1464648"/>
                </a:cubicBezTo>
                <a:cubicBezTo>
                  <a:pt x="363787" y="1466767"/>
                  <a:pt x="352419" y="1467493"/>
                  <a:pt x="343160" y="1471005"/>
                </a:cubicBezTo>
                <a:cubicBezTo>
                  <a:pt x="307422" y="1484561"/>
                  <a:pt x="278598" y="1505314"/>
                  <a:pt x="240028" y="1515503"/>
                </a:cubicBezTo>
                <a:cubicBezTo>
                  <a:pt x="204700" y="1524835"/>
                  <a:pt x="164396" y="1523979"/>
                  <a:pt x="126580" y="1528217"/>
                </a:cubicBezTo>
                <a:cubicBezTo>
                  <a:pt x="16319" y="1511226"/>
                  <a:pt x="167571" y="1537155"/>
                  <a:pt x="33760" y="1502789"/>
                </a:cubicBezTo>
                <a:lnTo>
                  <a:pt x="0" y="1496183"/>
                </a:lnTo>
                <a:close/>
              </a:path>
            </a:pathLst>
          </a:custGeom>
        </p:spPr>
      </p:pic>
      <p:pic>
        <p:nvPicPr>
          <p:cNvPr id="84" name="Picture 83">
            <a:extLst>
              <a:ext uri="{FF2B5EF4-FFF2-40B4-BE49-F238E27FC236}">
                <a16:creationId xmlns:a16="http://schemas.microsoft.com/office/drawing/2014/main" id="{6088E56D-82A3-9BAA-EDC8-D5752E222A89}"/>
              </a:ext>
            </a:extLst>
          </p:cNvPr>
          <p:cNvPicPr>
            <a:picLocks noChangeAspect="1"/>
          </p:cNvPicPr>
          <p:nvPr/>
        </p:nvPicPr>
        <p:blipFill>
          <a:blip r:embed="rId19"/>
          <a:srcRect l="2453" t="5690" r="3069" b="15169"/>
          <a:stretch>
            <a:fillRect/>
          </a:stretch>
        </p:blipFill>
        <p:spPr>
          <a:xfrm>
            <a:off x="8632000" y="7786913"/>
            <a:ext cx="4590795" cy="949806"/>
          </a:xfrm>
          <a:custGeom>
            <a:avLst/>
            <a:gdLst>
              <a:gd name="connsiteX0" fmla="*/ 1601206 w 4590795"/>
              <a:gd name="connsiteY0" fmla="*/ 678971 h 949806"/>
              <a:gd name="connsiteX1" fmla="*/ 1606363 w 4590795"/>
              <a:gd name="connsiteY1" fmla="*/ 681453 h 949806"/>
              <a:gd name="connsiteX2" fmla="*/ 1607569 w 4590795"/>
              <a:gd name="connsiteY2" fmla="*/ 683448 h 949806"/>
              <a:gd name="connsiteX3" fmla="*/ 1606378 w 4590795"/>
              <a:gd name="connsiteY3" fmla="*/ 700391 h 949806"/>
              <a:gd name="connsiteX4" fmla="*/ 1601969 w 4590795"/>
              <a:gd name="connsiteY4" fmla="*/ 775202 h 949806"/>
              <a:gd name="connsiteX5" fmla="*/ 1594973 w 4590795"/>
              <a:gd name="connsiteY5" fmla="*/ 682640 h 949806"/>
              <a:gd name="connsiteX6" fmla="*/ 1601206 w 4590795"/>
              <a:gd name="connsiteY6" fmla="*/ 678971 h 949806"/>
              <a:gd name="connsiteX7" fmla="*/ 0 w 4590795"/>
              <a:gd name="connsiteY7" fmla="*/ 0 h 949806"/>
              <a:gd name="connsiteX8" fmla="*/ 4590795 w 4590795"/>
              <a:gd name="connsiteY8" fmla="*/ 0 h 949806"/>
              <a:gd name="connsiteX9" fmla="*/ 4590795 w 4590795"/>
              <a:gd name="connsiteY9" fmla="*/ 748012 h 949806"/>
              <a:gd name="connsiteX10" fmla="*/ 4575055 w 4590795"/>
              <a:gd name="connsiteY10" fmla="*/ 737336 h 949806"/>
              <a:gd name="connsiteX11" fmla="*/ 4519091 w 4590795"/>
              <a:gd name="connsiteY11" fmla="*/ 695262 h 949806"/>
              <a:gd name="connsiteX12" fmla="*/ 4512096 w 4590795"/>
              <a:gd name="connsiteY12" fmla="*/ 733128 h 949806"/>
              <a:gd name="connsiteX13" fmla="*/ 4498105 w 4590795"/>
              <a:gd name="connsiteY13" fmla="*/ 670018 h 949806"/>
              <a:gd name="connsiteX14" fmla="*/ 4435145 w 4590795"/>
              <a:gd name="connsiteY14" fmla="*/ 796238 h 949806"/>
              <a:gd name="connsiteX15" fmla="*/ 4393173 w 4590795"/>
              <a:gd name="connsiteY15" fmla="*/ 859348 h 949806"/>
              <a:gd name="connsiteX16" fmla="*/ 4288239 w 4590795"/>
              <a:gd name="connsiteY16" fmla="*/ 792031 h 949806"/>
              <a:gd name="connsiteX17" fmla="*/ 4134339 w 4590795"/>
              <a:gd name="connsiteY17" fmla="*/ 535384 h 949806"/>
              <a:gd name="connsiteX18" fmla="*/ 4078375 w 4590795"/>
              <a:gd name="connsiteY18" fmla="*/ 640567 h 949806"/>
              <a:gd name="connsiteX19" fmla="*/ 4036402 w 4590795"/>
              <a:gd name="connsiteY19" fmla="*/ 754165 h 949806"/>
              <a:gd name="connsiteX20" fmla="*/ 4029407 w 4590795"/>
              <a:gd name="connsiteY20" fmla="*/ 712092 h 949806"/>
              <a:gd name="connsiteX21" fmla="*/ 4008420 w 4590795"/>
              <a:gd name="connsiteY21" fmla="*/ 644774 h 949806"/>
              <a:gd name="connsiteX22" fmla="*/ 3966447 w 4590795"/>
              <a:gd name="connsiteY22" fmla="*/ 724714 h 949806"/>
              <a:gd name="connsiteX23" fmla="*/ 3959451 w 4590795"/>
              <a:gd name="connsiteY23" fmla="*/ 703677 h 949806"/>
              <a:gd name="connsiteX24" fmla="*/ 3896492 w 4590795"/>
              <a:gd name="connsiteY24" fmla="*/ 632152 h 949806"/>
              <a:gd name="connsiteX25" fmla="*/ 3833533 w 4590795"/>
              <a:gd name="connsiteY25" fmla="*/ 661603 h 949806"/>
              <a:gd name="connsiteX26" fmla="*/ 3686627 w 4590795"/>
              <a:gd name="connsiteY26" fmla="*/ 766787 h 949806"/>
              <a:gd name="connsiteX27" fmla="*/ 3665641 w 4590795"/>
              <a:gd name="connsiteY27" fmla="*/ 606908 h 949806"/>
              <a:gd name="connsiteX28" fmla="*/ 3644654 w 4590795"/>
              <a:gd name="connsiteY28" fmla="*/ 602701 h 949806"/>
              <a:gd name="connsiteX29" fmla="*/ 3476762 w 4590795"/>
              <a:gd name="connsiteY29" fmla="*/ 817275 h 949806"/>
              <a:gd name="connsiteX30" fmla="*/ 3413803 w 4590795"/>
              <a:gd name="connsiteY30" fmla="*/ 724714 h 949806"/>
              <a:gd name="connsiteX31" fmla="*/ 3378825 w 4590795"/>
              <a:gd name="connsiteY31" fmla="*/ 707884 h 949806"/>
              <a:gd name="connsiteX32" fmla="*/ 3350843 w 4590795"/>
              <a:gd name="connsiteY32" fmla="*/ 712092 h 949806"/>
              <a:gd name="connsiteX33" fmla="*/ 3238915 w 4590795"/>
              <a:gd name="connsiteY33" fmla="*/ 716299 h 949806"/>
              <a:gd name="connsiteX34" fmla="*/ 3203938 w 4590795"/>
              <a:gd name="connsiteY34" fmla="*/ 699470 h 949806"/>
              <a:gd name="connsiteX35" fmla="*/ 3133983 w 4590795"/>
              <a:gd name="connsiteY35" fmla="*/ 640567 h 949806"/>
              <a:gd name="connsiteX36" fmla="*/ 3092010 w 4590795"/>
              <a:gd name="connsiteY36" fmla="*/ 653189 h 949806"/>
              <a:gd name="connsiteX37" fmla="*/ 3057032 w 4590795"/>
              <a:gd name="connsiteY37" fmla="*/ 749957 h 949806"/>
              <a:gd name="connsiteX38" fmla="*/ 3029051 w 4590795"/>
              <a:gd name="connsiteY38" fmla="*/ 775202 h 949806"/>
              <a:gd name="connsiteX39" fmla="*/ 3008064 w 4590795"/>
              <a:gd name="connsiteY39" fmla="*/ 720506 h 949806"/>
              <a:gd name="connsiteX40" fmla="*/ 2980082 w 4590795"/>
              <a:gd name="connsiteY40" fmla="*/ 657396 h 949806"/>
              <a:gd name="connsiteX41" fmla="*/ 2981977 w 4590795"/>
              <a:gd name="connsiteY41" fmla="*/ 919543 h 949806"/>
              <a:gd name="connsiteX42" fmla="*/ 2978887 w 4590795"/>
              <a:gd name="connsiteY42" fmla="*/ 949806 h 949806"/>
              <a:gd name="connsiteX43" fmla="*/ 2929929 w 4590795"/>
              <a:gd name="connsiteY43" fmla="*/ 949806 h 949806"/>
              <a:gd name="connsiteX44" fmla="*/ 2853078 w 4590795"/>
              <a:gd name="connsiteY44" fmla="*/ 813292 h 949806"/>
              <a:gd name="connsiteX45" fmla="*/ 2777213 w 4590795"/>
              <a:gd name="connsiteY45" fmla="*/ 674225 h 949806"/>
              <a:gd name="connsiteX46" fmla="*/ 2700262 w 4590795"/>
              <a:gd name="connsiteY46" fmla="*/ 733128 h 949806"/>
              <a:gd name="connsiteX47" fmla="*/ 2672280 w 4590795"/>
              <a:gd name="connsiteY47" fmla="*/ 817275 h 949806"/>
              <a:gd name="connsiteX48" fmla="*/ 2665285 w 4590795"/>
              <a:gd name="connsiteY48" fmla="*/ 804653 h 949806"/>
              <a:gd name="connsiteX49" fmla="*/ 2609321 w 4590795"/>
              <a:gd name="connsiteY49" fmla="*/ 724714 h 949806"/>
              <a:gd name="connsiteX50" fmla="*/ 2581339 w 4590795"/>
              <a:gd name="connsiteY50" fmla="*/ 733128 h 949806"/>
              <a:gd name="connsiteX51" fmla="*/ 2539365 w 4590795"/>
              <a:gd name="connsiteY51" fmla="*/ 787824 h 949806"/>
              <a:gd name="connsiteX52" fmla="*/ 2511384 w 4590795"/>
              <a:gd name="connsiteY52" fmla="*/ 766787 h 949806"/>
              <a:gd name="connsiteX53" fmla="*/ 2490397 w 4590795"/>
              <a:gd name="connsiteY53" fmla="*/ 754165 h 949806"/>
              <a:gd name="connsiteX54" fmla="*/ 2350487 w 4590795"/>
              <a:gd name="connsiteY54" fmla="*/ 909836 h 949806"/>
              <a:gd name="connsiteX55" fmla="*/ 2343492 w 4590795"/>
              <a:gd name="connsiteY55" fmla="*/ 871970 h 949806"/>
              <a:gd name="connsiteX56" fmla="*/ 2287528 w 4590795"/>
              <a:gd name="connsiteY56" fmla="*/ 728921 h 949806"/>
              <a:gd name="connsiteX57" fmla="*/ 2294523 w 4590795"/>
              <a:gd name="connsiteY57" fmla="*/ 792031 h 949806"/>
              <a:gd name="connsiteX58" fmla="*/ 2301519 w 4590795"/>
              <a:gd name="connsiteY58" fmla="*/ 838312 h 949806"/>
              <a:gd name="connsiteX59" fmla="*/ 2273537 w 4590795"/>
              <a:gd name="connsiteY59" fmla="*/ 829897 h 949806"/>
              <a:gd name="connsiteX60" fmla="*/ 2147618 w 4590795"/>
              <a:gd name="connsiteY60" fmla="*/ 724714 h 949806"/>
              <a:gd name="connsiteX61" fmla="*/ 2070667 w 4590795"/>
              <a:gd name="connsiteY61" fmla="*/ 728921 h 949806"/>
              <a:gd name="connsiteX62" fmla="*/ 1972730 w 4590795"/>
              <a:gd name="connsiteY62" fmla="*/ 779409 h 949806"/>
              <a:gd name="connsiteX63" fmla="*/ 1958739 w 4590795"/>
              <a:gd name="connsiteY63" fmla="*/ 766787 h 949806"/>
              <a:gd name="connsiteX64" fmla="*/ 1951744 w 4590795"/>
              <a:gd name="connsiteY64" fmla="*/ 728921 h 949806"/>
              <a:gd name="connsiteX65" fmla="*/ 1930757 w 4590795"/>
              <a:gd name="connsiteY65" fmla="*/ 821482 h 949806"/>
              <a:gd name="connsiteX66" fmla="*/ 1909771 w 4590795"/>
              <a:gd name="connsiteY66" fmla="*/ 800446 h 949806"/>
              <a:gd name="connsiteX67" fmla="*/ 1895780 w 4590795"/>
              <a:gd name="connsiteY67" fmla="*/ 838312 h 949806"/>
              <a:gd name="connsiteX68" fmla="*/ 1853807 w 4590795"/>
              <a:gd name="connsiteY68" fmla="*/ 817275 h 949806"/>
              <a:gd name="connsiteX69" fmla="*/ 1804838 w 4590795"/>
              <a:gd name="connsiteY69" fmla="*/ 762580 h 949806"/>
              <a:gd name="connsiteX70" fmla="*/ 1769861 w 4590795"/>
              <a:gd name="connsiteY70" fmla="*/ 775202 h 949806"/>
              <a:gd name="connsiteX71" fmla="*/ 1727888 w 4590795"/>
              <a:gd name="connsiteY71" fmla="*/ 855141 h 949806"/>
              <a:gd name="connsiteX72" fmla="*/ 1685915 w 4590795"/>
              <a:gd name="connsiteY72" fmla="*/ 813068 h 949806"/>
              <a:gd name="connsiteX73" fmla="*/ 1643942 w 4590795"/>
              <a:gd name="connsiteY73" fmla="*/ 762580 h 949806"/>
              <a:gd name="connsiteX74" fmla="*/ 1629951 w 4590795"/>
              <a:gd name="connsiteY74" fmla="*/ 745750 h 949806"/>
              <a:gd name="connsiteX75" fmla="*/ 1610718 w 4590795"/>
              <a:gd name="connsiteY75" fmla="*/ 688662 h 949806"/>
              <a:gd name="connsiteX76" fmla="*/ 1607569 w 4590795"/>
              <a:gd name="connsiteY76" fmla="*/ 683448 h 949806"/>
              <a:gd name="connsiteX77" fmla="*/ 1607743 w 4590795"/>
              <a:gd name="connsiteY77" fmla="*/ 680969 h 949806"/>
              <a:gd name="connsiteX78" fmla="*/ 1612371 w 4590795"/>
              <a:gd name="connsiteY78" fmla="*/ 627427 h 949806"/>
              <a:gd name="connsiteX79" fmla="*/ 1612807 w 4590795"/>
              <a:gd name="connsiteY79" fmla="*/ 623702 h 949806"/>
              <a:gd name="connsiteX80" fmla="*/ 1613995 w 4590795"/>
              <a:gd name="connsiteY80" fmla="*/ 617547 h 949806"/>
              <a:gd name="connsiteX81" fmla="*/ 1614020 w 4590795"/>
              <a:gd name="connsiteY81" fmla="*/ 613342 h 949806"/>
              <a:gd name="connsiteX82" fmla="*/ 1612807 w 4590795"/>
              <a:gd name="connsiteY82" fmla="*/ 623702 h 949806"/>
              <a:gd name="connsiteX83" fmla="*/ 1611863 w 4590795"/>
              <a:gd name="connsiteY83" fmla="*/ 628588 h 949806"/>
              <a:gd name="connsiteX84" fmla="*/ 1573987 w 4590795"/>
              <a:gd name="connsiteY84" fmla="*/ 699470 h 949806"/>
              <a:gd name="connsiteX85" fmla="*/ 1238203 w 4590795"/>
              <a:gd name="connsiteY85" fmla="*/ 825690 h 949806"/>
              <a:gd name="connsiteX86" fmla="*/ 1203225 w 4590795"/>
              <a:gd name="connsiteY86" fmla="*/ 762580 h 949806"/>
              <a:gd name="connsiteX87" fmla="*/ 1196230 w 4590795"/>
              <a:gd name="connsiteY87" fmla="*/ 737336 h 949806"/>
              <a:gd name="connsiteX88" fmla="*/ 1133271 w 4590795"/>
              <a:gd name="connsiteY88" fmla="*/ 695262 h 949806"/>
              <a:gd name="connsiteX89" fmla="*/ 1091298 w 4590795"/>
              <a:gd name="connsiteY89" fmla="*/ 762580 h 949806"/>
              <a:gd name="connsiteX90" fmla="*/ 1084302 w 4590795"/>
              <a:gd name="connsiteY90" fmla="*/ 775202 h 949806"/>
              <a:gd name="connsiteX91" fmla="*/ 1070311 w 4590795"/>
              <a:gd name="connsiteY91" fmla="*/ 754165 h 949806"/>
              <a:gd name="connsiteX92" fmla="*/ 895424 w 4590795"/>
              <a:gd name="connsiteY92" fmla="*/ 817275 h 949806"/>
              <a:gd name="connsiteX93" fmla="*/ 818473 w 4590795"/>
              <a:gd name="connsiteY93" fmla="*/ 724714 h 949806"/>
              <a:gd name="connsiteX94" fmla="*/ 790491 w 4590795"/>
              <a:gd name="connsiteY94" fmla="*/ 712092 h 949806"/>
              <a:gd name="connsiteX95" fmla="*/ 762509 w 4590795"/>
              <a:gd name="connsiteY95" fmla="*/ 724714 h 949806"/>
              <a:gd name="connsiteX96" fmla="*/ 713541 w 4590795"/>
              <a:gd name="connsiteY96" fmla="*/ 787824 h 949806"/>
              <a:gd name="connsiteX97" fmla="*/ 685559 w 4590795"/>
              <a:gd name="connsiteY97" fmla="*/ 724714 h 949806"/>
              <a:gd name="connsiteX98" fmla="*/ 650581 w 4590795"/>
              <a:gd name="connsiteY98" fmla="*/ 779409 h 949806"/>
              <a:gd name="connsiteX99" fmla="*/ 636590 w 4590795"/>
              <a:gd name="connsiteY99" fmla="*/ 758372 h 949806"/>
              <a:gd name="connsiteX100" fmla="*/ 601613 w 4590795"/>
              <a:gd name="connsiteY100" fmla="*/ 779409 h 949806"/>
              <a:gd name="connsiteX101" fmla="*/ 538653 w 4590795"/>
              <a:gd name="connsiteY101" fmla="*/ 846726 h 949806"/>
              <a:gd name="connsiteX102" fmla="*/ 517667 w 4590795"/>
              <a:gd name="connsiteY102" fmla="*/ 825690 h 949806"/>
              <a:gd name="connsiteX103" fmla="*/ 475694 w 4590795"/>
              <a:gd name="connsiteY103" fmla="*/ 733128 h 949806"/>
              <a:gd name="connsiteX104" fmla="*/ 461703 w 4590795"/>
              <a:gd name="connsiteY104" fmla="*/ 787824 h 949806"/>
              <a:gd name="connsiteX105" fmla="*/ 454708 w 4590795"/>
              <a:gd name="connsiteY105" fmla="*/ 762580 h 949806"/>
              <a:gd name="connsiteX106" fmla="*/ 447712 w 4590795"/>
              <a:gd name="connsiteY106" fmla="*/ 741543 h 949806"/>
              <a:gd name="connsiteX107" fmla="*/ 412734 w 4590795"/>
              <a:gd name="connsiteY107" fmla="*/ 834104 h 949806"/>
              <a:gd name="connsiteX108" fmla="*/ 384752 w 4590795"/>
              <a:gd name="connsiteY108" fmla="*/ 808860 h 949806"/>
              <a:gd name="connsiteX109" fmla="*/ 356771 w 4590795"/>
              <a:gd name="connsiteY109" fmla="*/ 792031 h 949806"/>
              <a:gd name="connsiteX110" fmla="*/ 321793 w 4590795"/>
              <a:gd name="connsiteY110" fmla="*/ 829897 h 949806"/>
              <a:gd name="connsiteX111" fmla="*/ 300807 w 4590795"/>
              <a:gd name="connsiteY111" fmla="*/ 813068 h 949806"/>
              <a:gd name="connsiteX112" fmla="*/ 265829 w 4590795"/>
              <a:gd name="connsiteY112" fmla="*/ 754165 h 949806"/>
              <a:gd name="connsiteX113" fmla="*/ 244842 w 4590795"/>
              <a:gd name="connsiteY113" fmla="*/ 775202 h 949806"/>
              <a:gd name="connsiteX114" fmla="*/ 167892 w 4590795"/>
              <a:gd name="connsiteY114" fmla="*/ 808860 h 949806"/>
              <a:gd name="connsiteX115" fmla="*/ 104933 w 4590795"/>
              <a:gd name="connsiteY115" fmla="*/ 787824 h 949806"/>
              <a:gd name="connsiteX116" fmla="*/ 20987 w 4590795"/>
              <a:gd name="connsiteY116" fmla="*/ 762580 h 949806"/>
              <a:gd name="connsiteX117" fmla="*/ 10150 w 4590795"/>
              <a:gd name="connsiteY117" fmla="*/ 762458 h 949806"/>
              <a:gd name="connsiteX118" fmla="*/ 0 w 4590795"/>
              <a:gd name="connsiteY118" fmla="*/ 764288 h 949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590795" h="949806">
                <a:moveTo>
                  <a:pt x="1601206" y="678971"/>
                </a:moveTo>
                <a:cubicBezTo>
                  <a:pt x="1603089" y="678852"/>
                  <a:pt x="1604793" y="679759"/>
                  <a:pt x="1606363" y="681453"/>
                </a:cubicBezTo>
                <a:lnTo>
                  <a:pt x="1607569" y="683448"/>
                </a:lnTo>
                <a:lnTo>
                  <a:pt x="1606378" y="700391"/>
                </a:lnTo>
                <a:cubicBezTo>
                  <a:pt x="1604981" y="721127"/>
                  <a:pt x="1603493" y="745871"/>
                  <a:pt x="1601969" y="775202"/>
                </a:cubicBezTo>
                <a:cubicBezTo>
                  <a:pt x="1599637" y="744348"/>
                  <a:pt x="1569495" y="709457"/>
                  <a:pt x="1594973" y="682640"/>
                </a:cubicBezTo>
                <a:cubicBezTo>
                  <a:pt x="1597260" y="680234"/>
                  <a:pt x="1599322" y="679090"/>
                  <a:pt x="1601206" y="678971"/>
                </a:cubicBezTo>
                <a:close/>
                <a:moveTo>
                  <a:pt x="0" y="0"/>
                </a:moveTo>
                <a:lnTo>
                  <a:pt x="4590795" y="0"/>
                </a:lnTo>
                <a:lnTo>
                  <a:pt x="4590795" y="748012"/>
                </a:lnTo>
                <a:lnTo>
                  <a:pt x="4575055" y="737336"/>
                </a:lnTo>
                <a:cubicBezTo>
                  <a:pt x="4555215" y="723912"/>
                  <a:pt x="4548771" y="697246"/>
                  <a:pt x="4519091" y="695262"/>
                </a:cubicBezTo>
                <a:cubicBezTo>
                  <a:pt x="4498105" y="693860"/>
                  <a:pt x="4521539" y="744487"/>
                  <a:pt x="4512096" y="733128"/>
                </a:cubicBezTo>
                <a:cubicBezTo>
                  <a:pt x="4496315" y="714146"/>
                  <a:pt x="4502769" y="691055"/>
                  <a:pt x="4498105" y="670018"/>
                </a:cubicBezTo>
                <a:cubicBezTo>
                  <a:pt x="4428806" y="711697"/>
                  <a:pt x="4496911" y="666218"/>
                  <a:pt x="4435145" y="796238"/>
                </a:cubicBezTo>
                <a:cubicBezTo>
                  <a:pt x="4424795" y="818024"/>
                  <a:pt x="4407163" y="838312"/>
                  <a:pt x="4393173" y="859348"/>
                </a:cubicBezTo>
                <a:cubicBezTo>
                  <a:pt x="4308051" y="844721"/>
                  <a:pt x="4352627" y="859798"/>
                  <a:pt x="4288239" y="792031"/>
                </a:cubicBezTo>
                <a:cubicBezTo>
                  <a:pt x="3983245" y="471023"/>
                  <a:pt x="4285447" y="595970"/>
                  <a:pt x="4134339" y="535384"/>
                </a:cubicBezTo>
                <a:cubicBezTo>
                  <a:pt x="4115684" y="570444"/>
                  <a:pt x="4094287" y="605020"/>
                  <a:pt x="4078375" y="640567"/>
                </a:cubicBezTo>
                <a:cubicBezTo>
                  <a:pt x="4061608" y="678023"/>
                  <a:pt x="4060959" y="718297"/>
                  <a:pt x="4036402" y="754165"/>
                </a:cubicBezTo>
                <a:cubicBezTo>
                  <a:pt x="4027479" y="767198"/>
                  <a:pt x="4032970" y="726022"/>
                  <a:pt x="4029407" y="712092"/>
                </a:cubicBezTo>
                <a:cubicBezTo>
                  <a:pt x="4023635" y="689527"/>
                  <a:pt x="4015415" y="667213"/>
                  <a:pt x="4008420" y="644774"/>
                </a:cubicBezTo>
                <a:cubicBezTo>
                  <a:pt x="4008135" y="645345"/>
                  <a:pt x="3970545" y="722249"/>
                  <a:pt x="3966447" y="724714"/>
                </a:cubicBezTo>
                <a:cubicBezTo>
                  <a:pt x="3958039" y="729770"/>
                  <a:pt x="3964371" y="710187"/>
                  <a:pt x="3959451" y="703677"/>
                </a:cubicBezTo>
                <a:cubicBezTo>
                  <a:pt x="3940891" y="679118"/>
                  <a:pt x="3917479" y="655994"/>
                  <a:pt x="3896492" y="632152"/>
                </a:cubicBezTo>
                <a:cubicBezTo>
                  <a:pt x="3875505" y="641969"/>
                  <a:pt x="3851196" y="649652"/>
                  <a:pt x="3833533" y="661603"/>
                </a:cubicBezTo>
                <a:cubicBezTo>
                  <a:pt x="3634916" y="795991"/>
                  <a:pt x="3799238" y="710347"/>
                  <a:pt x="3686627" y="766787"/>
                </a:cubicBezTo>
                <a:cubicBezTo>
                  <a:pt x="3685654" y="752155"/>
                  <a:pt x="3684693" y="638993"/>
                  <a:pt x="3665641" y="606908"/>
                </a:cubicBezTo>
                <a:cubicBezTo>
                  <a:pt x="3663161" y="602732"/>
                  <a:pt x="3651649" y="604103"/>
                  <a:pt x="3644654" y="602701"/>
                </a:cubicBezTo>
                <a:cubicBezTo>
                  <a:pt x="3624191" y="649877"/>
                  <a:pt x="3575093" y="804133"/>
                  <a:pt x="3476762" y="817275"/>
                </a:cubicBezTo>
                <a:cubicBezTo>
                  <a:pt x="3422655" y="824506"/>
                  <a:pt x="3434789" y="755567"/>
                  <a:pt x="3413803" y="724714"/>
                </a:cubicBezTo>
                <a:cubicBezTo>
                  <a:pt x="3402143" y="719104"/>
                  <a:pt x="3392990" y="710724"/>
                  <a:pt x="3378825" y="707884"/>
                </a:cubicBezTo>
                <a:cubicBezTo>
                  <a:pt x="3369704" y="706056"/>
                  <a:pt x="3360410" y="711516"/>
                  <a:pt x="3350843" y="712092"/>
                </a:cubicBezTo>
                <a:cubicBezTo>
                  <a:pt x="3313647" y="714329"/>
                  <a:pt x="3276225" y="714896"/>
                  <a:pt x="3238915" y="716299"/>
                </a:cubicBezTo>
                <a:cubicBezTo>
                  <a:pt x="3227256" y="710689"/>
                  <a:pt x="3213496" y="706368"/>
                  <a:pt x="3203938" y="699470"/>
                </a:cubicBezTo>
                <a:cubicBezTo>
                  <a:pt x="3178254" y="680933"/>
                  <a:pt x="3167042" y="654236"/>
                  <a:pt x="3133983" y="640567"/>
                </a:cubicBezTo>
                <a:cubicBezTo>
                  <a:pt x="3121093" y="635237"/>
                  <a:pt x="3098105" y="644524"/>
                  <a:pt x="3092010" y="653189"/>
                </a:cubicBezTo>
                <a:cubicBezTo>
                  <a:pt x="3070625" y="683590"/>
                  <a:pt x="3068692" y="717701"/>
                  <a:pt x="3057032" y="749957"/>
                </a:cubicBezTo>
                <a:cubicBezTo>
                  <a:pt x="3047705" y="758372"/>
                  <a:pt x="3040941" y="782353"/>
                  <a:pt x="3029051" y="775202"/>
                </a:cubicBezTo>
                <a:cubicBezTo>
                  <a:pt x="3007052" y="761971"/>
                  <a:pt x="3015609" y="738658"/>
                  <a:pt x="3008064" y="720506"/>
                </a:cubicBezTo>
                <a:cubicBezTo>
                  <a:pt x="2999284" y="699384"/>
                  <a:pt x="2989409" y="678433"/>
                  <a:pt x="2980082" y="657396"/>
                </a:cubicBezTo>
                <a:cubicBezTo>
                  <a:pt x="2978333" y="744698"/>
                  <a:pt x="2986106" y="832321"/>
                  <a:pt x="2981977" y="919543"/>
                </a:cubicBezTo>
                <a:lnTo>
                  <a:pt x="2978887" y="949806"/>
                </a:lnTo>
                <a:lnTo>
                  <a:pt x="2929929" y="949806"/>
                </a:lnTo>
                <a:lnTo>
                  <a:pt x="2853078" y="813292"/>
                </a:lnTo>
                <a:cubicBezTo>
                  <a:pt x="2827789" y="766937"/>
                  <a:pt x="2802863" y="720506"/>
                  <a:pt x="2777213" y="674225"/>
                </a:cubicBezTo>
                <a:cubicBezTo>
                  <a:pt x="2751563" y="693860"/>
                  <a:pt x="2717021" y="710283"/>
                  <a:pt x="2700262" y="733128"/>
                </a:cubicBezTo>
                <a:cubicBezTo>
                  <a:pt x="2681065" y="759299"/>
                  <a:pt x="2685700" y="789833"/>
                  <a:pt x="2672280" y="817275"/>
                </a:cubicBezTo>
                <a:cubicBezTo>
                  <a:pt x="2670199" y="821530"/>
                  <a:pt x="2668077" y="808758"/>
                  <a:pt x="2665285" y="804653"/>
                </a:cubicBezTo>
                <a:cubicBezTo>
                  <a:pt x="2647083" y="777893"/>
                  <a:pt x="2627975" y="751360"/>
                  <a:pt x="2609321" y="724714"/>
                </a:cubicBezTo>
                <a:cubicBezTo>
                  <a:pt x="2599993" y="727518"/>
                  <a:pt x="2587123" y="727910"/>
                  <a:pt x="2581339" y="733128"/>
                </a:cubicBezTo>
                <a:cubicBezTo>
                  <a:pt x="2562819" y="749836"/>
                  <a:pt x="2565437" y="775280"/>
                  <a:pt x="2539365" y="787824"/>
                </a:cubicBezTo>
                <a:cubicBezTo>
                  <a:pt x="2527707" y="793433"/>
                  <a:pt x="2521216" y="773545"/>
                  <a:pt x="2511384" y="766787"/>
                </a:cubicBezTo>
                <a:cubicBezTo>
                  <a:pt x="2504869" y="762309"/>
                  <a:pt x="2497393" y="758372"/>
                  <a:pt x="2490397" y="754165"/>
                </a:cubicBezTo>
                <a:cubicBezTo>
                  <a:pt x="2490397" y="754165"/>
                  <a:pt x="2409333" y="862647"/>
                  <a:pt x="2350487" y="909836"/>
                </a:cubicBezTo>
                <a:cubicBezTo>
                  <a:pt x="2337818" y="919996"/>
                  <a:pt x="2347817" y="884400"/>
                  <a:pt x="2343492" y="871970"/>
                </a:cubicBezTo>
                <a:cubicBezTo>
                  <a:pt x="2326806" y="824024"/>
                  <a:pt x="2306183" y="776604"/>
                  <a:pt x="2287528" y="728921"/>
                </a:cubicBezTo>
                <a:cubicBezTo>
                  <a:pt x="2218777" y="718584"/>
                  <a:pt x="2268254" y="720935"/>
                  <a:pt x="2294523" y="792031"/>
                </a:cubicBezTo>
                <a:cubicBezTo>
                  <a:pt x="2300110" y="807152"/>
                  <a:pt x="2309663" y="823616"/>
                  <a:pt x="2301519" y="838312"/>
                </a:cubicBezTo>
                <a:cubicBezTo>
                  <a:pt x="2298221" y="844261"/>
                  <a:pt x="2280124" y="834759"/>
                  <a:pt x="2273537" y="829897"/>
                </a:cubicBezTo>
                <a:cubicBezTo>
                  <a:pt x="2228161" y="796404"/>
                  <a:pt x="2189591" y="759775"/>
                  <a:pt x="2147618" y="724714"/>
                </a:cubicBezTo>
                <a:cubicBezTo>
                  <a:pt x="2121968" y="726116"/>
                  <a:pt x="2093519" y="721774"/>
                  <a:pt x="2070667" y="728921"/>
                </a:cubicBezTo>
                <a:cubicBezTo>
                  <a:pt x="2032520" y="740851"/>
                  <a:pt x="2010205" y="766731"/>
                  <a:pt x="1972730" y="779409"/>
                </a:cubicBezTo>
                <a:cubicBezTo>
                  <a:pt x="1965403" y="781888"/>
                  <a:pt x="1960778" y="771693"/>
                  <a:pt x="1958739" y="766787"/>
                </a:cubicBezTo>
                <a:cubicBezTo>
                  <a:pt x="1953618" y="754466"/>
                  <a:pt x="1954076" y="741543"/>
                  <a:pt x="1951744" y="728921"/>
                </a:cubicBezTo>
                <a:cubicBezTo>
                  <a:pt x="1944749" y="759775"/>
                  <a:pt x="1947989" y="792118"/>
                  <a:pt x="1930757" y="821482"/>
                </a:cubicBezTo>
                <a:cubicBezTo>
                  <a:pt x="1926232" y="829193"/>
                  <a:pt x="1920388" y="795337"/>
                  <a:pt x="1909771" y="800446"/>
                </a:cubicBezTo>
                <a:cubicBezTo>
                  <a:pt x="1892984" y="808523"/>
                  <a:pt x="1900444" y="825689"/>
                  <a:pt x="1895780" y="838312"/>
                </a:cubicBezTo>
                <a:cubicBezTo>
                  <a:pt x="1881789" y="831299"/>
                  <a:pt x="1864470" y="826155"/>
                  <a:pt x="1853807" y="817275"/>
                </a:cubicBezTo>
                <a:cubicBezTo>
                  <a:pt x="1833649" y="800488"/>
                  <a:pt x="1831288" y="775836"/>
                  <a:pt x="1804838" y="762580"/>
                </a:cubicBezTo>
                <a:cubicBezTo>
                  <a:pt x="1794393" y="757344"/>
                  <a:pt x="1775942" y="767887"/>
                  <a:pt x="1769861" y="775202"/>
                </a:cubicBezTo>
                <a:cubicBezTo>
                  <a:pt x="1749083" y="800195"/>
                  <a:pt x="1741879" y="828495"/>
                  <a:pt x="1727888" y="855141"/>
                </a:cubicBezTo>
                <a:cubicBezTo>
                  <a:pt x="1713897" y="841117"/>
                  <a:pt x="1695559" y="828360"/>
                  <a:pt x="1685915" y="813068"/>
                </a:cubicBezTo>
                <a:cubicBezTo>
                  <a:pt x="1642011" y="743453"/>
                  <a:pt x="1659120" y="698684"/>
                  <a:pt x="1643942" y="762580"/>
                </a:cubicBezTo>
                <a:cubicBezTo>
                  <a:pt x="1639278" y="756970"/>
                  <a:pt x="1633556" y="751635"/>
                  <a:pt x="1629951" y="745750"/>
                </a:cubicBezTo>
                <a:cubicBezTo>
                  <a:pt x="1621985" y="732746"/>
                  <a:pt x="1617459" y="703824"/>
                  <a:pt x="1610718" y="688662"/>
                </a:cubicBezTo>
                <a:lnTo>
                  <a:pt x="1607569" y="683448"/>
                </a:lnTo>
                <a:lnTo>
                  <a:pt x="1607743" y="680969"/>
                </a:lnTo>
                <a:cubicBezTo>
                  <a:pt x="1609518" y="656798"/>
                  <a:pt x="1611103" y="639408"/>
                  <a:pt x="1612371" y="627427"/>
                </a:cubicBezTo>
                <a:lnTo>
                  <a:pt x="1612807" y="623702"/>
                </a:lnTo>
                <a:lnTo>
                  <a:pt x="1613995" y="617547"/>
                </a:lnTo>
                <a:cubicBezTo>
                  <a:pt x="1616187" y="604575"/>
                  <a:pt x="1615861" y="599513"/>
                  <a:pt x="1614020" y="613342"/>
                </a:cubicBezTo>
                <a:lnTo>
                  <a:pt x="1612807" y="623702"/>
                </a:lnTo>
                <a:lnTo>
                  <a:pt x="1611863" y="628588"/>
                </a:lnTo>
                <a:cubicBezTo>
                  <a:pt x="1606594" y="652949"/>
                  <a:pt x="1595096" y="688930"/>
                  <a:pt x="1573987" y="699470"/>
                </a:cubicBezTo>
                <a:cubicBezTo>
                  <a:pt x="1472432" y="750177"/>
                  <a:pt x="1350131" y="783616"/>
                  <a:pt x="1238203" y="825690"/>
                </a:cubicBezTo>
                <a:cubicBezTo>
                  <a:pt x="1214735" y="797461"/>
                  <a:pt x="1220803" y="807510"/>
                  <a:pt x="1203225" y="762580"/>
                </a:cubicBezTo>
                <a:cubicBezTo>
                  <a:pt x="1199977" y="754276"/>
                  <a:pt x="1203747" y="744570"/>
                  <a:pt x="1196230" y="737336"/>
                </a:cubicBezTo>
                <a:cubicBezTo>
                  <a:pt x="1179603" y="721336"/>
                  <a:pt x="1154257" y="709287"/>
                  <a:pt x="1133271" y="695262"/>
                </a:cubicBezTo>
                <a:cubicBezTo>
                  <a:pt x="1119280" y="717701"/>
                  <a:pt x="1105073" y="740092"/>
                  <a:pt x="1091298" y="762580"/>
                </a:cubicBezTo>
                <a:cubicBezTo>
                  <a:pt x="1088749" y="766741"/>
                  <a:pt x="1090438" y="777661"/>
                  <a:pt x="1084302" y="775202"/>
                </a:cubicBezTo>
                <a:cubicBezTo>
                  <a:pt x="1073854" y="771012"/>
                  <a:pt x="1074975" y="761177"/>
                  <a:pt x="1070311" y="754165"/>
                </a:cubicBezTo>
                <a:cubicBezTo>
                  <a:pt x="959791" y="687694"/>
                  <a:pt x="1023815" y="701446"/>
                  <a:pt x="895424" y="817275"/>
                </a:cubicBezTo>
                <a:cubicBezTo>
                  <a:pt x="832445" y="779398"/>
                  <a:pt x="917148" y="833516"/>
                  <a:pt x="818473" y="724714"/>
                </a:cubicBezTo>
                <a:cubicBezTo>
                  <a:pt x="812890" y="718558"/>
                  <a:pt x="799819" y="716299"/>
                  <a:pt x="790491" y="712092"/>
                </a:cubicBezTo>
                <a:cubicBezTo>
                  <a:pt x="781164" y="716299"/>
                  <a:pt x="768589" y="718730"/>
                  <a:pt x="762509" y="724714"/>
                </a:cubicBezTo>
                <a:cubicBezTo>
                  <a:pt x="742382" y="744522"/>
                  <a:pt x="752139" y="787824"/>
                  <a:pt x="713541" y="787824"/>
                </a:cubicBezTo>
                <a:cubicBezTo>
                  <a:pt x="677341" y="787824"/>
                  <a:pt x="720897" y="729437"/>
                  <a:pt x="685559" y="724714"/>
                </a:cubicBezTo>
                <a:cubicBezTo>
                  <a:pt x="653854" y="720476"/>
                  <a:pt x="662240" y="761177"/>
                  <a:pt x="650581" y="779409"/>
                </a:cubicBezTo>
                <a:cubicBezTo>
                  <a:pt x="645918" y="772397"/>
                  <a:pt x="649148" y="758372"/>
                  <a:pt x="636590" y="758372"/>
                </a:cubicBezTo>
                <a:cubicBezTo>
                  <a:pt x="620102" y="758372"/>
                  <a:pt x="610759" y="771158"/>
                  <a:pt x="601613" y="779409"/>
                </a:cubicBezTo>
                <a:cubicBezTo>
                  <a:pt x="577868" y="800830"/>
                  <a:pt x="559640" y="824287"/>
                  <a:pt x="538653" y="846726"/>
                </a:cubicBezTo>
                <a:cubicBezTo>
                  <a:pt x="531658" y="839714"/>
                  <a:pt x="521966" y="833448"/>
                  <a:pt x="517667" y="825690"/>
                </a:cubicBezTo>
                <a:cubicBezTo>
                  <a:pt x="500852" y="795350"/>
                  <a:pt x="511021" y="757031"/>
                  <a:pt x="475694" y="733128"/>
                </a:cubicBezTo>
                <a:cubicBezTo>
                  <a:pt x="455318" y="719341"/>
                  <a:pt x="466366" y="769592"/>
                  <a:pt x="461703" y="787824"/>
                </a:cubicBezTo>
                <a:cubicBezTo>
                  <a:pt x="459371" y="779409"/>
                  <a:pt x="457245" y="770973"/>
                  <a:pt x="454708" y="762580"/>
                </a:cubicBezTo>
                <a:cubicBezTo>
                  <a:pt x="452581" y="755544"/>
                  <a:pt x="451669" y="734800"/>
                  <a:pt x="447712" y="741543"/>
                </a:cubicBezTo>
                <a:cubicBezTo>
                  <a:pt x="430203" y="771380"/>
                  <a:pt x="424394" y="803250"/>
                  <a:pt x="412734" y="834104"/>
                </a:cubicBezTo>
                <a:cubicBezTo>
                  <a:pt x="403407" y="825689"/>
                  <a:pt x="395257" y="816757"/>
                  <a:pt x="384752" y="808860"/>
                </a:cubicBezTo>
                <a:cubicBezTo>
                  <a:pt x="376512" y="802665"/>
                  <a:pt x="368301" y="788178"/>
                  <a:pt x="356771" y="792031"/>
                </a:cubicBezTo>
                <a:cubicBezTo>
                  <a:pt x="335784" y="799043"/>
                  <a:pt x="333452" y="817275"/>
                  <a:pt x="321793" y="829897"/>
                </a:cubicBezTo>
                <a:cubicBezTo>
                  <a:pt x="314797" y="824287"/>
                  <a:pt x="305542" y="819475"/>
                  <a:pt x="300807" y="813068"/>
                </a:cubicBezTo>
                <a:cubicBezTo>
                  <a:pt x="286728" y="794016"/>
                  <a:pt x="288859" y="769748"/>
                  <a:pt x="265829" y="754165"/>
                </a:cubicBezTo>
                <a:cubicBezTo>
                  <a:pt x="256796" y="748053"/>
                  <a:pt x="254806" y="769637"/>
                  <a:pt x="244842" y="775202"/>
                </a:cubicBezTo>
                <a:cubicBezTo>
                  <a:pt x="221601" y="788181"/>
                  <a:pt x="193542" y="797640"/>
                  <a:pt x="167892" y="808860"/>
                </a:cubicBezTo>
                <a:cubicBezTo>
                  <a:pt x="146905" y="801848"/>
                  <a:pt x="126199" y="794524"/>
                  <a:pt x="104933" y="787824"/>
                </a:cubicBezTo>
                <a:cubicBezTo>
                  <a:pt x="77220" y="779093"/>
                  <a:pt x="51526" y="766661"/>
                  <a:pt x="20987" y="762580"/>
                </a:cubicBezTo>
                <a:cubicBezTo>
                  <a:pt x="17388" y="762099"/>
                  <a:pt x="13762" y="762106"/>
                  <a:pt x="10150" y="762458"/>
                </a:cubicBezTo>
                <a:lnTo>
                  <a:pt x="0" y="764288"/>
                </a:lnTo>
                <a:close/>
              </a:path>
            </a:pathLst>
          </a:custGeom>
        </p:spPr>
      </p:pic>
      <p:pic>
        <p:nvPicPr>
          <p:cNvPr id="77" name="Picture 76">
            <a:extLst>
              <a:ext uri="{FF2B5EF4-FFF2-40B4-BE49-F238E27FC236}">
                <a16:creationId xmlns:a16="http://schemas.microsoft.com/office/drawing/2014/main" id="{75DAB216-6112-D067-6850-1EB7202FA539}"/>
              </a:ext>
            </a:extLst>
          </p:cNvPr>
          <p:cNvPicPr>
            <a:picLocks noChangeAspect="1"/>
          </p:cNvPicPr>
          <p:nvPr/>
        </p:nvPicPr>
        <p:blipFill>
          <a:blip r:embed="rId20"/>
          <a:srcRect l="1383" t="561" r="6028"/>
          <a:stretch>
            <a:fillRect/>
          </a:stretch>
        </p:blipFill>
        <p:spPr>
          <a:xfrm>
            <a:off x="686818" y="6599152"/>
            <a:ext cx="5176852" cy="1231302"/>
          </a:xfrm>
          <a:custGeom>
            <a:avLst/>
            <a:gdLst>
              <a:gd name="connsiteX0" fmla="*/ 1805614 w 5176852"/>
              <a:gd name="connsiteY0" fmla="*/ 926001 h 1231302"/>
              <a:gd name="connsiteX1" fmla="*/ 1811430 w 5176852"/>
              <a:gd name="connsiteY1" fmla="*/ 929385 h 1231302"/>
              <a:gd name="connsiteX2" fmla="*/ 1812790 w 5176852"/>
              <a:gd name="connsiteY2" fmla="*/ 932106 h 1231302"/>
              <a:gd name="connsiteX3" fmla="*/ 1811447 w 5176852"/>
              <a:gd name="connsiteY3" fmla="*/ 955213 h 1231302"/>
              <a:gd name="connsiteX4" fmla="*/ 1806475 w 5176852"/>
              <a:gd name="connsiteY4" fmla="*/ 1057243 h 1231302"/>
              <a:gd name="connsiteX5" fmla="*/ 1798586 w 5176852"/>
              <a:gd name="connsiteY5" fmla="*/ 931005 h 1231302"/>
              <a:gd name="connsiteX6" fmla="*/ 1805614 w 5176852"/>
              <a:gd name="connsiteY6" fmla="*/ 926001 h 1231302"/>
              <a:gd name="connsiteX7" fmla="*/ 0 w 5176852"/>
              <a:gd name="connsiteY7" fmla="*/ 0 h 1231302"/>
              <a:gd name="connsiteX8" fmla="*/ 5176852 w 5176852"/>
              <a:gd name="connsiteY8" fmla="*/ 0 h 1231302"/>
              <a:gd name="connsiteX9" fmla="*/ 5176852 w 5176852"/>
              <a:gd name="connsiteY9" fmla="*/ 1020161 h 1231302"/>
              <a:gd name="connsiteX10" fmla="*/ 5159103 w 5176852"/>
              <a:gd name="connsiteY10" fmla="*/ 1005600 h 1231302"/>
              <a:gd name="connsiteX11" fmla="*/ 5095995 w 5176852"/>
              <a:gd name="connsiteY11" fmla="*/ 948219 h 1231302"/>
              <a:gd name="connsiteX12" fmla="*/ 5088107 w 5176852"/>
              <a:gd name="connsiteY12" fmla="*/ 999862 h 1231302"/>
              <a:gd name="connsiteX13" fmla="*/ 5072329 w 5176852"/>
              <a:gd name="connsiteY13" fmla="*/ 913790 h 1231302"/>
              <a:gd name="connsiteX14" fmla="*/ 5001332 w 5176852"/>
              <a:gd name="connsiteY14" fmla="*/ 1085933 h 1231302"/>
              <a:gd name="connsiteX15" fmla="*/ 4954001 w 5176852"/>
              <a:gd name="connsiteY15" fmla="*/ 1172004 h 1231302"/>
              <a:gd name="connsiteX16" fmla="*/ 4835673 w 5176852"/>
              <a:gd name="connsiteY16" fmla="*/ 1080195 h 1231302"/>
              <a:gd name="connsiteX17" fmla="*/ 4662125 w 5176852"/>
              <a:gd name="connsiteY17" fmla="*/ 730172 h 1231302"/>
              <a:gd name="connsiteX18" fmla="*/ 4599017 w 5176852"/>
              <a:gd name="connsiteY18" fmla="*/ 873624 h 1231302"/>
              <a:gd name="connsiteX19" fmla="*/ 4551686 w 5176852"/>
              <a:gd name="connsiteY19" fmla="*/ 1028552 h 1231302"/>
              <a:gd name="connsiteX20" fmla="*/ 4543797 w 5176852"/>
              <a:gd name="connsiteY20" fmla="*/ 971171 h 1231302"/>
              <a:gd name="connsiteX21" fmla="*/ 4520132 w 5176852"/>
              <a:gd name="connsiteY21" fmla="*/ 879362 h 1231302"/>
              <a:gd name="connsiteX22" fmla="*/ 4472800 w 5176852"/>
              <a:gd name="connsiteY22" fmla="*/ 988386 h 1231302"/>
              <a:gd name="connsiteX23" fmla="*/ 4464912 w 5176852"/>
              <a:gd name="connsiteY23" fmla="*/ 959695 h 1231302"/>
              <a:gd name="connsiteX24" fmla="*/ 4393915 w 5176852"/>
              <a:gd name="connsiteY24" fmla="*/ 862148 h 1231302"/>
              <a:gd name="connsiteX25" fmla="*/ 4322918 w 5176852"/>
              <a:gd name="connsiteY25" fmla="*/ 902314 h 1231302"/>
              <a:gd name="connsiteX26" fmla="*/ 4157259 w 5176852"/>
              <a:gd name="connsiteY26" fmla="*/ 1045767 h 1231302"/>
              <a:gd name="connsiteX27" fmla="*/ 4133593 w 5176852"/>
              <a:gd name="connsiteY27" fmla="*/ 827719 h 1231302"/>
              <a:gd name="connsiteX28" fmla="*/ 4109928 w 5176852"/>
              <a:gd name="connsiteY28" fmla="*/ 821981 h 1231302"/>
              <a:gd name="connsiteX29" fmla="*/ 3920603 w 5176852"/>
              <a:gd name="connsiteY29" fmla="*/ 1114623 h 1231302"/>
              <a:gd name="connsiteX30" fmla="*/ 3849606 w 5176852"/>
              <a:gd name="connsiteY30" fmla="*/ 988386 h 1231302"/>
              <a:gd name="connsiteX31" fmla="*/ 3810163 w 5176852"/>
              <a:gd name="connsiteY31" fmla="*/ 965433 h 1231302"/>
              <a:gd name="connsiteX32" fmla="*/ 3778609 w 5176852"/>
              <a:gd name="connsiteY32" fmla="*/ 971171 h 1231302"/>
              <a:gd name="connsiteX33" fmla="*/ 3652393 w 5176852"/>
              <a:gd name="connsiteY33" fmla="*/ 976909 h 1231302"/>
              <a:gd name="connsiteX34" fmla="*/ 3612950 w 5176852"/>
              <a:gd name="connsiteY34" fmla="*/ 953957 h 1231302"/>
              <a:gd name="connsiteX35" fmla="*/ 3534064 w 5176852"/>
              <a:gd name="connsiteY35" fmla="*/ 873624 h 1231302"/>
              <a:gd name="connsiteX36" fmla="*/ 3486734 w 5176852"/>
              <a:gd name="connsiteY36" fmla="*/ 890838 h 1231302"/>
              <a:gd name="connsiteX37" fmla="*/ 3447291 w 5176852"/>
              <a:gd name="connsiteY37" fmla="*/ 1022814 h 1231302"/>
              <a:gd name="connsiteX38" fmla="*/ 3415737 w 5176852"/>
              <a:gd name="connsiteY38" fmla="*/ 1057243 h 1231302"/>
              <a:gd name="connsiteX39" fmla="*/ 3392071 w 5176852"/>
              <a:gd name="connsiteY39" fmla="*/ 982647 h 1231302"/>
              <a:gd name="connsiteX40" fmla="*/ 3360517 w 5176852"/>
              <a:gd name="connsiteY40" fmla="*/ 896576 h 1231302"/>
              <a:gd name="connsiteX41" fmla="*/ 3362518 w 5176852"/>
              <a:gd name="connsiteY41" fmla="*/ 1231302 h 1231302"/>
              <a:gd name="connsiteX42" fmla="*/ 3274138 w 5176852"/>
              <a:gd name="connsiteY42" fmla="*/ 1231302 h 1231302"/>
              <a:gd name="connsiteX43" fmla="*/ 3217299 w 5176852"/>
              <a:gd name="connsiteY43" fmla="*/ 1109191 h 1231302"/>
              <a:gd name="connsiteX44" fmla="*/ 3131749 w 5176852"/>
              <a:gd name="connsiteY44" fmla="*/ 919528 h 1231302"/>
              <a:gd name="connsiteX45" fmla="*/ 3044976 w 5176852"/>
              <a:gd name="connsiteY45" fmla="*/ 999862 h 1231302"/>
              <a:gd name="connsiteX46" fmla="*/ 3013421 w 5176852"/>
              <a:gd name="connsiteY46" fmla="*/ 1114623 h 1231302"/>
              <a:gd name="connsiteX47" fmla="*/ 3005533 w 5176852"/>
              <a:gd name="connsiteY47" fmla="*/ 1097409 h 1231302"/>
              <a:gd name="connsiteX48" fmla="*/ 2942424 w 5176852"/>
              <a:gd name="connsiteY48" fmla="*/ 988386 h 1231302"/>
              <a:gd name="connsiteX49" fmla="*/ 2910870 w 5176852"/>
              <a:gd name="connsiteY49" fmla="*/ 999862 h 1231302"/>
              <a:gd name="connsiteX50" fmla="*/ 2863539 w 5176852"/>
              <a:gd name="connsiteY50" fmla="*/ 1074457 h 1231302"/>
              <a:gd name="connsiteX51" fmla="*/ 2831985 w 5176852"/>
              <a:gd name="connsiteY51" fmla="*/ 1045767 h 1231302"/>
              <a:gd name="connsiteX52" fmla="*/ 2808319 w 5176852"/>
              <a:gd name="connsiteY52" fmla="*/ 1028552 h 1231302"/>
              <a:gd name="connsiteX53" fmla="*/ 2676380 w 5176852"/>
              <a:gd name="connsiteY53" fmla="*/ 1213261 h 1231302"/>
              <a:gd name="connsiteX54" fmla="*/ 2659495 w 5176852"/>
              <a:gd name="connsiteY54" fmla="*/ 1231302 h 1231302"/>
              <a:gd name="connsiteX55" fmla="*/ 2643369 w 5176852"/>
              <a:gd name="connsiteY55" fmla="*/ 1231302 h 1231302"/>
              <a:gd name="connsiteX56" fmla="*/ 2643076 w 5176852"/>
              <a:gd name="connsiteY56" fmla="*/ 1226593 h 1231302"/>
              <a:gd name="connsiteX57" fmla="*/ 2642660 w 5176852"/>
              <a:gd name="connsiteY57" fmla="*/ 1189219 h 1231302"/>
              <a:gd name="connsiteX58" fmla="*/ 2579552 w 5176852"/>
              <a:gd name="connsiteY58" fmla="*/ 994124 h 1231302"/>
              <a:gd name="connsiteX59" fmla="*/ 2587440 w 5176852"/>
              <a:gd name="connsiteY59" fmla="*/ 1080195 h 1231302"/>
              <a:gd name="connsiteX60" fmla="*/ 2595329 w 5176852"/>
              <a:gd name="connsiteY60" fmla="*/ 1143314 h 1231302"/>
              <a:gd name="connsiteX61" fmla="*/ 2563775 w 5176852"/>
              <a:gd name="connsiteY61" fmla="*/ 1131838 h 1231302"/>
              <a:gd name="connsiteX62" fmla="*/ 2421781 w 5176852"/>
              <a:gd name="connsiteY62" fmla="*/ 988386 h 1231302"/>
              <a:gd name="connsiteX63" fmla="*/ 2335007 w 5176852"/>
              <a:gd name="connsiteY63" fmla="*/ 994124 h 1231302"/>
              <a:gd name="connsiteX64" fmla="*/ 2224568 w 5176852"/>
              <a:gd name="connsiteY64" fmla="*/ 1062981 h 1231302"/>
              <a:gd name="connsiteX65" fmla="*/ 2208790 w 5176852"/>
              <a:gd name="connsiteY65" fmla="*/ 1045767 h 1231302"/>
              <a:gd name="connsiteX66" fmla="*/ 2200902 w 5176852"/>
              <a:gd name="connsiteY66" fmla="*/ 994124 h 1231302"/>
              <a:gd name="connsiteX67" fmla="*/ 2177236 w 5176852"/>
              <a:gd name="connsiteY67" fmla="*/ 1120361 h 1231302"/>
              <a:gd name="connsiteX68" fmla="*/ 2153571 w 5176852"/>
              <a:gd name="connsiteY68" fmla="*/ 1091671 h 1231302"/>
              <a:gd name="connsiteX69" fmla="*/ 2137794 w 5176852"/>
              <a:gd name="connsiteY69" fmla="*/ 1143314 h 1231302"/>
              <a:gd name="connsiteX70" fmla="*/ 2090462 w 5176852"/>
              <a:gd name="connsiteY70" fmla="*/ 1114623 h 1231302"/>
              <a:gd name="connsiteX71" fmla="*/ 2035243 w 5176852"/>
              <a:gd name="connsiteY71" fmla="*/ 1040028 h 1231302"/>
              <a:gd name="connsiteX72" fmla="*/ 1995800 w 5176852"/>
              <a:gd name="connsiteY72" fmla="*/ 1057243 h 1231302"/>
              <a:gd name="connsiteX73" fmla="*/ 1948469 w 5176852"/>
              <a:gd name="connsiteY73" fmla="*/ 1166266 h 1231302"/>
              <a:gd name="connsiteX74" fmla="*/ 1901138 w 5176852"/>
              <a:gd name="connsiteY74" fmla="*/ 1108885 h 1231302"/>
              <a:gd name="connsiteX75" fmla="*/ 1853806 w 5176852"/>
              <a:gd name="connsiteY75" fmla="*/ 1040028 h 1231302"/>
              <a:gd name="connsiteX76" fmla="*/ 1838029 w 5176852"/>
              <a:gd name="connsiteY76" fmla="*/ 1017076 h 1231302"/>
              <a:gd name="connsiteX77" fmla="*/ 1816342 w 5176852"/>
              <a:gd name="connsiteY77" fmla="*/ 939217 h 1231302"/>
              <a:gd name="connsiteX78" fmla="*/ 1812790 w 5176852"/>
              <a:gd name="connsiteY78" fmla="*/ 932106 h 1231302"/>
              <a:gd name="connsiteX79" fmla="*/ 1812986 w 5176852"/>
              <a:gd name="connsiteY79" fmla="*/ 928726 h 1231302"/>
              <a:gd name="connsiteX80" fmla="*/ 1818205 w 5176852"/>
              <a:gd name="connsiteY80" fmla="*/ 855704 h 1231302"/>
              <a:gd name="connsiteX81" fmla="*/ 1818697 w 5176852"/>
              <a:gd name="connsiteY81" fmla="*/ 850624 h 1231302"/>
              <a:gd name="connsiteX82" fmla="*/ 1820037 w 5176852"/>
              <a:gd name="connsiteY82" fmla="*/ 842229 h 1231302"/>
              <a:gd name="connsiteX83" fmla="*/ 1820064 w 5176852"/>
              <a:gd name="connsiteY83" fmla="*/ 836493 h 1231302"/>
              <a:gd name="connsiteX84" fmla="*/ 1818697 w 5176852"/>
              <a:gd name="connsiteY84" fmla="*/ 850624 h 1231302"/>
              <a:gd name="connsiteX85" fmla="*/ 1817633 w 5176852"/>
              <a:gd name="connsiteY85" fmla="*/ 857286 h 1231302"/>
              <a:gd name="connsiteX86" fmla="*/ 1774921 w 5176852"/>
              <a:gd name="connsiteY86" fmla="*/ 953957 h 1231302"/>
              <a:gd name="connsiteX87" fmla="*/ 1396271 w 5176852"/>
              <a:gd name="connsiteY87" fmla="*/ 1126100 h 1231302"/>
              <a:gd name="connsiteX88" fmla="*/ 1356828 w 5176852"/>
              <a:gd name="connsiteY88" fmla="*/ 1040028 h 1231302"/>
              <a:gd name="connsiteX89" fmla="*/ 1348940 w 5176852"/>
              <a:gd name="connsiteY89" fmla="*/ 1005600 h 1231302"/>
              <a:gd name="connsiteX90" fmla="*/ 1277943 w 5176852"/>
              <a:gd name="connsiteY90" fmla="*/ 948219 h 1231302"/>
              <a:gd name="connsiteX91" fmla="*/ 1230612 w 5176852"/>
              <a:gd name="connsiteY91" fmla="*/ 1040028 h 1231302"/>
              <a:gd name="connsiteX92" fmla="*/ 1222724 w 5176852"/>
              <a:gd name="connsiteY92" fmla="*/ 1057243 h 1231302"/>
              <a:gd name="connsiteX93" fmla="*/ 1206946 w 5176852"/>
              <a:gd name="connsiteY93" fmla="*/ 1028552 h 1231302"/>
              <a:gd name="connsiteX94" fmla="*/ 1009733 w 5176852"/>
              <a:gd name="connsiteY94" fmla="*/ 1114623 h 1231302"/>
              <a:gd name="connsiteX95" fmla="*/ 922959 w 5176852"/>
              <a:gd name="connsiteY95" fmla="*/ 988386 h 1231302"/>
              <a:gd name="connsiteX96" fmla="*/ 891405 w 5176852"/>
              <a:gd name="connsiteY96" fmla="*/ 971171 h 1231302"/>
              <a:gd name="connsiteX97" fmla="*/ 859850 w 5176852"/>
              <a:gd name="connsiteY97" fmla="*/ 988386 h 1231302"/>
              <a:gd name="connsiteX98" fmla="*/ 804631 w 5176852"/>
              <a:gd name="connsiteY98" fmla="*/ 1074457 h 1231302"/>
              <a:gd name="connsiteX99" fmla="*/ 773077 w 5176852"/>
              <a:gd name="connsiteY99" fmla="*/ 988386 h 1231302"/>
              <a:gd name="connsiteX100" fmla="*/ 733634 w 5176852"/>
              <a:gd name="connsiteY100" fmla="*/ 1062981 h 1231302"/>
              <a:gd name="connsiteX101" fmla="*/ 717857 w 5176852"/>
              <a:gd name="connsiteY101" fmla="*/ 1034290 h 1231302"/>
              <a:gd name="connsiteX102" fmla="*/ 678414 w 5176852"/>
              <a:gd name="connsiteY102" fmla="*/ 1062981 h 1231302"/>
              <a:gd name="connsiteX103" fmla="*/ 607417 w 5176852"/>
              <a:gd name="connsiteY103" fmla="*/ 1154790 h 1231302"/>
              <a:gd name="connsiteX104" fmla="*/ 583752 w 5176852"/>
              <a:gd name="connsiteY104" fmla="*/ 1126100 h 1231302"/>
              <a:gd name="connsiteX105" fmla="*/ 536421 w 5176852"/>
              <a:gd name="connsiteY105" fmla="*/ 999862 h 1231302"/>
              <a:gd name="connsiteX106" fmla="*/ 520644 w 5176852"/>
              <a:gd name="connsiteY106" fmla="*/ 1074457 h 1231302"/>
              <a:gd name="connsiteX107" fmla="*/ 512755 w 5176852"/>
              <a:gd name="connsiteY107" fmla="*/ 1040028 h 1231302"/>
              <a:gd name="connsiteX108" fmla="*/ 504867 w 5176852"/>
              <a:gd name="connsiteY108" fmla="*/ 1011338 h 1231302"/>
              <a:gd name="connsiteX109" fmla="*/ 465424 w 5176852"/>
              <a:gd name="connsiteY109" fmla="*/ 1137576 h 1231302"/>
              <a:gd name="connsiteX110" fmla="*/ 433870 w 5176852"/>
              <a:gd name="connsiteY110" fmla="*/ 1103147 h 1231302"/>
              <a:gd name="connsiteX111" fmla="*/ 402316 w 5176852"/>
              <a:gd name="connsiteY111" fmla="*/ 1080195 h 1231302"/>
              <a:gd name="connsiteX112" fmla="*/ 362873 w 5176852"/>
              <a:gd name="connsiteY112" fmla="*/ 1131838 h 1231302"/>
              <a:gd name="connsiteX113" fmla="*/ 339208 w 5176852"/>
              <a:gd name="connsiteY113" fmla="*/ 1108885 h 1231302"/>
              <a:gd name="connsiteX114" fmla="*/ 299765 w 5176852"/>
              <a:gd name="connsiteY114" fmla="*/ 1028552 h 1231302"/>
              <a:gd name="connsiteX115" fmla="*/ 276099 w 5176852"/>
              <a:gd name="connsiteY115" fmla="*/ 1057243 h 1231302"/>
              <a:gd name="connsiteX116" fmla="*/ 189325 w 5176852"/>
              <a:gd name="connsiteY116" fmla="*/ 1103147 h 1231302"/>
              <a:gd name="connsiteX117" fmla="*/ 118329 w 5176852"/>
              <a:gd name="connsiteY117" fmla="*/ 1074457 h 1231302"/>
              <a:gd name="connsiteX118" fmla="*/ 23666 w 5176852"/>
              <a:gd name="connsiteY118" fmla="*/ 1040028 h 1231302"/>
              <a:gd name="connsiteX119" fmla="*/ 11446 w 5176852"/>
              <a:gd name="connsiteY119" fmla="*/ 1039862 h 1231302"/>
              <a:gd name="connsiteX120" fmla="*/ 0 w 5176852"/>
              <a:gd name="connsiteY120" fmla="*/ 1042359 h 1231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5176852" h="1231302">
                <a:moveTo>
                  <a:pt x="1805614" y="926001"/>
                </a:moveTo>
                <a:cubicBezTo>
                  <a:pt x="1807738" y="925838"/>
                  <a:pt x="1809660" y="927075"/>
                  <a:pt x="1811430" y="929385"/>
                </a:cubicBezTo>
                <a:lnTo>
                  <a:pt x="1812790" y="932106"/>
                </a:lnTo>
                <a:lnTo>
                  <a:pt x="1811447" y="955213"/>
                </a:lnTo>
                <a:cubicBezTo>
                  <a:pt x="1809871" y="983494"/>
                  <a:pt x="1808194" y="1017240"/>
                  <a:pt x="1806475" y="1057243"/>
                </a:cubicBezTo>
                <a:cubicBezTo>
                  <a:pt x="1803846" y="1015163"/>
                  <a:pt x="1769856" y="967578"/>
                  <a:pt x="1798586" y="931005"/>
                </a:cubicBezTo>
                <a:cubicBezTo>
                  <a:pt x="1801165" y="927723"/>
                  <a:pt x="1803490" y="926163"/>
                  <a:pt x="1805614" y="926001"/>
                </a:cubicBezTo>
                <a:close/>
                <a:moveTo>
                  <a:pt x="0" y="0"/>
                </a:moveTo>
                <a:lnTo>
                  <a:pt x="5176852" y="0"/>
                </a:lnTo>
                <a:lnTo>
                  <a:pt x="5176852" y="1020161"/>
                </a:lnTo>
                <a:lnTo>
                  <a:pt x="5159103" y="1005600"/>
                </a:lnTo>
                <a:cubicBezTo>
                  <a:pt x="5136731" y="987293"/>
                  <a:pt x="5129463" y="950924"/>
                  <a:pt x="5095995" y="948219"/>
                </a:cubicBezTo>
                <a:cubicBezTo>
                  <a:pt x="5072329" y="946306"/>
                  <a:pt x="5098755" y="1015353"/>
                  <a:pt x="5088107" y="999862"/>
                </a:cubicBezTo>
                <a:cubicBezTo>
                  <a:pt x="5070311" y="973973"/>
                  <a:pt x="5077588" y="942481"/>
                  <a:pt x="5072329" y="913790"/>
                </a:cubicBezTo>
                <a:cubicBezTo>
                  <a:pt x="4994184" y="970633"/>
                  <a:pt x="5070984" y="908608"/>
                  <a:pt x="5001332" y="1085933"/>
                </a:cubicBezTo>
                <a:cubicBezTo>
                  <a:pt x="4989662" y="1115645"/>
                  <a:pt x="4969778" y="1143314"/>
                  <a:pt x="4954001" y="1172004"/>
                </a:cubicBezTo>
                <a:cubicBezTo>
                  <a:pt x="4858014" y="1152055"/>
                  <a:pt x="4908279" y="1172618"/>
                  <a:pt x="4835673" y="1080195"/>
                </a:cubicBezTo>
                <a:cubicBezTo>
                  <a:pt x="4491744" y="642395"/>
                  <a:pt x="4832524" y="812802"/>
                  <a:pt x="4662125" y="730172"/>
                </a:cubicBezTo>
                <a:cubicBezTo>
                  <a:pt x="4641089" y="777989"/>
                  <a:pt x="4616961" y="825144"/>
                  <a:pt x="4599017" y="873624"/>
                </a:cubicBezTo>
                <a:cubicBezTo>
                  <a:pt x="4580110" y="924707"/>
                  <a:pt x="4579377" y="979634"/>
                  <a:pt x="4551686" y="1028552"/>
                </a:cubicBezTo>
                <a:cubicBezTo>
                  <a:pt x="4541624" y="1046327"/>
                  <a:pt x="4547816" y="990170"/>
                  <a:pt x="4543797" y="971171"/>
                </a:cubicBezTo>
                <a:cubicBezTo>
                  <a:pt x="4537288" y="940397"/>
                  <a:pt x="4528020" y="909965"/>
                  <a:pt x="4520132" y="879362"/>
                </a:cubicBezTo>
                <a:cubicBezTo>
                  <a:pt x="4519811" y="880141"/>
                  <a:pt x="4477421" y="985025"/>
                  <a:pt x="4472800" y="988386"/>
                </a:cubicBezTo>
                <a:cubicBezTo>
                  <a:pt x="4463320" y="995282"/>
                  <a:pt x="4470460" y="968574"/>
                  <a:pt x="4464912" y="959695"/>
                </a:cubicBezTo>
                <a:cubicBezTo>
                  <a:pt x="4443982" y="926201"/>
                  <a:pt x="4417581" y="894664"/>
                  <a:pt x="4393915" y="862148"/>
                </a:cubicBezTo>
                <a:cubicBezTo>
                  <a:pt x="4370249" y="875537"/>
                  <a:pt x="4342837" y="886015"/>
                  <a:pt x="4322918" y="902314"/>
                </a:cubicBezTo>
                <a:cubicBezTo>
                  <a:pt x="4098947" y="1085595"/>
                  <a:pt x="4284246" y="968791"/>
                  <a:pt x="4157259" y="1045767"/>
                </a:cubicBezTo>
                <a:cubicBezTo>
                  <a:pt x="4156162" y="1025811"/>
                  <a:pt x="4155078" y="871477"/>
                  <a:pt x="4133593" y="827719"/>
                </a:cubicBezTo>
                <a:cubicBezTo>
                  <a:pt x="4130796" y="822023"/>
                  <a:pt x="4117816" y="823894"/>
                  <a:pt x="4109928" y="821981"/>
                </a:cubicBezTo>
                <a:cubicBezTo>
                  <a:pt x="4086853" y="886321"/>
                  <a:pt x="4031487" y="1096700"/>
                  <a:pt x="3920603" y="1114623"/>
                </a:cubicBezTo>
                <a:cubicBezTo>
                  <a:pt x="3859588" y="1124486"/>
                  <a:pt x="3873272" y="1030465"/>
                  <a:pt x="3849606" y="988386"/>
                </a:cubicBezTo>
                <a:cubicBezTo>
                  <a:pt x="3836458" y="980735"/>
                  <a:pt x="3826136" y="969306"/>
                  <a:pt x="3810163" y="965433"/>
                </a:cubicBezTo>
                <a:cubicBezTo>
                  <a:pt x="3799878" y="962940"/>
                  <a:pt x="3789397" y="970387"/>
                  <a:pt x="3778609" y="971171"/>
                </a:cubicBezTo>
                <a:cubicBezTo>
                  <a:pt x="3736664" y="974222"/>
                  <a:pt x="3694465" y="974997"/>
                  <a:pt x="3652393" y="976909"/>
                </a:cubicBezTo>
                <a:cubicBezTo>
                  <a:pt x="3639245" y="969259"/>
                  <a:pt x="3623729" y="963366"/>
                  <a:pt x="3612950" y="953957"/>
                </a:cubicBezTo>
                <a:cubicBezTo>
                  <a:pt x="3583988" y="928677"/>
                  <a:pt x="3571344" y="892267"/>
                  <a:pt x="3534064" y="873624"/>
                </a:cubicBezTo>
                <a:cubicBezTo>
                  <a:pt x="3519529" y="866355"/>
                  <a:pt x="3493607" y="879021"/>
                  <a:pt x="3486734" y="890838"/>
                </a:cubicBezTo>
                <a:cubicBezTo>
                  <a:pt x="3462618" y="932300"/>
                  <a:pt x="3460438" y="978822"/>
                  <a:pt x="3447291" y="1022814"/>
                </a:cubicBezTo>
                <a:cubicBezTo>
                  <a:pt x="3436773" y="1034290"/>
                  <a:pt x="3429145" y="1066996"/>
                  <a:pt x="3415737" y="1057243"/>
                </a:cubicBezTo>
                <a:cubicBezTo>
                  <a:pt x="3390929" y="1039198"/>
                  <a:pt x="3400579" y="1007404"/>
                  <a:pt x="3392071" y="982647"/>
                </a:cubicBezTo>
                <a:cubicBezTo>
                  <a:pt x="3382170" y="953841"/>
                  <a:pt x="3371035" y="925266"/>
                  <a:pt x="3360517" y="896576"/>
                </a:cubicBezTo>
                <a:lnTo>
                  <a:pt x="3362518" y="1231302"/>
                </a:lnTo>
                <a:lnTo>
                  <a:pt x="3274138" y="1231302"/>
                </a:lnTo>
                <a:lnTo>
                  <a:pt x="3217299" y="1109191"/>
                </a:lnTo>
                <a:cubicBezTo>
                  <a:pt x="3188783" y="1045971"/>
                  <a:pt x="3160674" y="982647"/>
                  <a:pt x="3131749" y="919528"/>
                </a:cubicBezTo>
                <a:cubicBezTo>
                  <a:pt x="3102825" y="946306"/>
                  <a:pt x="3063873" y="968704"/>
                  <a:pt x="3044976" y="999862"/>
                </a:cubicBezTo>
                <a:cubicBezTo>
                  <a:pt x="3023327" y="1035554"/>
                  <a:pt x="3028554" y="1077197"/>
                  <a:pt x="3013421" y="1114623"/>
                </a:cubicBezTo>
                <a:cubicBezTo>
                  <a:pt x="3011075" y="1120426"/>
                  <a:pt x="3008681" y="1103007"/>
                  <a:pt x="3005533" y="1097409"/>
                </a:cubicBezTo>
                <a:cubicBezTo>
                  <a:pt x="2985007" y="1060914"/>
                  <a:pt x="2963461" y="1024727"/>
                  <a:pt x="2942424" y="988386"/>
                </a:cubicBezTo>
                <a:cubicBezTo>
                  <a:pt x="2931907" y="992211"/>
                  <a:pt x="2917393" y="992744"/>
                  <a:pt x="2910870" y="999862"/>
                </a:cubicBezTo>
                <a:cubicBezTo>
                  <a:pt x="2889986" y="1022648"/>
                  <a:pt x="2892938" y="1057349"/>
                  <a:pt x="2863539" y="1074457"/>
                </a:cubicBezTo>
                <a:cubicBezTo>
                  <a:pt x="2850392" y="1082107"/>
                  <a:pt x="2843072" y="1054984"/>
                  <a:pt x="2831985" y="1045767"/>
                </a:cubicBezTo>
                <a:cubicBezTo>
                  <a:pt x="2824638" y="1039659"/>
                  <a:pt x="2816208" y="1034290"/>
                  <a:pt x="2808319" y="1028552"/>
                </a:cubicBezTo>
                <a:cubicBezTo>
                  <a:pt x="2808319" y="1028552"/>
                  <a:pt x="2738331" y="1141828"/>
                  <a:pt x="2676380" y="1213261"/>
                </a:cubicBezTo>
                <a:lnTo>
                  <a:pt x="2659495" y="1231302"/>
                </a:lnTo>
                <a:lnTo>
                  <a:pt x="2643369" y="1231302"/>
                </a:lnTo>
                <a:lnTo>
                  <a:pt x="2643076" y="1226593"/>
                </a:lnTo>
                <a:cubicBezTo>
                  <a:pt x="2643499" y="1214070"/>
                  <a:pt x="2645099" y="1197695"/>
                  <a:pt x="2642660" y="1189219"/>
                </a:cubicBezTo>
                <a:cubicBezTo>
                  <a:pt x="2623844" y="1123828"/>
                  <a:pt x="2600588" y="1059155"/>
                  <a:pt x="2579552" y="994124"/>
                </a:cubicBezTo>
                <a:cubicBezTo>
                  <a:pt x="2502025" y="980026"/>
                  <a:pt x="2557818" y="983232"/>
                  <a:pt x="2587440" y="1080195"/>
                </a:cubicBezTo>
                <a:cubicBezTo>
                  <a:pt x="2593740" y="1100818"/>
                  <a:pt x="2604513" y="1123272"/>
                  <a:pt x="2595329" y="1143314"/>
                </a:cubicBezTo>
                <a:cubicBezTo>
                  <a:pt x="2591610" y="1151428"/>
                  <a:pt x="2571203" y="1138469"/>
                  <a:pt x="2563775" y="1131838"/>
                </a:cubicBezTo>
                <a:cubicBezTo>
                  <a:pt x="2512606" y="1086159"/>
                  <a:pt x="2469112" y="1036203"/>
                  <a:pt x="2421781" y="988386"/>
                </a:cubicBezTo>
                <a:cubicBezTo>
                  <a:pt x="2392856" y="990298"/>
                  <a:pt x="2360776" y="984377"/>
                  <a:pt x="2335007" y="994124"/>
                </a:cubicBezTo>
                <a:cubicBezTo>
                  <a:pt x="2291990" y="1010395"/>
                  <a:pt x="2266826" y="1045690"/>
                  <a:pt x="2224568" y="1062981"/>
                </a:cubicBezTo>
                <a:cubicBezTo>
                  <a:pt x="2216304" y="1066361"/>
                  <a:pt x="2211090" y="1052457"/>
                  <a:pt x="2208790" y="1045767"/>
                </a:cubicBezTo>
                <a:cubicBezTo>
                  <a:pt x="2203015" y="1028963"/>
                  <a:pt x="2203531" y="1011338"/>
                  <a:pt x="2200902" y="994124"/>
                </a:cubicBezTo>
                <a:cubicBezTo>
                  <a:pt x="2193014" y="1036203"/>
                  <a:pt x="2196668" y="1080314"/>
                  <a:pt x="2177236" y="1120361"/>
                </a:cubicBezTo>
                <a:cubicBezTo>
                  <a:pt x="2172133" y="1130878"/>
                  <a:pt x="2165543" y="1084704"/>
                  <a:pt x="2153571" y="1091671"/>
                </a:cubicBezTo>
                <a:cubicBezTo>
                  <a:pt x="2134640" y="1102687"/>
                  <a:pt x="2143053" y="1126099"/>
                  <a:pt x="2137794" y="1143314"/>
                </a:cubicBezTo>
                <a:cubicBezTo>
                  <a:pt x="2122016" y="1133750"/>
                  <a:pt x="2102487" y="1126734"/>
                  <a:pt x="2090462" y="1114623"/>
                </a:cubicBezTo>
                <a:cubicBezTo>
                  <a:pt x="2067731" y="1091729"/>
                  <a:pt x="2065068" y="1058108"/>
                  <a:pt x="2035243" y="1040028"/>
                </a:cubicBezTo>
                <a:cubicBezTo>
                  <a:pt x="2023464" y="1032888"/>
                  <a:pt x="2002657" y="1047267"/>
                  <a:pt x="1995800" y="1057243"/>
                </a:cubicBezTo>
                <a:cubicBezTo>
                  <a:pt x="1972369" y="1091330"/>
                  <a:pt x="1964246" y="1129925"/>
                  <a:pt x="1948469" y="1166266"/>
                </a:cubicBezTo>
                <a:cubicBezTo>
                  <a:pt x="1932692" y="1147139"/>
                  <a:pt x="1912013" y="1129741"/>
                  <a:pt x="1901138" y="1108885"/>
                </a:cubicBezTo>
                <a:cubicBezTo>
                  <a:pt x="1851629" y="1013943"/>
                  <a:pt x="1870922" y="952885"/>
                  <a:pt x="1853806" y="1040028"/>
                </a:cubicBezTo>
                <a:cubicBezTo>
                  <a:pt x="1848547" y="1032378"/>
                  <a:pt x="1842095" y="1025102"/>
                  <a:pt x="1838029" y="1017076"/>
                </a:cubicBezTo>
                <a:cubicBezTo>
                  <a:pt x="1829046" y="999340"/>
                  <a:pt x="1823942" y="959895"/>
                  <a:pt x="1816342" y="939217"/>
                </a:cubicBezTo>
                <a:lnTo>
                  <a:pt x="1812790" y="932106"/>
                </a:lnTo>
                <a:lnTo>
                  <a:pt x="1812986" y="928726"/>
                </a:lnTo>
                <a:cubicBezTo>
                  <a:pt x="1814988" y="895760"/>
                  <a:pt x="1816775" y="872043"/>
                  <a:pt x="1818205" y="855704"/>
                </a:cubicBezTo>
                <a:lnTo>
                  <a:pt x="1818697" y="850624"/>
                </a:lnTo>
                <a:lnTo>
                  <a:pt x="1820037" y="842229"/>
                </a:lnTo>
                <a:cubicBezTo>
                  <a:pt x="1822508" y="824537"/>
                  <a:pt x="1822141" y="817633"/>
                  <a:pt x="1820064" y="836493"/>
                </a:cubicBezTo>
                <a:lnTo>
                  <a:pt x="1818697" y="850624"/>
                </a:lnTo>
                <a:lnTo>
                  <a:pt x="1817633" y="857286"/>
                </a:lnTo>
                <a:cubicBezTo>
                  <a:pt x="1811690" y="890511"/>
                  <a:pt x="1798724" y="939583"/>
                  <a:pt x="1774921" y="953957"/>
                </a:cubicBezTo>
                <a:cubicBezTo>
                  <a:pt x="1660402" y="1023113"/>
                  <a:pt x="1522488" y="1068719"/>
                  <a:pt x="1396271" y="1126100"/>
                </a:cubicBezTo>
                <a:cubicBezTo>
                  <a:pt x="1369807" y="1087600"/>
                  <a:pt x="1376650" y="1101306"/>
                  <a:pt x="1356828" y="1040028"/>
                </a:cubicBezTo>
                <a:cubicBezTo>
                  <a:pt x="1353165" y="1028703"/>
                  <a:pt x="1357417" y="1015466"/>
                  <a:pt x="1348940" y="1005600"/>
                </a:cubicBezTo>
                <a:cubicBezTo>
                  <a:pt x="1330191" y="983779"/>
                  <a:pt x="1301609" y="967346"/>
                  <a:pt x="1277943" y="948219"/>
                </a:cubicBezTo>
                <a:cubicBezTo>
                  <a:pt x="1262166" y="978822"/>
                  <a:pt x="1246146" y="1009359"/>
                  <a:pt x="1230612" y="1040028"/>
                </a:cubicBezTo>
                <a:cubicBezTo>
                  <a:pt x="1227738" y="1045704"/>
                  <a:pt x="1229642" y="1060597"/>
                  <a:pt x="1222724" y="1057243"/>
                </a:cubicBezTo>
                <a:cubicBezTo>
                  <a:pt x="1210942" y="1051529"/>
                  <a:pt x="1212205" y="1038116"/>
                  <a:pt x="1206946" y="1028552"/>
                </a:cubicBezTo>
                <a:cubicBezTo>
                  <a:pt x="1082318" y="937898"/>
                  <a:pt x="1154514" y="956653"/>
                  <a:pt x="1009733" y="1114623"/>
                </a:cubicBezTo>
                <a:cubicBezTo>
                  <a:pt x="938715" y="1062965"/>
                  <a:pt x="1034231" y="1136773"/>
                  <a:pt x="922959" y="988386"/>
                </a:cubicBezTo>
                <a:cubicBezTo>
                  <a:pt x="916663" y="979990"/>
                  <a:pt x="901923" y="976909"/>
                  <a:pt x="891405" y="971171"/>
                </a:cubicBezTo>
                <a:cubicBezTo>
                  <a:pt x="880887" y="976909"/>
                  <a:pt x="866706" y="980225"/>
                  <a:pt x="859850" y="988386"/>
                </a:cubicBezTo>
                <a:cubicBezTo>
                  <a:pt x="837154" y="1015401"/>
                  <a:pt x="848157" y="1074457"/>
                  <a:pt x="804631" y="1074457"/>
                </a:cubicBezTo>
                <a:cubicBezTo>
                  <a:pt x="763810" y="1074457"/>
                  <a:pt x="812926" y="994827"/>
                  <a:pt x="773077" y="988386"/>
                </a:cubicBezTo>
                <a:cubicBezTo>
                  <a:pt x="737324" y="982607"/>
                  <a:pt x="746782" y="1038116"/>
                  <a:pt x="733634" y="1062981"/>
                </a:cubicBezTo>
                <a:cubicBezTo>
                  <a:pt x="728375" y="1053417"/>
                  <a:pt x="732017" y="1034290"/>
                  <a:pt x="717857" y="1034290"/>
                </a:cubicBezTo>
                <a:cubicBezTo>
                  <a:pt x="699264" y="1034290"/>
                  <a:pt x="688728" y="1051727"/>
                  <a:pt x="678414" y="1062981"/>
                </a:cubicBezTo>
                <a:cubicBezTo>
                  <a:pt x="651638" y="1092196"/>
                  <a:pt x="631083" y="1124187"/>
                  <a:pt x="607417" y="1154790"/>
                </a:cubicBezTo>
                <a:cubicBezTo>
                  <a:pt x="599529" y="1145227"/>
                  <a:pt x="588600" y="1136680"/>
                  <a:pt x="583752" y="1126100"/>
                </a:cubicBezTo>
                <a:cubicBezTo>
                  <a:pt x="564790" y="1084722"/>
                  <a:pt x="576257" y="1032461"/>
                  <a:pt x="536421" y="999862"/>
                </a:cubicBezTo>
                <a:cubicBezTo>
                  <a:pt x="513443" y="981058"/>
                  <a:pt x="525903" y="1049592"/>
                  <a:pt x="520644" y="1074457"/>
                </a:cubicBezTo>
                <a:cubicBezTo>
                  <a:pt x="518014" y="1062981"/>
                  <a:pt x="515616" y="1051475"/>
                  <a:pt x="512755" y="1040028"/>
                </a:cubicBezTo>
                <a:cubicBezTo>
                  <a:pt x="510357" y="1030433"/>
                  <a:pt x="509329" y="1002141"/>
                  <a:pt x="504867" y="1011338"/>
                </a:cubicBezTo>
                <a:cubicBezTo>
                  <a:pt x="485122" y="1052030"/>
                  <a:pt x="478572" y="1095496"/>
                  <a:pt x="465424" y="1137576"/>
                </a:cubicBezTo>
                <a:cubicBezTo>
                  <a:pt x="454906" y="1126099"/>
                  <a:pt x="445715" y="1113917"/>
                  <a:pt x="433870" y="1103147"/>
                </a:cubicBezTo>
                <a:cubicBezTo>
                  <a:pt x="424577" y="1094698"/>
                  <a:pt x="415318" y="1074940"/>
                  <a:pt x="402316" y="1080195"/>
                </a:cubicBezTo>
                <a:cubicBezTo>
                  <a:pt x="378650" y="1089759"/>
                  <a:pt x="376021" y="1114623"/>
                  <a:pt x="362873" y="1131838"/>
                </a:cubicBezTo>
                <a:cubicBezTo>
                  <a:pt x="354984" y="1124187"/>
                  <a:pt x="344548" y="1117624"/>
                  <a:pt x="339208" y="1108885"/>
                </a:cubicBezTo>
                <a:cubicBezTo>
                  <a:pt x="323331" y="1082902"/>
                  <a:pt x="325735" y="1049804"/>
                  <a:pt x="299765" y="1028552"/>
                </a:cubicBezTo>
                <a:cubicBezTo>
                  <a:pt x="289578" y="1020217"/>
                  <a:pt x="287335" y="1049654"/>
                  <a:pt x="276099" y="1057243"/>
                </a:cubicBezTo>
                <a:cubicBezTo>
                  <a:pt x="249890" y="1074945"/>
                  <a:pt x="218250" y="1087845"/>
                  <a:pt x="189325" y="1103147"/>
                </a:cubicBezTo>
                <a:cubicBezTo>
                  <a:pt x="165659" y="1093584"/>
                  <a:pt x="142310" y="1083594"/>
                  <a:pt x="118329" y="1074457"/>
                </a:cubicBezTo>
                <a:cubicBezTo>
                  <a:pt x="87078" y="1062550"/>
                  <a:pt x="58104" y="1045595"/>
                  <a:pt x="23666" y="1040028"/>
                </a:cubicBezTo>
                <a:cubicBezTo>
                  <a:pt x="19608" y="1039372"/>
                  <a:pt x="15519" y="1039383"/>
                  <a:pt x="11446" y="1039862"/>
                </a:cubicBezTo>
                <a:lnTo>
                  <a:pt x="0" y="1042359"/>
                </a:lnTo>
                <a:close/>
              </a:path>
            </a:pathLst>
          </a:custGeom>
        </p:spPr>
      </p:pic>
      <p:pic>
        <p:nvPicPr>
          <p:cNvPr id="92" name="Picture 91">
            <a:extLst>
              <a:ext uri="{FF2B5EF4-FFF2-40B4-BE49-F238E27FC236}">
                <a16:creationId xmlns:a16="http://schemas.microsoft.com/office/drawing/2014/main" id="{142FBEB0-00FA-DCBF-6AFC-02EF75EB2689}"/>
              </a:ext>
            </a:extLst>
          </p:cNvPr>
          <p:cNvPicPr>
            <a:picLocks noChangeAspect="1"/>
          </p:cNvPicPr>
          <p:nvPr/>
        </p:nvPicPr>
        <p:blipFill>
          <a:blip r:embed="rId21"/>
          <a:srcRect l="1953" t="6498" r="2005" b="24529"/>
          <a:stretch>
            <a:fillRect/>
          </a:stretch>
        </p:blipFill>
        <p:spPr>
          <a:xfrm>
            <a:off x="6747256" y="8889553"/>
            <a:ext cx="4976508" cy="702963"/>
          </a:xfrm>
          <a:custGeom>
            <a:avLst/>
            <a:gdLst>
              <a:gd name="connsiteX0" fmla="*/ 1735737 w 4976508"/>
              <a:gd name="connsiteY0" fmla="*/ 502515 h 702963"/>
              <a:gd name="connsiteX1" fmla="*/ 1741328 w 4976508"/>
              <a:gd name="connsiteY1" fmla="*/ 504352 h 702963"/>
              <a:gd name="connsiteX2" fmla="*/ 1742635 w 4976508"/>
              <a:gd name="connsiteY2" fmla="*/ 505828 h 702963"/>
              <a:gd name="connsiteX3" fmla="*/ 1741344 w 4976508"/>
              <a:gd name="connsiteY3" fmla="*/ 518368 h 702963"/>
              <a:gd name="connsiteX4" fmla="*/ 1736565 w 4976508"/>
              <a:gd name="connsiteY4" fmla="*/ 573736 h 702963"/>
              <a:gd name="connsiteX5" fmla="*/ 1728981 w 4976508"/>
              <a:gd name="connsiteY5" fmla="*/ 505230 h 702963"/>
              <a:gd name="connsiteX6" fmla="*/ 1735737 w 4976508"/>
              <a:gd name="connsiteY6" fmla="*/ 502515 h 702963"/>
              <a:gd name="connsiteX7" fmla="*/ 0 w 4976508"/>
              <a:gd name="connsiteY7" fmla="*/ 0 h 702963"/>
              <a:gd name="connsiteX8" fmla="*/ 4976508 w 4976508"/>
              <a:gd name="connsiteY8" fmla="*/ 0 h 702963"/>
              <a:gd name="connsiteX9" fmla="*/ 4976508 w 4976508"/>
              <a:gd name="connsiteY9" fmla="*/ 553613 h 702963"/>
              <a:gd name="connsiteX10" fmla="*/ 4959446 w 4976508"/>
              <a:gd name="connsiteY10" fmla="*/ 545711 h 702963"/>
              <a:gd name="connsiteX11" fmla="*/ 4898780 w 4976508"/>
              <a:gd name="connsiteY11" fmla="*/ 514572 h 702963"/>
              <a:gd name="connsiteX12" fmla="*/ 4891197 w 4976508"/>
              <a:gd name="connsiteY12" fmla="*/ 542597 h 702963"/>
              <a:gd name="connsiteX13" fmla="*/ 4876030 w 4976508"/>
              <a:gd name="connsiteY13" fmla="*/ 495889 h 702963"/>
              <a:gd name="connsiteX14" fmla="*/ 4807780 w 4976508"/>
              <a:gd name="connsiteY14" fmla="*/ 589306 h 702963"/>
              <a:gd name="connsiteX15" fmla="*/ 4762282 w 4976508"/>
              <a:gd name="connsiteY15" fmla="*/ 636014 h 702963"/>
              <a:gd name="connsiteX16" fmla="*/ 4648532 w 4976508"/>
              <a:gd name="connsiteY16" fmla="*/ 586192 h 702963"/>
              <a:gd name="connsiteX17" fmla="*/ 4481701 w 4976508"/>
              <a:gd name="connsiteY17" fmla="*/ 396244 h 702963"/>
              <a:gd name="connsiteX18" fmla="*/ 4421035 w 4976508"/>
              <a:gd name="connsiteY18" fmla="*/ 474091 h 702963"/>
              <a:gd name="connsiteX19" fmla="*/ 4375536 w 4976508"/>
              <a:gd name="connsiteY19" fmla="*/ 558167 h 702963"/>
              <a:gd name="connsiteX20" fmla="*/ 4367952 w 4976508"/>
              <a:gd name="connsiteY20" fmla="*/ 527028 h 702963"/>
              <a:gd name="connsiteX21" fmla="*/ 4345202 w 4976508"/>
              <a:gd name="connsiteY21" fmla="*/ 477205 h 702963"/>
              <a:gd name="connsiteX22" fmla="*/ 4299703 w 4976508"/>
              <a:gd name="connsiteY22" fmla="*/ 536369 h 702963"/>
              <a:gd name="connsiteX23" fmla="*/ 4292120 w 4976508"/>
              <a:gd name="connsiteY23" fmla="*/ 520800 h 702963"/>
              <a:gd name="connsiteX24" fmla="*/ 4223870 w 4976508"/>
              <a:gd name="connsiteY24" fmla="*/ 467863 h 702963"/>
              <a:gd name="connsiteX25" fmla="*/ 4155622 w 4976508"/>
              <a:gd name="connsiteY25" fmla="*/ 489661 h 702963"/>
              <a:gd name="connsiteX26" fmla="*/ 3996373 w 4976508"/>
              <a:gd name="connsiteY26" fmla="*/ 567508 h 702963"/>
              <a:gd name="connsiteX27" fmla="*/ 3973623 w 4976508"/>
              <a:gd name="connsiteY27" fmla="*/ 449180 h 702963"/>
              <a:gd name="connsiteX28" fmla="*/ 3950874 w 4976508"/>
              <a:gd name="connsiteY28" fmla="*/ 446066 h 702963"/>
              <a:gd name="connsiteX29" fmla="*/ 3768876 w 4976508"/>
              <a:gd name="connsiteY29" fmla="*/ 604875 h 702963"/>
              <a:gd name="connsiteX30" fmla="*/ 3700627 w 4976508"/>
              <a:gd name="connsiteY30" fmla="*/ 536369 h 702963"/>
              <a:gd name="connsiteX31" fmla="*/ 3662710 w 4976508"/>
              <a:gd name="connsiteY31" fmla="*/ 523914 h 702963"/>
              <a:gd name="connsiteX32" fmla="*/ 3632377 w 4976508"/>
              <a:gd name="connsiteY32" fmla="*/ 527028 h 702963"/>
              <a:gd name="connsiteX33" fmla="*/ 3511045 w 4976508"/>
              <a:gd name="connsiteY33" fmla="*/ 530141 h 702963"/>
              <a:gd name="connsiteX34" fmla="*/ 3473129 w 4976508"/>
              <a:gd name="connsiteY34" fmla="*/ 517686 h 702963"/>
              <a:gd name="connsiteX35" fmla="*/ 3397296 w 4976508"/>
              <a:gd name="connsiteY35" fmla="*/ 474091 h 702963"/>
              <a:gd name="connsiteX36" fmla="*/ 3351797 w 4976508"/>
              <a:gd name="connsiteY36" fmla="*/ 483433 h 702963"/>
              <a:gd name="connsiteX37" fmla="*/ 3313881 w 4976508"/>
              <a:gd name="connsiteY37" fmla="*/ 555053 h 702963"/>
              <a:gd name="connsiteX38" fmla="*/ 3283548 w 4976508"/>
              <a:gd name="connsiteY38" fmla="*/ 573736 h 702963"/>
              <a:gd name="connsiteX39" fmla="*/ 3260798 w 4976508"/>
              <a:gd name="connsiteY39" fmla="*/ 533255 h 702963"/>
              <a:gd name="connsiteX40" fmla="*/ 3230465 w 4976508"/>
              <a:gd name="connsiteY40" fmla="*/ 486547 h 702963"/>
              <a:gd name="connsiteX41" fmla="*/ 3232519 w 4976508"/>
              <a:gd name="connsiteY41" fmla="*/ 680565 h 702963"/>
              <a:gd name="connsiteX42" fmla="*/ 3229169 w 4976508"/>
              <a:gd name="connsiteY42" fmla="*/ 702963 h 702963"/>
              <a:gd name="connsiteX43" fmla="*/ 3176098 w 4976508"/>
              <a:gd name="connsiteY43" fmla="*/ 702963 h 702963"/>
              <a:gd name="connsiteX44" fmla="*/ 3092790 w 4976508"/>
              <a:gd name="connsiteY44" fmla="*/ 601927 h 702963"/>
              <a:gd name="connsiteX45" fmla="*/ 3010551 w 4976508"/>
              <a:gd name="connsiteY45" fmla="*/ 499002 h 702963"/>
              <a:gd name="connsiteX46" fmla="*/ 2927135 w 4976508"/>
              <a:gd name="connsiteY46" fmla="*/ 542597 h 702963"/>
              <a:gd name="connsiteX47" fmla="*/ 2896802 w 4976508"/>
              <a:gd name="connsiteY47" fmla="*/ 604875 h 702963"/>
              <a:gd name="connsiteX48" fmla="*/ 2889219 w 4976508"/>
              <a:gd name="connsiteY48" fmla="*/ 595533 h 702963"/>
              <a:gd name="connsiteX49" fmla="*/ 2828553 w 4976508"/>
              <a:gd name="connsiteY49" fmla="*/ 536369 h 702963"/>
              <a:gd name="connsiteX50" fmla="*/ 2798220 w 4976508"/>
              <a:gd name="connsiteY50" fmla="*/ 542597 h 702963"/>
              <a:gd name="connsiteX51" fmla="*/ 2752720 w 4976508"/>
              <a:gd name="connsiteY51" fmla="*/ 583078 h 702963"/>
              <a:gd name="connsiteX52" fmla="*/ 2722387 w 4976508"/>
              <a:gd name="connsiteY52" fmla="*/ 567508 h 702963"/>
              <a:gd name="connsiteX53" fmla="*/ 2699637 w 4976508"/>
              <a:gd name="connsiteY53" fmla="*/ 558167 h 702963"/>
              <a:gd name="connsiteX54" fmla="*/ 2547972 w 4976508"/>
              <a:gd name="connsiteY54" fmla="*/ 673381 h 702963"/>
              <a:gd name="connsiteX55" fmla="*/ 2540389 w 4976508"/>
              <a:gd name="connsiteY55" fmla="*/ 645356 h 702963"/>
              <a:gd name="connsiteX56" fmla="*/ 2479723 w 4976508"/>
              <a:gd name="connsiteY56" fmla="*/ 539483 h 702963"/>
              <a:gd name="connsiteX57" fmla="*/ 2487306 w 4976508"/>
              <a:gd name="connsiteY57" fmla="*/ 586192 h 702963"/>
              <a:gd name="connsiteX58" fmla="*/ 2494889 w 4976508"/>
              <a:gd name="connsiteY58" fmla="*/ 620445 h 702963"/>
              <a:gd name="connsiteX59" fmla="*/ 2464557 w 4976508"/>
              <a:gd name="connsiteY59" fmla="*/ 614217 h 702963"/>
              <a:gd name="connsiteX60" fmla="*/ 2328058 w 4976508"/>
              <a:gd name="connsiteY60" fmla="*/ 536369 h 702963"/>
              <a:gd name="connsiteX61" fmla="*/ 2244642 w 4976508"/>
              <a:gd name="connsiteY61" fmla="*/ 539483 h 702963"/>
              <a:gd name="connsiteX62" fmla="*/ 2138477 w 4976508"/>
              <a:gd name="connsiteY62" fmla="*/ 576850 h 702963"/>
              <a:gd name="connsiteX63" fmla="*/ 2123310 w 4976508"/>
              <a:gd name="connsiteY63" fmla="*/ 567508 h 702963"/>
              <a:gd name="connsiteX64" fmla="*/ 2115727 w 4976508"/>
              <a:gd name="connsiteY64" fmla="*/ 539483 h 702963"/>
              <a:gd name="connsiteX65" fmla="*/ 2092977 w 4976508"/>
              <a:gd name="connsiteY65" fmla="*/ 607989 h 702963"/>
              <a:gd name="connsiteX66" fmla="*/ 2070228 w 4976508"/>
              <a:gd name="connsiteY66" fmla="*/ 592420 h 702963"/>
              <a:gd name="connsiteX67" fmla="*/ 2055061 w 4976508"/>
              <a:gd name="connsiteY67" fmla="*/ 620445 h 702963"/>
              <a:gd name="connsiteX68" fmla="*/ 2009562 w 4976508"/>
              <a:gd name="connsiteY68" fmla="*/ 604875 h 702963"/>
              <a:gd name="connsiteX69" fmla="*/ 1956479 w 4976508"/>
              <a:gd name="connsiteY69" fmla="*/ 564394 h 702963"/>
              <a:gd name="connsiteX70" fmla="*/ 1918563 w 4976508"/>
              <a:gd name="connsiteY70" fmla="*/ 573736 h 702963"/>
              <a:gd name="connsiteX71" fmla="*/ 1873063 w 4976508"/>
              <a:gd name="connsiteY71" fmla="*/ 632900 h 702963"/>
              <a:gd name="connsiteX72" fmla="*/ 1827564 w 4976508"/>
              <a:gd name="connsiteY72" fmla="*/ 601761 h 702963"/>
              <a:gd name="connsiteX73" fmla="*/ 1782064 w 4976508"/>
              <a:gd name="connsiteY73" fmla="*/ 564394 h 702963"/>
              <a:gd name="connsiteX74" fmla="*/ 1766898 w 4976508"/>
              <a:gd name="connsiteY74" fmla="*/ 551939 h 702963"/>
              <a:gd name="connsiteX75" fmla="*/ 1746049 w 4976508"/>
              <a:gd name="connsiteY75" fmla="*/ 509687 h 702963"/>
              <a:gd name="connsiteX76" fmla="*/ 1742635 w 4976508"/>
              <a:gd name="connsiteY76" fmla="*/ 505828 h 702963"/>
              <a:gd name="connsiteX77" fmla="*/ 1742823 w 4976508"/>
              <a:gd name="connsiteY77" fmla="*/ 503994 h 702963"/>
              <a:gd name="connsiteX78" fmla="*/ 1747840 w 4976508"/>
              <a:gd name="connsiteY78" fmla="*/ 464367 h 702963"/>
              <a:gd name="connsiteX79" fmla="*/ 1748313 w 4976508"/>
              <a:gd name="connsiteY79" fmla="*/ 461610 h 702963"/>
              <a:gd name="connsiteX80" fmla="*/ 1749601 w 4976508"/>
              <a:gd name="connsiteY80" fmla="*/ 457054 h 702963"/>
              <a:gd name="connsiteX81" fmla="*/ 1749628 w 4976508"/>
              <a:gd name="connsiteY81" fmla="*/ 453942 h 702963"/>
              <a:gd name="connsiteX82" fmla="*/ 1748313 w 4976508"/>
              <a:gd name="connsiteY82" fmla="*/ 461610 h 702963"/>
              <a:gd name="connsiteX83" fmla="*/ 1747291 w 4976508"/>
              <a:gd name="connsiteY83" fmla="*/ 465225 h 702963"/>
              <a:gd name="connsiteX84" fmla="*/ 1706232 w 4976508"/>
              <a:gd name="connsiteY84" fmla="*/ 517686 h 702963"/>
              <a:gd name="connsiteX85" fmla="*/ 1342236 w 4976508"/>
              <a:gd name="connsiteY85" fmla="*/ 611103 h 702963"/>
              <a:gd name="connsiteX86" fmla="*/ 1304319 w 4976508"/>
              <a:gd name="connsiteY86" fmla="*/ 564394 h 702963"/>
              <a:gd name="connsiteX87" fmla="*/ 1296736 w 4976508"/>
              <a:gd name="connsiteY87" fmla="*/ 545711 h 702963"/>
              <a:gd name="connsiteX88" fmla="*/ 1228487 w 4976508"/>
              <a:gd name="connsiteY88" fmla="*/ 514572 h 702963"/>
              <a:gd name="connsiteX89" fmla="*/ 1182987 w 4976508"/>
              <a:gd name="connsiteY89" fmla="*/ 564394 h 702963"/>
              <a:gd name="connsiteX90" fmla="*/ 1175404 w 4976508"/>
              <a:gd name="connsiteY90" fmla="*/ 573736 h 702963"/>
              <a:gd name="connsiteX91" fmla="*/ 1160238 w 4976508"/>
              <a:gd name="connsiteY91" fmla="*/ 558167 h 702963"/>
              <a:gd name="connsiteX92" fmla="*/ 970656 w 4976508"/>
              <a:gd name="connsiteY92" fmla="*/ 604875 h 702963"/>
              <a:gd name="connsiteX93" fmla="*/ 887241 w 4976508"/>
              <a:gd name="connsiteY93" fmla="*/ 536369 h 702963"/>
              <a:gd name="connsiteX94" fmla="*/ 856908 w 4976508"/>
              <a:gd name="connsiteY94" fmla="*/ 527028 h 702963"/>
              <a:gd name="connsiteX95" fmla="*/ 826574 w 4976508"/>
              <a:gd name="connsiteY95" fmla="*/ 536369 h 702963"/>
              <a:gd name="connsiteX96" fmla="*/ 773492 w 4976508"/>
              <a:gd name="connsiteY96" fmla="*/ 583078 h 702963"/>
              <a:gd name="connsiteX97" fmla="*/ 743159 w 4976508"/>
              <a:gd name="connsiteY97" fmla="*/ 536369 h 702963"/>
              <a:gd name="connsiteX98" fmla="*/ 705243 w 4976508"/>
              <a:gd name="connsiteY98" fmla="*/ 576850 h 702963"/>
              <a:gd name="connsiteX99" fmla="*/ 690076 w 4976508"/>
              <a:gd name="connsiteY99" fmla="*/ 561281 h 702963"/>
              <a:gd name="connsiteX100" fmla="*/ 652160 w 4976508"/>
              <a:gd name="connsiteY100" fmla="*/ 576850 h 702963"/>
              <a:gd name="connsiteX101" fmla="*/ 583910 w 4976508"/>
              <a:gd name="connsiteY101" fmla="*/ 626672 h 702963"/>
              <a:gd name="connsiteX102" fmla="*/ 561161 w 4976508"/>
              <a:gd name="connsiteY102" fmla="*/ 611103 h 702963"/>
              <a:gd name="connsiteX103" fmla="*/ 515662 w 4976508"/>
              <a:gd name="connsiteY103" fmla="*/ 542597 h 702963"/>
              <a:gd name="connsiteX104" fmla="*/ 500495 w 4976508"/>
              <a:gd name="connsiteY104" fmla="*/ 583078 h 702963"/>
              <a:gd name="connsiteX105" fmla="*/ 492912 w 4976508"/>
              <a:gd name="connsiteY105" fmla="*/ 564394 h 702963"/>
              <a:gd name="connsiteX106" fmla="*/ 485329 w 4976508"/>
              <a:gd name="connsiteY106" fmla="*/ 548825 h 702963"/>
              <a:gd name="connsiteX107" fmla="*/ 447412 w 4976508"/>
              <a:gd name="connsiteY107" fmla="*/ 617331 h 702963"/>
              <a:gd name="connsiteX108" fmla="*/ 417079 w 4976508"/>
              <a:gd name="connsiteY108" fmla="*/ 598647 h 702963"/>
              <a:gd name="connsiteX109" fmla="*/ 386746 w 4976508"/>
              <a:gd name="connsiteY109" fmla="*/ 586192 h 702963"/>
              <a:gd name="connsiteX110" fmla="*/ 348830 w 4976508"/>
              <a:gd name="connsiteY110" fmla="*/ 614217 h 702963"/>
              <a:gd name="connsiteX111" fmla="*/ 326080 w 4976508"/>
              <a:gd name="connsiteY111" fmla="*/ 601761 h 702963"/>
              <a:gd name="connsiteX112" fmla="*/ 288164 w 4976508"/>
              <a:gd name="connsiteY112" fmla="*/ 558167 h 702963"/>
              <a:gd name="connsiteX113" fmla="*/ 265414 w 4976508"/>
              <a:gd name="connsiteY113" fmla="*/ 573736 h 702963"/>
              <a:gd name="connsiteX114" fmla="*/ 181998 w 4976508"/>
              <a:gd name="connsiteY114" fmla="*/ 598647 h 702963"/>
              <a:gd name="connsiteX115" fmla="*/ 113749 w 4976508"/>
              <a:gd name="connsiteY115" fmla="*/ 583078 h 702963"/>
              <a:gd name="connsiteX116" fmla="*/ 22750 w 4976508"/>
              <a:gd name="connsiteY116" fmla="*/ 564394 h 702963"/>
              <a:gd name="connsiteX117" fmla="*/ 11003 w 4976508"/>
              <a:gd name="connsiteY117" fmla="*/ 564304 h 702963"/>
              <a:gd name="connsiteX118" fmla="*/ 0 w 4976508"/>
              <a:gd name="connsiteY118" fmla="*/ 565659 h 702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976508" h="702963">
                <a:moveTo>
                  <a:pt x="1735737" y="502515"/>
                </a:moveTo>
                <a:cubicBezTo>
                  <a:pt x="1737778" y="502427"/>
                  <a:pt x="1739626" y="503098"/>
                  <a:pt x="1741328" y="504352"/>
                </a:cubicBezTo>
                <a:lnTo>
                  <a:pt x="1742635" y="505828"/>
                </a:lnTo>
                <a:lnTo>
                  <a:pt x="1741344" y="518368"/>
                </a:lnTo>
                <a:cubicBezTo>
                  <a:pt x="1739829" y="533715"/>
                  <a:pt x="1738217" y="552028"/>
                  <a:pt x="1736565" y="573736"/>
                </a:cubicBezTo>
                <a:cubicBezTo>
                  <a:pt x="1734037" y="550901"/>
                  <a:pt x="1701362" y="525077"/>
                  <a:pt x="1728981" y="505230"/>
                </a:cubicBezTo>
                <a:cubicBezTo>
                  <a:pt x="1731460" y="503449"/>
                  <a:pt x="1733695" y="502603"/>
                  <a:pt x="1735737" y="502515"/>
                </a:cubicBezTo>
                <a:close/>
                <a:moveTo>
                  <a:pt x="0" y="0"/>
                </a:moveTo>
                <a:lnTo>
                  <a:pt x="4976508" y="0"/>
                </a:lnTo>
                <a:lnTo>
                  <a:pt x="4976508" y="553613"/>
                </a:lnTo>
                <a:lnTo>
                  <a:pt x="4959446" y="545711"/>
                </a:lnTo>
                <a:cubicBezTo>
                  <a:pt x="4937940" y="535776"/>
                  <a:pt x="4930953" y="516040"/>
                  <a:pt x="4898780" y="514572"/>
                </a:cubicBezTo>
                <a:cubicBezTo>
                  <a:pt x="4876030" y="513534"/>
                  <a:pt x="4901434" y="551004"/>
                  <a:pt x="4891197" y="542597"/>
                </a:cubicBezTo>
                <a:cubicBezTo>
                  <a:pt x="4874090" y="528548"/>
                  <a:pt x="4881086" y="511458"/>
                  <a:pt x="4876030" y="495889"/>
                </a:cubicBezTo>
                <a:cubicBezTo>
                  <a:pt x="4800909" y="526735"/>
                  <a:pt x="4874736" y="493076"/>
                  <a:pt x="4807780" y="589306"/>
                </a:cubicBezTo>
                <a:cubicBezTo>
                  <a:pt x="4796562" y="605429"/>
                  <a:pt x="4777448" y="620445"/>
                  <a:pt x="4762282" y="636014"/>
                </a:cubicBezTo>
                <a:cubicBezTo>
                  <a:pt x="4670008" y="625188"/>
                  <a:pt x="4718329" y="636347"/>
                  <a:pt x="4648532" y="586192"/>
                </a:cubicBezTo>
                <a:cubicBezTo>
                  <a:pt x="4317913" y="348610"/>
                  <a:pt x="4645505" y="441085"/>
                  <a:pt x="4481701" y="396244"/>
                </a:cubicBezTo>
                <a:cubicBezTo>
                  <a:pt x="4461479" y="422193"/>
                  <a:pt x="4438284" y="447783"/>
                  <a:pt x="4421035" y="474091"/>
                </a:cubicBezTo>
                <a:cubicBezTo>
                  <a:pt x="4402860" y="501813"/>
                  <a:pt x="4402155" y="531620"/>
                  <a:pt x="4375536" y="558167"/>
                </a:cubicBezTo>
                <a:cubicBezTo>
                  <a:pt x="4365863" y="567812"/>
                  <a:pt x="4371815" y="537338"/>
                  <a:pt x="4367952" y="527028"/>
                </a:cubicBezTo>
                <a:cubicBezTo>
                  <a:pt x="4361696" y="510327"/>
                  <a:pt x="4352786" y="493813"/>
                  <a:pt x="4345202" y="477205"/>
                </a:cubicBezTo>
                <a:cubicBezTo>
                  <a:pt x="4344894" y="477628"/>
                  <a:pt x="4304145" y="534545"/>
                  <a:pt x="4299703" y="536369"/>
                </a:cubicBezTo>
                <a:cubicBezTo>
                  <a:pt x="4290589" y="540112"/>
                  <a:pt x="4297453" y="525618"/>
                  <a:pt x="4292120" y="520800"/>
                </a:cubicBezTo>
                <a:cubicBezTo>
                  <a:pt x="4272000" y="502624"/>
                  <a:pt x="4246620" y="485509"/>
                  <a:pt x="4223870" y="467863"/>
                </a:cubicBezTo>
                <a:cubicBezTo>
                  <a:pt x="4201120" y="475129"/>
                  <a:pt x="4174769" y="480815"/>
                  <a:pt x="4155622" y="489661"/>
                </a:cubicBezTo>
                <a:cubicBezTo>
                  <a:pt x="3940318" y="589122"/>
                  <a:pt x="4118446" y="525736"/>
                  <a:pt x="3996373" y="567508"/>
                </a:cubicBezTo>
                <a:cubicBezTo>
                  <a:pt x="3995318" y="556679"/>
                  <a:pt x="3994276" y="472926"/>
                  <a:pt x="3973623" y="449180"/>
                </a:cubicBezTo>
                <a:cubicBezTo>
                  <a:pt x="3970935" y="446089"/>
                  <a:pt x="3958456" y="447104"/>
                  <a:pt x="3950874" y="446066"/>
                </a:cubicBezTo>
                <a:cubicBezTo>
                  <a:pt x="3928692" y="480982"/>
                  <a:pt x="3875468" y="595148"/>
                  <a:pt x="3768876" y="604875"/>
                </a:cubicBezTo>
                <a:cubicBezTo>
                  <a:pt x="3710222" y="610227"/>
                  <a:pt x="3723376" y="559205"/>
                  <a:pt x="3700627" y="536369"/>
                </a:cubicBezTo>
                <a:cubicBezTo>
                  <a:pt x="3687988" y="532218"/>
                  <a:pt x="3678065" y="526015"/>
                  <a:pt x="3662710" y="523914"/>
                </a:cubicBezTo>
                <a:cubicBezTo>
                  <a:pt x="3652823" y="522561"/>
                  <a:pt x="3642748" y="526602"/>
                  <a:pt x="3632377" y="527028"/>
                </a:cubicBezTo>
                <a:cubicBezTo>
                  <a:pt x="3592056" y="528683"/>
                  <a:pt x="3551489" y="529104"/>
                  <a:pt x="3511045" y="530141"/>
                </a:cubicBezTo>
                <a:cubicBezTo>
                  <a:pt x="3498406" y="525990"/>
                  <a:pt x="3483490" y="522792"/>
                  <a:pt x="3473129" y="517686"/>
                </a:cubicBezTo>
                <a:cubicBezTo>
                  <a:pt x="3445288" y="503967"/>
                  <a:pt x="3433133" y="484208"/>
                  <a:pt x="3397296" y="474091"/>
                </a:cubicBezTo>
                <a:cubicBezTo>
                  <a:pt x="3383323" y="470147"/>
                  <a:pt x="3358404" y="477020"/>
                  <a:pt x="3351797" y="483433"/>
                </a:cubicBezTo>
                <a:cubicBezTo>
                  <a:pt x="3328615" y="505933"/>
                  <a:pt x="3326520" y="531179"/>
                  <a:pt x="3313881" y="555053"/>
                </a:cubicBezTo>
                <a:cubicBezTo>
                  <a:pt x="3303770" y="561281"/>
                  <a:pt x="3296437" y="579029"/>
                  <a:pt x="3283548" y="573736"/>
                </a:cubicBezTo>
                <a:cubicBezTo>
                  <a:pt x="3259701" y="563944"/>
                  <a:pt x="3268977" y="546690"/>
                  <a:pt x="3260798" y="533255"/>
                </a:cubicBezTo>
                <a:cubicBezTo>
                  <a:pt x="3251281" y="517623"/>
                  <a:pt x="3240576" y="502116"/>
                  <a:pt x="3230465" y="486547"/>
                </a:cubicBezTo>
                <a:cubicBezTo>
                  <a:pt x="3228569" y="551160"/>
                  <a:pt x="3236995" y="616011"/>
                  <a:pt x="3232519" y="680565"/>
                </a:cubicBezTo>
                <a:lnTo>
                  <a:pt x="3229169" y="702963"/>
                </a:lnTo>
                <a:lnTo>
                  <a:pt x="3176098" y="702963"/>
                </a:lnTo>
                <a:lnTo>
                  <a:pt x="3092790" y="601927"/>
                </a:lnTo>
                <a:cubicBezTo>
                  <a:pt x="3065377" y="567619"/>
                  <a:pt x="3038356" y="533255"/>
                  <a:pt x="3010551" y="499002"/>
                </a:cubicBezTo>
                <a:cubicBezTo>
                  <a:pt x="2982746" y="513534"/>
                  <a:pt x="2945301" y="525689"/>
                  <a:pt x="2927135" y="542597"/>
                </a:cubicBezTo>
                <a:cubicBezTo>
                  <a:pt x="2906325" y="561966"/>
                  <a:pt x="2911349" y="584565"/>
                  <a:pt x="2896802" y="604875"/>
                </a:cubicBezTo>
                <a:cubicBezTo>
                  <a:pt x="2894546" y="608024"/>
                  <a:pt x="2892245" y="598571"/>
                  <a:pt x="2889219" y="595533"/>
                </a:cubicBezTo>
                <a:cubicBezTo>
                  <a:pt x="2869488" y="575728"/>
                  <a:pt x="2848775" y="556091"/>
                  <a:pt x="2828553" y="536369"/>
                </a:cubicBezTo>
                <a:cubicBezTo>
                  <a:pt x="2818442" y="538445"/>
                  <a:pt x="2804490" y="538735"/>
                  <a:pt x="2798220" y="542597"/>
                </a:cubicBezTo>
                <a:cubicBezTo>
                  <a:pt x="2778144" y="554963"/>
                  <a:pt x="2780981" y="573794"/>
                  <a:pt x="2752720" y="583078"/>
                </a:cubicBezTo>
                <a:cubicBezTo>
                  <a:pt x="2740082" y="587230"/>
                  <a:pt x="2733046" y="572510"/>
                  <a:pt x="2722387" y="567508"/>
                </a:cubicBezTo>
                <a:cubicBezTo>
                  <a:pt x="2715325" y="564194"/>
                  <a:pt x="2707220" y="561281"/>
                  <a:pt x="2699637" y="558167"/>
                </a:cubicBezTo>
                <a:cubicBezTo>
                  <a:pt x="2699637" y="558167"/>
                  <a:pt x="2611762" y="638456"/>
                  <a:pt x="2547972" y="673381"/>
                </a:cubicBezTo>
                <a:cubicBezTo>
                  <a:pt x="2534239" y="680900"/>
                  <a:pt x="2545078" y="654556"/>
                  <a:pt x="2540389" y="645356"/>
                </a:cubicBezTo>
                <a:cubicBezTo>
                  <a:pt x="2522302" y="609870"/>
                  <a:pt x="2499945" y="574774"/>
                  <a:pt x="2479723" y="539483"/>
                </a:cubicBezTo>
                <a:cubicBezTo>
                  <a:pt x="2405196" y="531833"/>
                  <a:pt x="2458830" y="533573"/>
                  <a:pt x="2487306" y="586192"/>
                </a:cubicBezTo>
                <a:cubicBezTo>
                  <a:pt x="2493363" y="597383"/>
                  <a:pt x="2503719" y="609568"/>
                  <a:pt x="2494889" y="620445"/>
                </a:cubicBezTo>
                <a:cubicBezTo>
                  <a:pt x="2491315" y="624848"/>
                  <a:pt x="2471697" y="617815"/>
                  <a:pt x="2464557" y="614217"/>
                </a:cubicBezTo>
                <a:cubicBezTo>
                  <a:pt x="2415368" y="589428"/>
                  <a:pt x="2373558" y="562319"/>
                  <a:pt x="2328058" y="536369"/>
                </a:cubicBezTo>
                <a:cubicBezTo>
                  <a:pt x="2300253" y="537407"/>
                  <a:pt x="2269414" y="534194"/>
                  <a:pt x="2244642" y="539483"/>
                </a:cubicBezTo>
                <a:cubicBezTo>
                  <a:pt x="2203290" y="548313"/>
                  <a:pt x="2179100" y="567467"/>
                  <a:pt x="2138477" y="576850"/>
                </a:cubicBezTo>
                <a:cubicBezTo>
                  <a:pt x="2130533" y="578685"/>
                  <a:pt x="2125521" y="571139"/>
                  <a:pt x="2123310" y="567508"/>
                </a:cubicBezTo>
                <a:cubicBezTo>
                  <a:pt x="2117758" y="558390"/>
                  <a:pt x="2118255" y="548825"/>
                  <a:pt x="2115727" y="539483"/>
                </a:cubicBezTo>
                <a:cubicBezTo>
                  <a:pt x="2108144" y="562319"/>
                  <a:pt x="2111657" y="586256"/>
                  <a:pt x="2092977" y="607989"/>
                </a:cubicBezTo>
                <a:cubicBezTo>
                  <a:pt x="2088072" y="613696"/>
                  <a:pt x="2081737" y="588639"/>
                  <a:pt x="2070228" y="592420"/>
                </a:cubicBezTo>
                <a:cubicBezTo>
                  <a:pt x="2052030" y="598397"/>
                  <a:pt x="2060117" y="611103"/>
                  <a:pt x="2055061" y="620445"/>
                </a:cubicBezTo>
                <a:cubicBezTo>
                  <a:pt x="2039895" y="615255"/>
                  <a:pt x="2021121" y="611447"/>
                  <a:pt x="2009562" y="604875"/>
                </a:cubicBezTo>
                <a:cubicBezTo>
                  <a:pt x="1987710" y="592451"/>
                  <a:pt x="1985150" y="574205"/>
                  <a:pt x="1956479" y="564394"/>
                </a:cubicBezTo>
                <a:cubicBezTo>
                  <a:pt x="1945156" y="560520"/>
                  <a:pt x="1925154" y="568323"/>
                  <a:pt x="1918563" y="573736"/>
                </a:cubicBezTo>
                <a:cubicBezTo>
                  <a:pt x="1896039" y="592234"/>
                  <a:pt x="1888230" y="613179"/>
                  <a:pt x="1873063" y="632900"/>
                </a:cubicBezTo>
                <a:cubicBezTo>
                  <a:pt x="1857897" y="622521"/>
                  <a:pt x="1838018" y="613079"/>
                  <a:pt x="1827564" y="601761"/>
                </a:cubicBezTo>
                <a:cubicBezTo>
                  <a:pt x="1779971" y="550239"/>
                  <a:pt x="1798517" y="517104"/>
                  <a:pt x="1782064" y="564394"/>
                </a:cubicBezTo>
                <a:cubicBezTo>
                  <a:pt x="1777009" y="560243"/>
                  <a:pt x="1770806" y="556294"/>
                  <a:pt x="1766898" y="551939"/>
                </a:cubicBezTo>
                <a:cubicBezTo>
                  <a:pt x="1758262" y="542314"/>
                  <a:pt x="1753356" y="520909"/>
                  <a:pt x="1746049" y="509687"/>
                </a:cubicBezTo>
                <a:lnTo>
                  <a:pt x="1742635" y="505828"/>
                </a:lnTo>
                <a:lnTo>
                  <a:pt x="1742823" y="503994"/>
                </a:lnTo>
                <a:cubicBezTo>
                  <a:pt x="1744748" y="486104"/>
                  <a:pt x="1746466" y="473234"/>
                  <a:pt x="1747840" y="464367"/>
                </a:cubicBezTo>
                <a:lnTo>
                  <a:pt x="1748313" y="461610"/>
                </a:lnTo>
                <a:lnTo>
                  <a:pt x="1749601" y="457054"/>
                </a:lnTo>
                <a:cubicBezTo>
                  <a:pt x="1751977" y="447453"/>
                  <a:pt x="1751624" y="443707"/>
                  <a:pt x="1749628" y="453942"/>
                </a:cubicBezTo>
                <a:lnTo>
                  <a:pt x="1748313" y="461610"/>
                </a:lnTo>
                <a:lnTo>
                  <a:pt x="1747291" y="465225"/>
                </a:lnTo>
                <a:cubicBezTo>
                  <a:pt x="1741578" y="483255"/>
                  <a:pt x="1729114" y="509885"/>
                  <a:pt x="1706232" y="517686"/>
                </a:cubicBezTo>
                <a:cubicBezTo>
                  <a:pt x="1596144" y="555215"/>
                  <a:pt x="1463568" y="579964"/>
                  <a:pt x="1342236" y="611103"/>
                </a:cubicBezTo>
                <a:cubicBezTo>
                  <a:pt x="1316796" y="590210"/>
                  <a:pt x="1323374" y="597648"/>
                  <a:pt x="1304319" y="564394"/>
                </a:cubicBezTo>
                <a:cubicBezTo>
                  <a:pt x="1300798" y="558249"/>
                  <a:pt x="1304885" y="551065"/>
                  <a:pt x="1296736" y="545711"/>
                </a:cubicBezTo>
                <a:cubicBezTo>
                  <a:pt x="1278712" y="533869"/>
                  <a:pt x="1251237" y="524952"/>
                  <a:pt x="1228487" y="514572"/>
                </a:cubicBezTo>
                <a:cubicBezTo>
                  <a:pt x="1213320" y="531179"/>
                  <a:pt x="1197920" y="547751"/>
                  <a:pt x="1182987" y="564394"/>
                </a:cubicBezTo>
                <a:cubicBezTo>
                  <a:pt x="1180224" y="567474"/>
                  <a:pt x="1182055" y="575557"/>
                  <a:pt x="1175404" y="573736"/>
                </a:cubicBezTo>
                <a:cubicBezTo>
                  <a:pt x="1164078" y="570636"/>
                  <a:pt x="1165293" y="563356"/>
                  <a:pt x="1160238" y="558167"/>
                </a:cubicBezTo>
                <a:cubicBezTo>
                  <a:pt x="1040432" y="508971"/>
                  <a:pt x="1109835" y="519149"/>
                  <a:pt x="970656" y="604875"/>
                </a:cubicBezTo>
                <a:cubicBezTo>
                  <a:pt x="902387" y="576842"/>
                  <a:pt x="994206" y="616895"/>
                  <a:pt x="887241" y="536369"/>
                </a:cubicBezTo>
                <a:cubicBezTo>
                  <a:pt x="881189" y="531813"/>
                  <a:pt x="867019" y="530141"/>
                  <a:pt x="856908" y="527028"/>
                </a:cubicBezTo>
                <a:cubicBezTo>
                  <a:pt x="846797" y="530141"/>
                  <a:pt x="833165" y="531941"/>
                  <a:pt x="826574" y="536369"/>
                </a:cubicBezTo>
                <a:cubicBezTo>
                  <a:pt x="804756" y="551030"/>
                  <a:pt x="815334" y="583078"/>
                  <a:pt x="773492" y="583078"/>
                </a:cubicBezTo>
                <a:cubicBezTo>
                  <a:pt x="734251" y="583078"/>
                  <a:pt x="781466" y="539865"/>
                  <a:pt x="743159" y="536369"/>
                </a:cubicBezTo>
                <a:cubicBezTo>
                  <a:pt x="708790" y="533233"/>
                  <a:pt x="717881" y="563356"/>
                  <a:pt x="705243" y="576850"/>
                </a:cubicBezTo>
                <a:cubicBezTo>
                  <a:pt x="700187" y="571660"/>
                  <a:pt x="703688" y="561281"/>
                  <a:pt x="690076" y="561281"/>
                </a:cubicBezTo>
                <a:cubicBezTo>
                  <a:pt x="672202" y="561281"/>
                  <a:pt x="662074" y="570743"/>
                  <a:pt x="652160" y="576850"/>
                </a:cubicBezTo>
                <a:cubicBezTo>
                  <a:pt x="626420" y="592704"/>
                  <a:pt x="606660" y="610065"/>
                  <a:pt x="583910" y="626672"/>
                </a:cubicBezTo>
                <a:cubicBezTo>
                  <a:pt x="576327" y="621483"/>
                  <a:pt x="565822" y="616845"/>
                  <a:pt x="561161" y="611103"/>
                </a:cubicBezTo>
                <a:cubicBezTo>
                  <a:pt x="542933" y="588648"/>
                  <a:pt x="553956" y="560288"/>
                  <a:pt x="515662" y="542597"/>
                </a:cubicBezTo>
                <a:cubicBezTo>
                  <a:pt x="493573" y="532393"/>
                  <a:pt x="505550" y="569584"/>
                  <a:pt x="500495" y="583078"/>
                </a:cubicBezTo>
                <a:cubicBezTo>
                  <a:pt x="497967" y="576850"/>
                  <a:pt x="495662" y="570606"/>
                  <a:pt x="492912" y="564394"/>
                </a:cubicBezTo>
                <a:cubicBezTo>
                  <a:pt x="490606" y="559187"/>
                  <a:pt x="489618" y="543834"/>
                  <a:pt x="485329" y="548825"/>
                </a:cubicBezTo>
                <a:cubicBezTo>
                  <a:pt x="466348" y="570908"/>
                  <a:pt x="460051" y="594495"/>
                  <a:pt x="447412" y="617331"/>
                </a:cubicBezTo>
                <a:cubicBezTo>
                  <a:pt x="437301" y="611103"/>
                  <a:pt x="428466" y="604492"/>
                  <a:pt x="417079" y="598647"/>
                </a:cubicBezTo>
                <a:cubicBezTo>
                  <a:pt x="408147" y="594062"/>
                  <a:pt x="399246" y="583340"/>
                  <a:pt x="386746" y="586192"/>
                </a:cubicBezTo>
                <a:cubicBezTo>
                  <a:pt x="363996" y="591382"/>
                  <a:pt x="361469" y="604875"/>
                  <a:pt x="348830" y="614217"/>
                </a:cubicBezTo>
                <a:cubicBezTo>
                  <a:pt x="341247" y="610065"/>
                  <a:pt x="331214" y="606504"/>
                  <a:pt x="326080" y="601761"/>
                </a:cubicBezTo>
                <a:cubicBezTo>
                  <a:pt x="310819" y="587661"/>
                  <a:pt x="313129" y="569699"/>
                  <a:pt x="288164" y="558167"/>
                </a:cubicBezTo>
                <a:cubicBezTo>
                  <a:pt x="278372" y="553643"/>
                  <a:pt x="276215" y="569618"/>
                  <a:pt x="265414" y="573736"/>
                </a:cubicBezTo>
                <a:cubicBezTo>
                  <a:pt x="240220" y="583343"/>
                  <a:pt x="209804" y="590343"/>
                  <a:pt x="181998" y="598647"/>
                </a:cubicBezTo>
                <a:cubicBezTo>
                  <a:pt x="159248" y="593457"/>
                  <a:pt x="136803" y="588037"/>
                  <a:pt x="113749" y="583078"/>
                </a:cubicBezTo>
                <a:cubicBezTo>
                  <a:pt x="83708" y="576616"/>
                  <a:pt x="55856" y="567415"/>
                  <a:pt x="22750" y="564394"/>
                </a:cubicBezTo>
                <a:cubicBezTo>
                  <a:pt x="18849" y="564038"/>
                  <a:pt x="14919" y="564044"/>
                  <a:pt x="11003" y="564304"/>
                </a:cubicBezTo>
                <a:lnTo>
                  <a:pt x="0" y="565659"/>
                </a:lnTo>
                <a:close/>
              </a:path>
            </a:pathLst>
          </a:custGeom>
        </p:spPr>
      </p:pic>
      <p:pic>
        <p:nvPicPr>
          <p:cNvPr id="96" name="Picture 95">
            <a:extLst>
              <a:ext uri="{FF2B5EF4-FFF2-40B4-BE49-F238E27FC236}">
                <a16:creationId xmlns:a16="http://schemas.microsoft.com/office/drawing/2014/main" id="{3210B040-84F8-348E-80E8-AE6B9BFC7A1D}"/>
              </a:ext>
            </a:extLst>
          </p:cNvPr>
          <p:cNvPicPr>
            <a:picLocks noChangeAspect="1"/>
          </p:cNvPicPr>
          <p:nvPr/>
        </p:nvPicPr>
        <p:blipFill>
          <a:blip r:embed="rId22"/>
          <a:srcRect l="1922" t="7489" r="6685"/>
          <a:stretch>
            <a:fillRect/>
          </a:stretch>
        </p:blipFill>
        <p:spPr>
          <a:xfrm>
            <a:off x="507602" y="1633760"/>
            <a:ext cx="4108863" cy="1480359"/>
          </a:xfrm>
          <a:custGeom>
            <a:avLst/>
            <a:gdLst>
              <a:gd name="connsiteX0" fmla="*/ 1433115 w 4108863"/>
              <a:gd name="connsiteY0" fmla="*/ 1058238 h 1480359"/>
              <a:gd name="connsiteX1" fmla="*/ 1437731 w 4108863"/>
              <a:gd name="connsiteY1" fmla="*/ 1062106 h 1480359"/>
              <a:gd name="connsiteX2" fmla="*/ 1438809 w 4108863"/>
              <a:gd name="connsiteY2" fmla="*/ 1065216 h 1480359"/>
              <a:gd name="connsiteX3" fmla="*/ 1437744 w 4108863"/>
              <a:gd name="connsiteY3" fmla="*/ 1091623 h 1480359"/>
              <a:gd name="connsiteX4" fmla="*/ 1433798 w 4108863"/>
              <a:gd name="connsiteY4" fmla="*/ 1208222 h 1480359"/>
              <a:gd name="connsiteX5" fmla="*/ 1427536 w 4108863"/>
              <a:gd name="connsiteY5" fmla="*/ 1063957 h 1480359"/>
              <a:gd name="connsiteX6" fmla="*/ 1433115 w 4108863"/>
              <a:gd name="connsiteY6" fmla="*/ 1058238 h 1480359"/>
              <a:gd name="connsiteX7" fmla="*/ 0 w 4108863"/>
              <a:gd name="connsiteY7" fmla="*/ 0 h 1480359"/>
              <a:gd name="connsiteX8" fmla="*/ 4108863 w 4108863"/>
              <a:gd name="connsiteY8" fmla="*/ 0 h 1480359"/>
              <a:gd name="connsiteX9" fmla="*/ 4108863 w 4108863"/>
              <a:gd name="connsiteY9" fmla="*/ 1165845 h 1480359"/>
              <a:gd name="connsiteX10" fmla="*/ 4094775 w 4108863"/>
              <a:gd name="connsiteY10" fmla="*/ 1149205 h 1480359"/>
              <a:gd name="connsiteX11" fmla="*/ 4044687 w 4108863"/>
              <a:gd name="connsiteY11" fmla="*/ 1083630 h 1480359"/>
              <a:gd name="connsiteX12" fmla="*/ 4038426 w 4108863"/>
              <a:gd name="connsiteY12" fmla="*/ 1142647 h 1480359"/>
              <a:gd name="connsiteX13" fmla="*/ 4025903 w 4108863"/>
              <a:gd name="connsiteY13" fmla="*/ 1044284 h 1480359"/>
              <a:gd name="connsiteX14" fmla="*/ 3969553 w 4108863"/>
              <a:gd name="connsiteY14" fmla="*/ 1241010 h 1480359"/>
              <a:gd name="connsiteX15" fmla="*/ 3931987 w 4108863"/>
              <a:gd name="connsiteY15" fmla="*/ 1339373 h 1480359"/>
              <a:gd name="connsiteX16" fmla="*/ 3838069 w 4108863"/>
              <a:gd name="connsiteY16" fmla="*/ 1234452 h 1480359"/>
              <a:gd name="connsiteX17" fmla="*/ 3700325 w 4108863"/>
              <a:gd name="connsiteY17" fmla="*/ 834444 h 1480359"/>
              <a:gd name="connsiteX18" fmla="*/ 3650236 w 4108863"/>
              <a:gd name="connsiteY18" fmla="*/ 998382 h 1480359"/>
              <a:gd name="connsiteX19" fmla="*/ 3612669 w 4108863"/>
              <a:gd name="connsiteY19" fmla="*/ 1175435 h 1480359"/>
              <a:gd name="connsiteX20" fmla="*/ 3606408 w 4108863"/>
              <a:gd name="connsiteY20" fmla="*/ 1109860 h 1480359"/>
              <a:gd name="connsiteX21" fmla="*/ 3587625 w 4108863"/>
              <a:gd name="connsiteY21" fmla="*/ 1004939 h 1480359"/>
              <a:gd name="connsiteX22" fmla="*/ 3550058 w 4108863"/>
              <a:gd name="connsiteY22" fmla="*/ 1129532 h 1480359"/>
              <a:gd name="connsiteX23" fmla="*/ 3543797 w 4108863"/>
              <a:gd name="connsiteY23" fmla="*/ 1096744 h 1480359"/>
              <a:gd name="connsiteX24" fmla="*/ 3487446 w 4108863"/>
              <a:gd name="connsiteY24" fmla="*/ 985267 h 1480359"/>
              <a:gd name="connsiteX25" fmla="*/ 3431097 w 4108863"/>
              <a:gd name="connsiteY25" fmla="*/ 1031169 h 1480359"/>
              <a:gd name="connsiteX26" fmla="*/ 3299613 w 4108863"/>
              <a:gd name="connsiteY26" fmla="*/ 1195107 h 1480359"/>
              <a:gd name="connsiteX27" fmla="*/ 3280829 w 4108863"/>
              <a:gd name="connsiteY27" fmla="*/ 945922 h 1480359"/>
              <a:gd name="connsiteX28" fmla="*/ 3262046 w 4108863"/>
              <a:gd name="connsiteY28" fmla="*/ 939364 h 1480359"/>
              <a:gd name="connsiteX29" fmla="*/ 3111779 w 4108863"/>
              <a:gd name="connsiteY29" fmla="*/ 1273797 h 1480359"/>
              <a:gd name="connsiteX30" fmla="*/ 3055429 w 4108863"/>
              <a:gd name="connsiteY30" fmla="*/ 1129532 h 1480359"/>
              <a:gd name="connsiteX31" fmla="*/ 3024123 w 4108863"/>
              <a:gd name="connsiteY31" fmla="*/ 1103302 h 1480359"/>
              <a:gd name="connsiteX32" fmla="*/ 2999079 w 4108863"/>
              <a:gd name="connsiteY32" fmla="*/ 1109860 h 1480359"/>
              <a:gd name="connsiteX33" fmla="*/ 2898901 w 4108863"/>
              <a:gd name="connsiteY33" fmla="*/ 1116417 h 1480359"/>
              <a:gd name="connsiteX34" fmla="*/ 2867595 w 4108863"/>
              <a:gd name="connsiteY34" fmla="*/ 1090187 h 1480359"/>
              <a:gd name="connsiteX35" fmla="*/ 2804984 w 4108863"/>
              <a:gd name="connsiteY35" fmla="*/ 998382 h 1480359"/>
              <a:gd name="connsiteX36" fmla="*/ 2767417 w 4108863"/>
              <a:gd name="connsiteY36" fmla="*/ 1018054 h 1480359"/>
              <a:gd name="connsiteX37" fmla="*/ 2736111 w 4108863"/>
              <a:gd name="connsiteY37" fmla="*/ 1168877 h 1480359"/>
              <a:gd name="connsiteX38" fmla="*/ 2711067 w 4108863"/>
              <a:gd name="connsiteY38" fmla="*/ 1208222 h 1480359"/>
              <a:gd name="connsiteX39" fmla="*/ 2692284 w 4108863"/>
              <a:gd name="connsiteY39" fmla="*/ 1122974 h 1480359"/>
              <a:gd name="connsiteX40" fmla="*/ 2667239 w 4108863"/>
              <a:gd name="connsiteY40" fmla="*/ 1024612 h 1480359"/>
              <a:gd name="connsiteX41" fmla="*/ 2668935 w 4108863"/>
              <a:gd name="connsiteY41" fmla="*/ 1433192 h 1480359"/>
              <a:gd name="connsiteX42" fmla="*/ 2666169 w 4108863"/>
              <a:gd name="connsiteY42" fmla="*/ 1480359 h 1480359"/>
              <a:gd name="connsiteX43" fmla="*/ 2622351 w 4108863"/>
              <a:gd name="connsiteY43" fmla="*/ 1480359 h 1480359"/>
              <a:gd name="connsiteX44" fmla="*/ 2553567 w 4108863"/>
              <a:gd name="connsiteY44" fmla="*/ 1267590 h 1480359"/>
              <a:gd name="connsiteX45" fmla="*/ 2485667 w 4108863"/>
              <a:gd name="connsiteY45" fmla="*/ 1050842 h 1480359"/>
              <a:gd name="connsiteX46" fmla="*/ 2416795 w 4108863"/>
              <a:gd name="connsiteY46" fmla="*/ 1142647 h 1480359"/>
              <a:gd name="connsiteX47" fmla="*/ 2391749 w 4108863"/>
              <a:gd name="connsiteY47" fmla="*/ 1273797 h 1480359"/>
              <a:gd name="connsiteX48" fmla="*/ 2385489 w 4108863"/>
              <a:gd name="connsiteY48" fmla="*/ 1254125 h 1480359"/>
              <a:gd name="connsiteX49" fmla="*/ 2335400 w 4108863"/>
              <a:gd name="connsiteY49" fmla="*/ 1129532 h 1480359"/>
              <a:gd name="connsiteX50" fmla="*/ 2310355 w 4108863"/>
              <a:gd name="connsiteY50" fmla="*/ 1142647 h 1480359"/>
              <a:gd name="connsiteX51" fmla="*/ 2272788 w 4108863"/>
              <a:gd name="connsiteY51" fmla="*/ 1227895 h 1480359"/>
              <a:gd name="connsiteX52" fmla="*/ 2247744 w 4108863"/>
              <a:gd name="connsiteY52" fmla="*/ 1195107 h 1480359"/>
              <a:gd name="connsiteX53" fmla="*/ 2228961 w 4108863"/>
              <a:gd name="connsiteY53" fmla="*/ 1175435 h 1480359"/>
              <a:gd name="connsiteX54" fmla="*/ 2103738 w 4108863"/>
              <a:gd name="connsiteY54" fmla="*/ 1418063 h 1480359"/>
              <a:gd name="connsiteX55" fmla="*/ 2097477 w 4108863"/>
              <a:gd name="connsiteY55" fmla="*/ 1359045 h 1480359"/>
              <a:gd name="connsiteX56" fmla="*/ 2047388 w 4108863"/>
              <a:gd name="connsiteY56" fmla="*/ 1136090 h 1480359"/>
              <a:gd name="connsiteX57" fmla="*/ 2053649 w 4108863"/>
              <a:gd name="connsiteY57" fmla="*/ 1234452 h 1480359"/>
              <a:gd name="connsiteX58" fmla="*/ 2059910 w 4108863"/>
              <a:gd name="connsiteY58" fmla="*/ 1306585 h 1480359"/>
              <a:gd name="connsiteX59" fmla="*/ 2034865 w 4108863"/>
              <a:gd name="connsiteY59" fmla="*/ 1293470 h 1480359"/>
              <a:gd name="connsiteX60" fmla="*/ 1922165 w 4108863"/>
              <a:gd name="connsiteY60" fmla="*/ 1129532 h 1480359"/>
              <a:gd name="connsiteX61" fmla="*/ 1853293 w 4108863"/>
              <a:gd name="connsiteY61" fmla="*/ 1136090 h 1480359"/>
              <a:gd name="connsiteX62" fmla="*/ 1765637 w 4108863"/>
              <a:gd name="connsiteY62" fmla="*/ 1214780 h 1480359"/>
              <a:gd name="connsiteX63" fmla="*/ 1753115 w 4108863"/>
              <a:gd name="connsiteY63" fmla="*/ 1195107 h 1480359"/>
              <a:gd name="connsiteX64" fmla="*/ 1746854 w 4108863"/>
              <a:gd name="connsiteY64" fmla="*/ 1136090 h 1480359"/>
              <a:gd name="connsiteX65" fmla="*/ 1728071 w 4108863"/>
              <a:gd name="connsiteY65" fmla="*/ 1280355 h 1480359"/>
              <a:gd name="connsiteX66" fmla="*/ 1709287 w 4108863"/>
              <a:gd name="connsiteY66" fmla="*/ 1247567 h 1480359"/>
              <a:gd name="connsiteX67" fmla="*/ 1696765 w 4108863"/>
              <a:gd name="connsiteY67" fmla="*/ 1306585 h 1480359"/>
              <a:gd name="connsiteX68" fmla="*/ 1659198 w 4108863"/>
              <a:gd name="connsiteY68" fmla="*/ 1273797 h 1480359"/>
              <a:gd name="connsiteX69" fmla="*/ 1615370 w 4108863"/>
              <a:gd name="connsiteY69" fmla="*/ 1188550 h 1480359"/>
              <a:gd name="connsiteX70" fmla="*/ 1584065 w 4108863"/>
              <a:gd name="connsiteY70" fmla="*/ 1208222 h 1480359"/>
              <a:gd name="connsiteX71" fmla="*/ 1546498 w 4108863"/>
              <a:gd name="connsiteY71" fmla="*/ 1332815 h 1480359"/>
              <a:gd name="connsiteX72" fmla="*/ 1508931 w 4108863"/>
              <a:gd name="connsiteY72" fmla="*/ 1267240 h 1480359"/>
              <a:gd name="connsiteX73" fmla="*/ 1471364 w 4108863"/>
              <a:gd name="connsiteY73" fmla="*/ 1188550 h 1480359"/>
              <a:gd name="connsiteX74" fmla="*/ 1458842 w 4108863"/>
              <a:gd name="connsiteY74" fmla="*/ 1162320 h 1480359"/>
              <a:gd name="connsiteX75" fmla="*/ 1441629 w 4108863"/>
              <a:gd name="connsiteY75" fmla="*/ 1073342 h 1480359"/>
              <a:gd name="connsiteX76" fmla="*/ 1438809 w 4108863"/>
              <a:gd name="connsiteY76" fmla="*/ 1065216 h 1480359"/>
              <a:gd name="connsiteX77" fmla="*/ 1438965 w 4108863"/>
              <a:gd name="connsiteY77" fmla="*/ 1061352 h 1480359"/>
              <a:gd name="connsiteX78" fmla="*/ 1443107 w 4108863"/>
              <a:gd name="connsiteY78" fmla="*/ 977903 h 1480359"/>
              <a:gd name="connsiteX79" fmla="*/ 1443498 w 4108863"/>
              <a:gd name="connsiteY79" fmla="*/ 972097 h 1480359"/>
              <a:gd name="connsiteX80" fmla="*/ 1444561 w 4108863"/>
              <a:gd name="connsiteY80" fmla="*/ 962503 h 1480359"/>
              <a:gd name="connsiteX81" fmla="*/ 1444583 w 4108863"/>
              <a:gd name="connsiteY81" fmla="*/ 955949 h 1480359"/>
              <a:gd name="connsiteX82" fmla="*/ 1443498 w 4108863"/>
              <a:gd name="connsiteY82" fmla="*/ 972097 h 1480359"/>
              <a:gd name="connsiteX83" fmla="*/ 1442653 w 4108863"/>
              <a:gd name="connsiteY83" fmla="*/ 979711 h 1480359"/>
              <a:gd name="connsiteX84" fmla="*/ 1408753 w 4108863"/>
              <a:gd name="connsiteY84" fmla="*/ 1090187 h 1480359"/>
              <a:gd name="connsiteX85" fmla="*/ 1108219 w 4108863"/>
              <a:gd name="connsiteY85" fmla="*/ 1286913 h 1480359"/>
              <a:gd name="connsiteX86" fmla="*/ 1076913 w 4108863"/>
              <a:gd name="connsiteY86" fmla="*/ 1188550 h 1480359"/>
              <a:gd name="connsiteX87" fmla="*/ 1070652 w 4108863"/>
              <a:gd name="connsiteY87" fmla="*/ 1149205 h 1480359"/>
              <a:gd name="connsiteX88" fmla="*/ 1014303 w 4108863"/>
              <a:gd name="connsiteY88" fmla="*/ 1083630 h 1480359"/>
              <a:gd name="connsiteX89" fmla="*/ 976736 w 4108863"/>
              <a:gd name="connsiteY89" fmla="*/ 1188550 h 1480359"/>
              <a:gd name="connsiteX90" fmla="*/ 970475 w 4108863"/>
              <a:gd name="connsiteY90" fmla="*/ 1208222 h 1480359"/>
              <a:gd name="connsiteX91" fmla="*/ 957952 w 4108863"/>
              <a:gd name="connsiteY91" fmla="*/ 1175435 h 1480359"/>
              <a:gd name="connsiteX92" fmla="*/ 801424 w 4108863"/>
              <a:gd name="connsiteY92" fmla="*/ 1273797 h 1480359"/>
              <a:gd name="connsiteX93" fmla="*/ 732552 w 4108863"/>
              <a:gd name="connsiteY93" fmla="*/ 1129532 h 1480359"/>
              <a:gd name="connsiteX94" fmla="*/ 707507 w 4108863"/>
              <a:gd name="connsiteY94" fmla="*/ 1109860 h 1480359"/>
              <a:gd name="connsiteX95" fmla="*/ 682463 w 4108863"/>
              <a:gd name="connsiteY95" fmla="*/ 1129532 h 1480359"/>
              <a:gd name="connsiteX96" fmla="*/ 638635 w 4108863"/>
              <a:gd name="connsiteY96" fmla="*/ 1227895 h 1480359"/>
              <a:gd name="connsiteX97" fmla="*/ 613590 w 4108863"/>
              <a:gd name="connsiteY97" fmla="*/ 1129532 h 1480359"/>
              <a:gd name="connsiteX98" fmla="*/ 582285 w 4108863"/>
              <a:gd name="connsiteY98" fmla="*/ 1214780 h 1480359"/>
              <a:gd name="connsiteX99" fmla="*/ 569762 w 4108863"/>
              <a:gd name="connsiteY99" fmla="*/ 1181992 h 1480359"/>
              <a:gd name="connsiteX100" fmla="*/ 538457 w 4108863"/>
              <a:gd name="connsiteY100" fmla="*/ 1214780 h 1480359"/>
              <a:gd name="connsiteX101" fmla="*/ 482107 w 4108863"/>
              <a:gd name="connsiteY101" fmla="*/ 1319700 h 1480359"/>
              <a:gd name="connsiteX102" fmla="*/ 463323 w 4108863"/>
              <a:gd name="connsiteY102" fmla="*/ 1286913 h 1480359"/>
              <a:gd name="connsiteX103" fmla="*/ 425757 w 4108863"/>
              <a:gd name="connsiteY103" fmla="*/ 1142647 h 1480359"/>
              <a:gd name="connsiteX104" fmla="*/ 413234 w 4108863"/>
              <a:gd name="connsiteY104" fmla="*/ 1227895 h 1480359"/>
              <a:gd name="connsiteX105" fmla="*/ 406973 w 4108863"/>
              <a:gd name="connsiteY105" fmla="*/ 1188550 h 1480359"/>
              <a:gd name="connsiteX106" fmla="*/ 400712 w 4108863"/>
              <a:gd name="connsiteY106" fmla="*/ 1155762 h 1480359"/>
              <a:gd name="connsiteX107" fmla="*/ 369406 w 4108863"/>
              <a:gd name="connsiteY107" fmla="*/ 1300027 h 1480359"/>
              <a:gd name="connsiteX108" fmla="*/ 344362 w 4108863"/>
              <a:gd name="connsiteY108" fmla="*/ 1260682 h 1480359"/>
              <a:gd name="connsiteX109" fmla="*/ 319318 w 4108863"/>
              <a:gd name="connsiteY109" fmla="*/ 1234452 h 1480359"/>
              <a:gd name="connsiteX110" fmla="*/ 288012 w 4108863"/>
              <a:gd name="connsiteY110" fmla="*/ 1293470 h 1480359"/>
              <a:gd name="connsiteX111" fmla="*/ 269229 w 4108863"/>
              <a:gd name="connsiteY111" fmla="*/ 1267240 h 1480359"/>
              <a:gd name="connsiteX112" fmla="*/ 237923 w 4108863"/>
              <a:gd name="connsiteY112" fmla="*/ 1175435 h 1480359"/>
              <a:gd name="connsiteX113" fmla="*/ 219139 w 4108863"/>
              <a:gd name="connsiteY113" fmla="*/ 1208222 h 1480359"/>
              <a:gd name="connsiteX114" fmla="*/ 150267 w 4108863"/>
              <a:gd name="connsiteY114" fmla="*/ 1260682 h 1480359"/>
              <a:gd name="connsiteX115" fmla="*/ 93917 w 4108863"/>
              <a:gd name="connsiteY115" fmla="*/ 1227895 h 1480359"/>
              <a:gd name="connsiteX116" fmla="*/ 18783 w 4108863"/>
              <a:gd name="connsiteY116" fmla="*/ 1188550 h 1480359"/>
              <a:gd name="connsiteX117" fmla="*/ 9084 w 4108863"/>
              <a:gd name="connsiteY117" fmla="*/ 1188360 h 1480359"/>
              <a:gd name="connsiteX118" fmla="*/ 0 w 4108863"/>
              <a:gd name="connsiteY118" fmla="*/ 1191213 h 1480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Lst>
            <a:rect l="l" t="t" r="r" b="b"/>
            <a:pathLst>
              <a:path w="4108863" h="1480359">
                <a:moveTo>
                  <a:pt x="1433115" y="1058238"/>
                </a:moveTo>
                <a:cubicBezTo>
                  <a:pt x="1434800" y="1058053"/>
                  <a:pt x="1436325" y="1059466"/>
                  <a:pt x="1437731" y="1062106"/>
                </a:cubicBezTo>
                <a:lnTo>
                  <a:pt x="1438809" y="1065216"/>
                </a:lnTo>
                <a:lnTo>
                  <a:pt x="1437744" y="1091623"/>
                </a:lnTo>
                <a:cubicBezTo>
                  <a:pt x="1436493" y="1123942"/>
                  <a:pt x="1435162" y="1162508"/>
                  <a:pt x="1433798" y="1208222"/>
                </a:cubicBezTo>
                <a:cubicBezTo>
                  <a:pt x="1431711" y="1160134"/>
                  <a:pt x="1404733" y="1105753"/>
                  <a:pt x="1427536" y="1063957"/>
                </a:cubicBezTo>
                <a:cubicBezTo>
                  <a:pt x="1429583" y="1060206"/>
                  <a:pt x="1431429" y="1058423"/>
                  <a:pt x="1433115" y="1058238"/>
                </a:cubicBezTo>
                <a:close/>
                <a:moveTo>
                  <a:pt x="0" y="0"/>
                </a:moveTo>
                <a:lnTo>
                  <a:pt x="4108863" y="0"/>
                </a:lnTo>
                <a:lnTo>
                  <a:pt x="4108863" y="1165845"/>
                </a:lnTo>
                <a:lnTo>
                  <a:pt x="4094775" y="1149205"/>
                </a:lnTo>
                <a:cubicBezTo>
                  <a:pt x="4077019" y="1128283"/>
                  <a:pt x="4071251" y="1086721"/>
                  <a:pt x="4044687" y="1083630"/>
                </a:cubicBezTo>
                <a:cubicBezTo>
                  <a:pt x="4025903" y="1081444"/>
                  <a:pt x="4046877" y="1160351"/>
                  <a:pt x="4038426" y="1142647"/>
                </a:cubicBezTo>
                <a:cubicBezTo>
                  <a:pt x="4024301" y="1113062"/>
                  <a:pt x="4030077" y="1077072"/>
                  <a:pt x="4025903" y="1044284"/>
                </a:cubicBezTo>
                <a:cubicBezTo>
                  <a:pt x="3963879" y="1109244"/>
                  <a:pt x="4024835" y="1038362"/>
                  <a:pt x="3969553" y="1241010"/>
                </a:cubicBezTo>
                <a:cubicBezTo>
                  <a:pt x="3960290" y="1274964"/>
                  <a:pt x="3944509" y="1306585"/>
                  <a:pt x="3931987" y="1339373"/>
                </a:cubicBezTo>
                <a:cubicBezTo>
                  <a:pt x="3855801" y="1316575"/>
                  <a:pt x="3895697" y="1340074"/>
                  <a:pt x="3838069" y="1234452"/>
                </a:cubicBezTo>
                <a:cubicBezTo>
                  <a:pt x="3565093" y="734133"/>
                  <a:pt x="3835570" y="928874"/>
                  <a:pt x="3700325" y="834444"/>
                </a:cubicBezTo>
                <a:cubicBezTo>
                  <a:pt x="3683628" y="889090"/>
                  <a:pt x="3664478" y="942979"/>
                  <a:pt x="3650236" y="998382"/>
                </a:cubicBezTo>
                <a:cubicBezTo>
                  <a:pt x="3635229" y="1056760"/>
                  <a:pt x="3634647" y="1119531"/>
                  <a:pt x="3612669" y="1175435"/>
                </a:cubicBezTo>
                <a:cubicBezTo>
                  <a:pt x="3604683" y="1195748"/>
                  <a:pt x="3609597" y="1131572"/>
                  <a:pt x="3606408" y="1109860"/>
                </a:cubicBezTo>
                <a:cubicBezTo>
                  <a:pt x="3601242" y="1074690"/>
                  <a:pt x="3593885" y="1039913"/>
                  <a:pt x="3587625" y="1004939"/>
                </a:cubicBezTo>
                <a:cubicBezTo>
                  <a:pt x="3587369" y="1005829"/>
                  <a:pt x="3553725" y="1125691"/>
                  <a:pt x="3550058" y="1129532"/>
                </a:cubicBezTo>
                <a:cubicBezTo>
                  <a:pt x="3542533" y="1137413"/>
                  <a:pt x="3548200" y="1106891"/>
                  <a:pt x="3543797" y="1096744"/>
                </a:cubicBezTo>
                <a:cubicBezTo>
                  <a:pt x="3527184" y="1058468"/>
                  <a:pt x="3506230" y="1022426"/>
                  <a:pt x="3487446" y="985267"/>
                </a:cubicBezTo>
                <a:cubicBezTo>
                  <a:pt x="3468663" y="1000568"/>
                  <a:pt x="3446905" y="1012542"/>
                  <a:pt x="3431097" y="1031169"/>
                </a:cubicBezTo>
                <a:cubicBezTo>
                  <a:pt x="3253331" y="1240624"/>
                  <a:pt x="3400402" y="1107140"/>
                  <a:pt x="3299613" y="1195107"/>
                </a:cubicBezTo>
                <a:cubicBezTo>
                  <a:pt x="3298742" y="1172302"/>
                  <a:pt x="3297882" y="995929"/>
                  <a:pt x="3280829" y="945922"/>
                </a:cubicBezTo>
                <a:cubicBezTo>
                  <a:pt x="3278609" y="939412"/>
                  <a:pt x="3268307" y="941550"/>
                  <a:pt x="3262046" y="939364"/>
                </a:cubicBezTo>
                <a:cubicBezTo>
                  <a:pt x="3243731" y="1012893"/>
                  <a:pt x="3199787" y="1253314"/>
                  <a:pt x="3111779" y="1273797"/>
                </a:cubicBezTo>
                <a:cubicBezTo>
                  <a:pt x="3063352" y="1285068"/>
                  <a:pt x="3074213" y="1177621"/>
                  <a:pt x="3055429" y="1129532"/>
                </a:cubicBezTo>
                <a:cubicBezTo>
                  <a:pt x="3044993" y="1120789"/>
                  <a:pt x="3036801" y="1107728"/>
                  <a:pt x="3024123" y="1103302"/>
                </a:cubicBezTo>
                <a:cubicBezTo>
                  <a:pt x="3015960" y="1100452"/>
                  <a:pt x="3007641" y="1108963"/>
                  <a:pt x="2999079" y="1109860"/>
                </a:cubicBezTo>
                <a:cubicBezTo>
                  <a:pt x="2965787" y="1113346"/>
                  <a:pt x="2932293" y="1114231"/>
                  <a:pt x="2898901" y="1116417"/>
                </a:cubicBezTo>
                <a:cubicBezTo>
                  <a:pt x="2888465" y="1107674"/>
                  <a:pt x="2876150" y="1100939"/>
                  <a:pt x="2867595" y="1090187"/>
                </a:cubicBezTo>
                <a:cubicBezTo>
                  <a:pt x="2844608" y="1061297"/>
                  <a:pt x="2834572" y="1019687"/>
                  <a:pt x="2804984" y="998382"/>
                </a:cubicBezTo>
                <a:cubicBezTo>
                  <a:pt x="2793447" y="990075"/>
                  <a:pt x="2772873" y="1004550"/>
                  <a:pt x="2767417" y="1018054"/>
                </a:cubicBezTo>
                <a:cubicBezTo>
                  <a:pt x="2748277" y="1065437"/>
                  <a:pt x="2746547" y="1118603"/>
                  <a:pt x="2736111" y="1168877"/>
                </a:cubicBezTo>
                <a:cubicBezTo>
                  <a:pt x="2727763" y="1181992"/>
                  <a:pt x="2721709" y="1219368"/>
                  <a:pt x="2711067" y="1208222"/>
                </a:cubicBezTo>
                <a:cubicBezTo>
                  <a:pt x="2691378" y="1187601"/>
                  <a:pt x="2699037" y="1151266"/>
                  <a:pt x="2692284" y="1122974"/>
                </a:cubicBezTo>
                <a:cubicBezTo>
                  <a:pt x="2684426" y="1090054"/>
                  <a:pt x="2675587" y="1057399"/>
                  <a:pt x="2667239" y="1024612"/>
                </a:cubicBezTo>
                <a:cubicBezTo>
                  <a:pt x="2665674" y="1160681"/>
                  <a:pt x="2672631" y="1297248"/>
                  <a:pt x="2668935" y="1433192"/>
                </a:cubicBezTo>
                <a:lnTo>
                  <a:pt x="2666169" y="1480359"/>
                </a:lnTo>
                <a:lnTo>
                  <a:pt x="2622351" y="1480359"/>
                </a:lnTo>
                <a:lnTo>
                  <a:pt x="2553567" y="1267590"/>
                </a:lnTo>
                <a:cubicBezTo>
                  <a:pt x="2530934" y="1195341"/>
                  <a:pt x="2508624" y="1122974"/>
                  <a:pt x="2485667" y="1050842"/>
                </a:cubicBezTo>
                <a:cubicBezTo>
                  <a:pt x="2462709" y="1081443"/>
                  <a:pt x="2431793" y="1107040"/>
                  <a:pt x="2416795" y="1142647"/>
                </a:cubicBezTo>
                <a:cubicBezTo>
                  <a:pt x="2399612" y="1183437"/>
                  <a:pt x="2403761" y="1231026"/>
                  <a:pt x="2391749" y="1273797"/>
                </a:cubicBezTo>
                <a:cubicBezTo>
                  <a:pt x="2389887" y="1280429"/>
                  <a:pt x="2387987" y="1260522"/>
                  <a:pt x="2385489" y="1254125"/>
                </a:cubicBezTo>
                <a:cubicBezTo>
                  <a:pt x="2369197" y="1212418"/>
                  <a:pt x="2352096" y="1171063"/>
                  <a:pt x="2335400" y="1129532"/>
                </a:cubicBezTo>
                <a:cubicBezTo>
                  <a:pt x="2327052" y="1133904"/>
                  <a:pt x="2315533" y="1134513"/>
                  <a:pt x="2310355" y="1142647"/>
                </a:cubicBezTo>
                <a:cubicBezTo>
                  <a:pt x="2293779" y="1168687"/>
                  <a:pt x="2296122" y="1208344"/>
                  <a:pt x="2272788" y="1227895"/>
                </a:cubicBezTo>
                <a:cubicBezTo>
                  <a:pt x="2262353" y="1236638"/>
                  <a:pt x="2256544" y="1205641"/>
                  <a:pt x="2247744" y="1195107"/>
                </a:cubicBezTo>
                <a:cubicBezTo>
                  <a:pt x="2241913" y="1188128"/>
                  <a:pt x="2235221" y="1181992"/>
                  <a:pt x="2228961" y="1175435"/>
                </a:cubicBezTo>
                <a:cubicBezTo>
                  <a:pt x="2228961" y="1175435"/>
                  <a:pt x="2156406" y="1344515"/>
                  <a:pt x="2103738" y="1418063"/>
                </a:cubicBezTo>
                <a:cubicBezTo>
                  <a:pt x="2092399" y="1433897"/>
                  <a:pt x="2101349" y="1378419"/>
                  <a:pt x="2097477" y="1359045"/>
                </a:cubicBezTo>
                <a:cubicBezTo>
                  <a:pt x="2082543" y="1284317"/>
                  <a:pt x="2064084" y="1210408"/>
                  <a:pt x="2047388" y="1136090"/>
                </a:cubicBezTo>
                <a:cubicBezTo>
                  <a:pt x="1985855" y="1119979"/>
                  <a:pt x="2030138" y="1123643"/>
                  <a:pt x="2053649" y="1234452"/>
                </a:cubicBezTo>
                <a:cubicBezTo>
                  <a:pt x="2058649" y="1258021"/>
                  <a:pt x="2067200" y="1283681"/>
                  <a:pt x="2059910" y="1306585"/>
                </a:cubicBezTo>
                <a:cubicBezTo>
                  <a:pt x="2056959" y="1315858"/>
                  <a:pt x="2040761" y="1301048"/>
                  <a:pt x="2034865" y="1293470"/>
                </a:cubicBezTo>
                <a:cubicBezTo>
                  <a:pt x="1994253" y="1241269"/>
                  <a:pt x="1959732" y="1184178"/>
                  <a:pt x="1922165" y="1129532"/>
                </a:cubicBezTo>
                <a:cubicBezTo>
                  <a:pt x="1899208" y="1131718"/>
                  <a:pt x="1873745" y="1124951"/>
                  <a:pt x="1853293" y="1136090"/>
                </a:cubicBezTo>
                <a:cubicBezTo>
                  <a:pt x="1819150" y="1154684"/>
                  <a:pt x="1799178" y="1195020"/>
                  <a:pt x="1765637" y="1214780"/>
                </a:cubicBezTo>
                <a:cubicBezTo>
                  <a:pt x="1759079" y="1218643"/>
                  <a:pt x="1754940" y="1202753"/>
                  <a:pt x="1753115" y="1195107"/>
                </a:cubicBezTo>
                <a:cubicBezTo>
                  <a:pt x="1748531" y="1175905"/>
                  <a:pt x="1748941" y="1155762"/>
                  <a:pt x="1746854" y="1136090"/>
                </a:cubicBezTo>
                <a:cubicBezTo>
                  <a:pt x="1740593" y="1184178"/>
                  <a:pt x="1743493" y="1234588"/>
                  <a:pt x="1728071" y="1280355"/>
                </a:cubicBezTo>
                <a:cubicBezTo>
                  <a:pt x="1724020" y="1292374"/>
                  <a:pt x="1718790" y="1239605"/>
                  <a:pt x="1709287" y="1247567"/>
                </a:cubicBezTo>
                <a:cubicBezTo>
                  <a:pt x="1694262" y="1260156"/>
                  <a:pt x="1700939" y="1286912"/>
                  <a:pt x="1696765" y="1306585"/>
                </a:cubicBezTo>
                <a:cubicBezTo>
                  <a:pt x="1684243" y="1295656"/>
                  <a:pt x="1668742" y="1287637"/>
                  <a:pt x="1659198" y="1273797"/>
                </a:cubicBezTo>
                <a:cubicBezTo>
                  <a:pt x="1641156" y="1247634"/>
                  <a:pt x="1639043" y="1209211"/>
                  <a:pt x="1615370" y="1188550"/>
                </a:cubicBezTo>
                <a:cubicBezTo>
                  <a:pt x="1606021" y="1180390"/>
                  <a:pt x="1589507" y="1196823"/>
                  <a:pt x="1584065" y="1208222"/>
                </a:cubicBezTo>
                <a:cubicBezTo>
                  <a:pt x="1565468" y="1247177"/>
                  <a:pt x="1559020" y="1291284"/>
                  <a:pt x="1546498" y="1332815"/>
                </a:cubicBezTo>
                <a:cubicBezTo>
                  <a:pt x="1533975" y="1310957"/>
                  <a:pt x="1517563" y="1291074"/>
                  <a:pt x="1508931" y="1267240"/>
                </a:cubicBezTo>
                <a:cubicBezTo>
                  <a:pt x="1469636" y="1158740"/>
                  <a:pt x="1484949" y="1088962"/>
                  <a:pt x="1471364" y="1188550"/>
                </a:cubicBezTo>
                <a:cubicBezTo>
                  <a:pt x="1467190" y="1179806"/>
                  <a:pt x="1462069" y="1171492"/>
                  <a:pt x="1458842" y="1162320"/>
                </a:cubicBezTo>
                <a:cubicBezTo>
                  <a:pt x="1451712" y="1142051"/>
                  <a:pt x="1447661" y="1096973"/>
                  <a:pt x="1441629" y="1073342"/>
                </a:cubicBezTo>
                <a:lnTo>
                  <a:pt x="1438809" y="1065216"/>
                </a:lnTo>
                <a:lnTo>
                  <a:pt x="1438965" y="1061352"/>
                </a:lnTo>
                <a:cubicBezTo>
                  <a:pt x="1440554" y="1023679"/>
                  <a:pt x="1441972" y="996576"/>
                  <a:pt x="1443107" y="977903"/>
                </a:cubicBezTo>
                <a:lnTo>
                  <a:pt x="1443498" y="972097"/>
                </a:lnTo>
                <a:lnTo>
                  <a:pt x="1444561" y="962503"/>
                </a:lnTo>
                <a:cubicBezTo>
                  <a:pt x="1446523" y="942285"/>
                  <a:pt x="1446231" y="934395"/>
                  <a:pt x="1444583" y="955949"/>
                </a:cubicBezTo>
                <a:lnTo>
                  <a:pt x="1443498" y="972097"/>
                </a:lnTo>
                <a:lnTo>
                  <a:pt x="1442653" y="979711"/>
                </a:lnTo>
                <a:cubicBezTo>
                  <a:pt x="1437937" y="1017680"/>
                  <a:pt x="1427646" y="1073760"/>
                  <a:pt x="1408753" y="1090187"/>
                </a:cubicBezTo>
                <a:cubicBezTo>
                  <a:pt x="1317859" y="1169219"/>
                  <a:pt x="1208397" y="1221337"/>
                  <a:pt x="1108219" y="1286913"/>
                </a:cubicBezTo>
                <a:cubicBezTo>
                  <a:pt x="1087215" y="1242915"/>
                  <a:pt x="1092646" y="1258579"/>
                  <a:pt x="1076913" y="1188550"/>
                </a:cubicBezTo>
                <a:cubicBezTo>
                  <a:pt x="1074006" y="1175607"/>
                  <a:pt x="1077381" y="1160480"/>
                  <a:pt x="1070652" y="1149205"/>
                </a:cubicBezTo>
                <a:cubicBezTo>
                  <a:pt x="1055771" y="1124267"/>
                  <a:pt x="1033086" y="1105488"/>
                  <a:pt x="1014303" y="1083630"/>
                </a:cubicBezTo>
                <a:cubicBezTo>
                  <a:pt x="1001780" y="1118603"/>
                  <a:pt x="989065" y="1153501"/>
                  <a:pt x="976736" y="1188550"/>
                </a:cubicBezTo>
                <a:cubicBezTo>
                  <a:pt x="974454" y="1195036"/>
                  <a:pt x="975966" y="1212056"/>
                  <a:pt x="970475" y="1208222"/>
                </a:cubicBezTo>
                <a:cubicBezTo>
                  <a:pt x="961123" y="1201693"/>
                  <a:pt x="962126" y="1186364"/>
                  <a:pt x="957952" y="1175435"/>
                </a:cubicBezTo>
                <a:cubicBezTo>
                  <a:pt x="859035" y="1071835"/>
                  <a:pt x="916337" y="1093268"/>
                  <a:pt x="801424" y="1273797"/>
                </a:cubicBezTo>
                <a:cubicBezTo>
                  <a:pt x="745057" y="1214762"/>
                  <a:pt x="820868" y="1299110"/>
                  <a:pt x="732552" y="1129532"/>
                </a:cubicBezTo>
                <a:cubicBezTo>
                  <a:pt x="727555" y="1119937"/>
                  <a:pt x="715855" y="1116417"/>
                  <a:pt x="707507" y="1109860"/>
                </a:cubicBezTo>
                <a:cubicBezTo>
                  <a:pt x="699159" y="1116417"/>
                  <a:pt x="687904" y="1120207"/>
                  <a:pt x="682463" y="1129532"/>
                </a:cubicBezTo>
                <a:cubicBezTo>
                  <a:pt x="664448" y="1160406"/>
                  <a:pt x="673181" y="1227895"/>
                  <a:pt x="638635" y="1227895"/>
                </a:cubicBezTo>
                <a:cubicBezTo>
                  <a:pt x="606235" y="1227895"/>
                  <a:pt x="645218" y="1136893"/>
                  <a:pt x="613590" y="1129532"/>
                </a:cubicBezTo>
                <a:cubicBezTo>
                  <a:pt x="585213" y="1122928"/>
                  <a:pt x="592720" y="1186364"/>
                  <a:pt x="582285" y="1214780"/>
                </a:cubicBezTo>
                <a:cubicBezTo>
                  <a:pt x="578111" y="1203851"/>
                  <a:pt x="581001" y="1181992"/>
                  <a:pt x="569762" y="1181992"/>
                </a:cubicBezTo>
                <a:cubicBezTo>
                  <a:pt x="555005" y="1181992"/>
                  <a:pt x="546643" y="1201919"/>
                  <a:pt x="538457" y="1214780"/>
                </a:cubicBezTo>
                <a:cubicBezTo>
                  <a:pt x="517205" y="1248167"/>
                  <a:pt x="500890" y="1284726"/>
                  <a:pt x="482107" y="1319700"/>
                </a:cubicBezTo>
                <a:cubicBezTo>
                  <a:pt x="475846" y="1308771"/>
                  <a:pt x="467171" y="1299004"/>
                  <a:pt x="463323" y="1286913"/>
                </a:cubicBezTo>
                <a:cubicBezTo>
                  <a:pt x="448273" y="1239626"/>
                  <a:pt x="457375" y="1179902"/>
                  <a:pt x="425757" y="1142647"/>
                </a:cubicBezTo>
                <a:cubicBezTo>
                  <a:pt x="407519" y="1121159"/>
                  <a:pt x="417408" y="1199479"/>
                  <a:pt x="413234" y="1227895"/>
                </a:cubicBezTo>
                <a:cubicBezTo>
                  <a:pt x="411147" y="1214780"/>
                  <a:pt x="409244" y="1201631"/>
                  <a:pt x="406973" y="1188550"/>
                </a:cubicBezTo>
                <a:cubicBezTo>
                  <a:pt x="405070" y="1177584"/>
                  <a:pt x="404254" y="1145252"/>
                  <a:pt x="400712" y="1155762"/>
                </a:cubicBezTo>
                <a:cubicBezTo>
                  <a:pt x="385041" y="1202266"/>
                  <a:pt x="379842" y="1251939"/>
                  <a:pt x="369406" y="1300027"/>
                </a:cubicBezTo>
                <a:cubicBezTo>
                  <a:pt x="361058" y="1286912"/>
                  <a:pt x="353763" y="1272991"/>
                  <a:pt x="344362" y="1260682"/>
                </a:cubicBezTo>
                <a:cubicBezTo>
                  <a:pt x="336987" y="1251027"/>
                  <a:pt x="329638" y="1228447"/>
                  <a:pt x="319318" y="1234452"/>
                </a:cubicBezTo>
                <a:cubicBezTo>
                  <a:pt x="300534" y="1245382"/>
                  <a:pt x="298447" y="1273797"/>
                  <a:pt x="288012" y="1293470"/>
                </a:cubicBezTo>
                <a:cubicBezTo>
                  <a:pt x="281751" y="1284727"/>
                  <a:pt x="273467" y="1277227"/>
                  <a:pt x="269229" y="1267240"/>
                </a:cubicBezTo>
                <a:cubicBezTo>
                  <a:pt x="256628" y="1237546"/>
                  <a:pt x="258535" y="1199722"/>
                  <a:pt x="237923" y="1175435"/>
                </a:cubicBezTo>
                <a:cubicBezTo>
                  <a:pt x="229838" y="1165909"/>
                  <a:pt x="228057" y="1199550"/>
                  <a:pt x="219139" y="1208222"/>
                </a:cubicBezTo>
                <a:cubicBezTo>
                  <a:pt x="198338" y="1228452"/>
                  <a:pt x="173224" y="1243195"/>
                  <a:pt x="150267" y="1260682"/>
                </a:cubicBezTo>
                <a:cubicBezTo>
                  <a:pt x="131484" y="1249753"/>
                  <a:pt x="112951" y="1238337"/>
                  <a:pt x="93917" y="1227895"/>
                </a:cubicBezTo>
                <a:cubicBezTo>
                  <a:pt x="69113" y="1214287"/>
                  <a:pt x="46117" y="1194911"/>
                  <a:pt x="18783" y="1188550"/>
                </a:cubicBezTo>
                <a:cubicBezTo>
                  <a:pt x="15562" y="1187800"/>
                  <a:pt x="12318" y="1187812"/>
                  <a:pt x="9084" y="1188360"/>
                </a:cubicBezTo>
                <a:lnTo>
                  <a:pt x="0" y="1191213"/>
                </a:lnTo>
                <a:close/>
              </a:path>
            </a:pathLst>
          </a:custGeom>
        </p:spPr>
      </p:pic>
    </p:spTree>
    <p:extLst>
      <p:ext uri="{BB962C8B-B14F-4D97-AF65-F5344CB8AC3E}">
        <p14:creationId xmlns:p14="http://schemas.microsoft.com/office/powerpoint/2010/main" val="35107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F8CB4-E524-4D43-A638-43E990C664A5}"/>
              </a:ext>
            </a:extLst>
          </p:cNvPr>
          <p:cNvSpPr>
            <a:spLocks noGrp="1"/>
          </p:cNvSpPr>
          <p:nvPr>
            <p:ph type="title"/>
          </p:nvPr>
        </p:nvSpPr>
        <p:spPr>
          <a:xfrm>
            <a:off x="1040092" y="604386"/>
            <a:ext cx="13005376" cy="664104"/>
          </a:xfrm>
        </p:spPr>
        <p:txBody>
          <a:bodyPr/>
          <a:lstStyle/>
          <a:p>
            <a:r>
              <a:rPr lang="en-US" dirty="0"/>
              <a:t>Slowly Steadying the Ship</a:t>
            </a:r>
            <a:endParaRPr lang="en-AE" i="1" dirty="0"/>
          </a:p>
        </p:txBody>
      </p:sp>
      <p:sp>
        <p:nvSpPr>
          <p:cNvPr id="3" name="TextBox 2">
            <a:extLst>
              <a:ext uri="{FF2B5EF4-FFF2-40B4-BE49-F238E27FC236}">
                <a16:creationId xmlns:a16="http://schemas.microsoft.com/office/drawing/2014/main" id="{2A5A2E77-D562-BB19-0DCA-9AF842F5798B}"/>
              </a:ext>
            </a:extLst>
          </p:cNvPr>
          <p:cNvSpPr txBox="1"/>
          <p:nvPr/>
        </p:nvSpPr>
        <p:spPr>
          <a:xfrm>
            <a:off x="1007775" y="1292529"/>
            <a:ext cx="13005376" cy="477054"/>
          </a:xfrm>
          <a:prstGeom prst="rect">
            <a:avLst/>
          </a:prstGeom>
          <a:noFill/>
        </p:spPr>
        <p:txBody>
          <a:bodyPr wrap="square" rtlCol="0">
            <a:spAutoFit/>
          </a:bodyPr>
          <a:lstStyle/>
          <a:p>
            <a:r>
              <a:rPr lang="en-US" sz="2500" b="1" kern="1200" dirty="0">
                <a:solidFill>
                  <a:schemeClr val="tx2"/>
                </a:solidFill>
                <a:latin typeface="+mn-lt"/>
                <a:ea typeface="+mn-ea"/>
                <a:cs typeface="+mn-cs"/>
              </a:rPr>
              <a:t>Why Middle East exposure is crucial for Global Investors?</a:t>
            </a:r>
            <a:endParaRPr lang="en-AE" sz="2500" b="1" kern="1200" dirty="0">
              <a:solidFill>
                <a:schemeClr val="tx2"/>
              </a:solidFill>
              <a:latin typeface="+mn-lt"/>
              <a:ea typeface="+mn-ea"/>
              <a:cs typeface="+mn-cs"/>
            </a:endParaRPr>
          </a:p>
        </p:txBody>
      </p:sp>
      <p:graphicFrame>
        <p:nvGraphicFramePr>
          <p:cNvPr id="5" name="Diagram 4">
            <a:extLst>
              <a:ext uri="{FF2B5EF4-FFF2-40B4-BE49-F238E27FC236}">
                <a16:creationId xmlns:a16="http://schemas.microsoft.com/office/drawing/2014/main" id="{E609A360-A131-23E4-ED98-EF85F141531E}"/>
              </a:ext>
            </a:extLst>
          </p:cNvPr>
          <p:cNvGraphicFramePr/>
          <p:nvPr>
            <p:extLst>
              <p:ext uri="{D42A27DB-BD31-4B8C-83A1-F6EECF244321}">
                <p14:modId xmlns:p14="http://schemas.microsoft.com/office/powerpoint/2010/main" val="3353895297"/>
              </p:ext>
            </p:extLst>
          </p:nvPr>
        </p:nvGraphicFramePr>
        <p:xfrm>
          <a:off x="758030" y="2225675"/>
          <a:ext cx="13639801" cy="800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47046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Coffers remain full…</a:t>
            </a:r>
            <a:endParaRPr lang="en-AE" dirty="0"/>
          </a:p>
        </p:txBody>
      </p:sp>
      <p:sp>
        <p:nvSpPr>
          <p:cNvPr id="12" name="TextBox 11">
            <a:extLst>
              <a:ext uri="{FF2B5EF4-FFF2-40B4-BE49-F238E27FC236}">
                <a16:creationId xmlns:a16="http://schemas.microsoft.com/office/drawing/2014/main" id="{08D0E22C-5BC5-3461-7EBC-566595B015BE}"/>
              </a:ext>
            </a:extLst>
          </p:cNvPr>
          <p:cNvSpPr txBox="1"/>
          <p:nvPr/>
        </p:nvSpPr>
        <p:spPr>
          <a:xfrm>
            <a:off x="643731" y="10302873"/>
            <a:ext cx="2933700" cy="276999"/>
          </a:xfrm>
          <a:prstGeom prst="rect">
            <a:avLst/>
          </a:prstGeom>
          <a:noFill/>
        </p:spPr>
        <p:txBody>
          <a:bodyPr wrap="square" rtlCol="0">
            <a:spAutoFit/>
          </a:bodyPr>
          <a:lstStyle/>
          <a:p>
            <a:r>
              <a:rPr lang="en-US" sz="1200" i="1" dirty="0">
                <a:latin typeface="Calibri" panose="020F0502020204030204" pitchFamily="34" charset="0"/>
                <a:cs typeface="Calibri" panose="020F0502020204030204" pitchFamily="34" charset="0"/>
              </a:rPr>
              <a:t>Source: IMF, Azimut</a:t>
            </a:r>
            <a:endParaRPr lang="en-AE" sz="1200" i="1" dirty="0">
              <a:latin typeface="Calibri" panose="020F0502020204030204" pitchFamily="34" charset="0"/>
              <a:cs typeface="Calibri" panose="020F0502020204030204" pitchFamily="34" charset="0"/>
            </a:endParaRPr>
          </a:p>
        </p:txBody>
      </p:sp>
      <p:sp>
        <p:nvSpPr>
          <p:cNvPr id="19" name="TextBox 18">
            <a:extLst>
              <a:ext uri="{FF2B5EF4-FFF2-40B4-BE49-F238E27FC236}">
                <a16:creationId xmlns:a16="http://schemas.microsoft.com/office/drawing/2014/main" id="{94562597-1DCC-7BE2-7147-98B78D0493B7}"/>
              </a:ext>
            </a:extLst>
          </p:cNvPr>
          <p:cNvSpPr txBox="1"/>
          <p:nvPr/>
        </p:nvSpPr>
        <p:spPr>
          <a:xfrm>
            <a:off x="1037143" y="1234415"/>
            <a:ext cx="6422230" cy="473206"/>
          </a:xfrm>
          <a:prstGeom prst="rect">
            <a:avLst/>
          </a:prstGeom>
          <a:noFill/>
        </p:spPr>
        <p:txBody>
          <a:bodyPr wrap="square" rtlCol="0">
            <a:spAutoFit/>
          </a:bodyPr>
          <a:lstStyle/>
          <a:p>
            <a:r>
              <a:rPr lang="en-US" sz="2500" b="1" kern="1200" dirty="0">
                <a:solidFill>
                  <a:schemeClr val="tx2"/>
                </a:solidFill>
                <a:latin typeface="+mn-lt"/>
                <a:ea typeface="+mn-ea"/>
                <a:cs typeface="+mn-cs"/>
              </a:rPr>
              <a:t>Foreign Exchange Reserves (USD Bn)</a:t>
            </a:r>
            <a:endParaRPr lang="en-AE" sz="2500" b="1" kern="1200" dirty="0">
              <a:solidFill>
                <a:schemeClr val="tx2"/>
              </a:solidFill>
              <a:latin typeface="+mn-lt"/>
              <a:ea typeface="+mn-ea"/>
              <a:cs typeface="+mn-cs"/>
            </a:endParaRPr>
          </a:p>
        </p:txBody>
      </p:sp>
      <p:graphicFrame>
        <p:nvGraphicFramePr>
          <p:cNvPr id="3" name="Chart 2">
            <a:extLst>
              <a:ext uri="{FF2B5EF4-FFF2-40B4-BE49-F238E27FC236}">
                <a16:creationId xmlns:a16="http://schemas.microsoft.com/office/drawing/2014/main" id="{FAFB72D9-CD4C-63BF-C157-A963C1B57CF4}"/>
              </a:ext>
            </a:extLst>
          </p:cNvPr>
          <p:cNvGraphicFramePr>
            <a:graphicFrameLocks/>
          </p:cNvGraphicFramePr>
          <p:nvPr>
            <p:extLst>
              <p:ext uri="{D42A27DB-BD31-4B8C-83A1-F6EECF244321}">
                <p14:modId xmlns:p14="http://schemas.microsoft.com/office/powerpoint/2010/main" val="332913160"/>
              </p:ext>
            </p:extLst>
          </p:nvPr>
        </p:nvGraphicFramePr>
        <p:xfrm>
          <a:off x="758031" y="2122022"/>
          <a:ext cx="13639800" cy="773899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922038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Oil Revenue % Share of Total Revenues</a:t>
            </a:r>
            <a:endParaRPr lang="en-AE" dirty="0"/>
          </a:p>
        </p:txBody>
      </p:sp>
      <p:sp>
        <p:nvSpPr>
          <p:cNvPr id="12" name="TextBox 11">
            <a:extLst>
              <a:ext uri="{FF2B5EF4-FFF2-40B4-BE49-F238E27FC236}">
                <a16:creationId xmlns:a16="http://schemas.microsoft.com/office/drawing/2014/main" id="{08D0E22C-5BC5-3461-7EBC-566595B015BE}"/>
              </a:ext>
            </a:extLst>
          </p:cNvPr>
          <p:cNvSpPr txBox="1"/>
          <p:nvPr/>
        </p:nvSpPr>
        <p:spPr>
          <a:xfrm>
            <a:off x="643731" y="10302873"/>
            <a:ext cx="2933700" cy="276999"/>
          </a:xfrm>
          <a:prstGeom prst="rect">
            <a:avLst/>
          </a:prstGeom>
          <a:noFill/>
        </p:spPr>
        <p:txBody>
          <a:bodyPr wrap="square" rtlCol="0">
            <a:spAutoFit/>
          </a:bodyPr>
          <a:lstStyle/>
          <a:p>
            <a:r>
              <a:rPr lang="en-US" sz="1200" i="1" dirty="0">
                <a:latin typeface="Calibri" panose="020F0502020204030204" pitchFamily="34" charset="0"/>
                <a:cs typeface="Calibri" panose="020F0502020204030204" pitchFamily="34" charset="0"/>
              </a:rPr>
              <a:t>Source: IIF estimates, ADCB</a:t>
            </a:r>
            <a:endParaRPr lang="en-AE" sz="1200" i="1" dirty="0">
              <a:latin typeface="Calibri" panose="020F0502020204030204" pitchFamily="34" charset="0"/>
              <a:cs typeface="Calibri" panose="020F0502020204030204" pitchFamily="34" charset="0"/>
            </a:endParaRPr>
          </a:p>
        </p:txBody>
      </p:sp>
      <p:sp>
        <p:nvSpPr>
          <p:cNvPr id="19" name="TextBox 18">
            <a:extLst>
              <a:ext uri="{FF2B5EF4-FFF2-40B4-BE49-F238E27FC236}">
                <a16:creationId xmlns:a16="http://schemas.microsoft.com/office/drawing/2014/main" id="{94562597-1DCC-7BE2-7147-98B78D0493B7}"/>
              </a:ext>
            </a:extLst>
          </p:cNvPr>
          <p:cNvSpPr txBox="1"/>
          <p:nvPr/>
        </p:nvSpPr>
        <p:spPr>
          <a:xfrm>
            <a:off x="1037143" y="1234415"/>
            <a:ext cx="6422230" cy="473206"/>
          </a:xfrm>
          <a:prstGeom prst="rect">
            <a:avLst/>
          </a:prstGeom>
          <a:noFill/>
        </p:spPr>
        <p:txBody>
          <a:bodyPr wrap="square" rtlCol="0">
            <a:spAutoFit/>
          </a:bodyPr>
          <a:lstStyle/>
          <a:p>
            <a:r>
              <a:rPr lang="en-US" sz="2500" b="1" kern="1200" dirty="0">
                <a:solidFill>
                  <a:schemeClr val="tx2"/>
                </a:solidFill>
                <a:latin typeface="+mn-lt"/>
                <a:ea typeface="+mn-ea"/>
                <a:cs typeface="+mn-cs"/>
              </a:rPr>
              <a:t>Work in Progress…</a:t>
            </a:r>
            <a:endParaRPr lang="en-AE" sz="2500" b="1" kern="1200" dirty="0">
              <a:solidFill>
                <a:schemeClr val="tx2"/>
              </a:solidFill>
              <a:latin typeface="+mn-lt"/>
              <a:ea typeface="+mn-ea"/>
              <a:cs typeface="+mn-cs"/>
            </a:endParaRPr>
          </a:p>
        </p:txBody>
      </p:sp>
      <p:sp>
        <p:nvSpPr>
          <p:cNvPr id="23" name="TextBox 22">
            <a:extLst>
              <a:ext uri="{FF2B5EF4-FFF2-40B4-BE49-F238E27FC236}">
                <a16:creationId xmlns:a16="http://schemas.microsoft.com/office/drawing/2014/main" id="{C175D3F7-70B7-2830-01FD-8D7B748544AF}"/>
              </a:ext>
            </a:extLst>
          </p:cNvPr>
          <p:cNvSpPr txBox="1"/>
          <p:nvPr/>
        </p:nvSpPr>
        <p:spPr>
          <a:xfrm>
            <a:off x="7985015" y="10195151"/>
            <a:ext cx="2933700" cy="215444"/>
          </a:xfrm>
          <a:prstGeom prst="rect">
            <a:avLst/>
          </a:prstGeom>
          <a:noFill/>
        </p:spPr>
        <p:txBody>
          <a:bodyPr wrap="square" rtlCol="0">
            <a:spAutoFit/>
          </a:bodyPr>
          <a:lstStyle/>
          <a:p>
            <a:r>
              <a:rPr lang="en-US" sz="800" dirty="0">
                <a:latin typeface="Calibri" panose="020F0502020204030204" pitchFamily="34" charset="0"/>
                <a:cs typeface="Calibri" panose="020F0502020204030204" pitchFamily="34" charset="0"/>
              </a:rPr>
              <a:t>Source: Bloomberg, Azimut Date 26</a:t>
            </a:r>
            <a:r>
              <a:rPr lang="en-US" sz="800" baseline="30000" dirty="0">
                <a:latin typeface="Calibri" panose="020F0502020204030204" pitchFamily="34" charset="0"/>
                <a:cs typeface="Calibri" panose="020F0502020204030204" pitchFamily="34" charset="0"/>
              </a:rPr>
              <a:t>th</a:t>
            </a:r>
            <a:r>
              <a:rPr lang="en-US" sz="800" dirty="0">
                <a:latin typeface="Calibri" panose="020F0502020204030204" pitchFamily="34" charset="0"/>
                <a:cs typeface="Calibri" panose="020F0502020204030204" pitchFamily="34" charset="0"/>
              </a:rPr>
              <a:t> September 2023</a:t>
            </a:r>
            <a:endParaRPr lang="en-AE" sz="800"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88A8770D-BBEC-AF4A-5B8B-2A3BC5276A6B}"/>
              </a:ext>
            </a:extLst>
          </p:cNvPr>
          <p:cNvPicPr>
            <a:picLocks noChangeAspect="1"/>
          </p:cNvPicPr>
          <p:nvPr/>
        </p:nvPicPr>
        <p:blipFill>
          <a:blip r:embed="rId2"/>
          <a:stretch>
            <a:fillRect/>
          </a:stretch>
        </p:blipFill>
        <p:spPr>
          <a:xfrm>
            <a:off x="643731" y="1707621"/>
            <a:ext cx="13698486" cy="7894572"/>
          </a:xfrm>
          <a:prstGeom prst="rect">
            <a:avLst/>
          </a:prstGeom>
        </p:spPr>
      </p:pic>
    </p:spTree>
    <p:extLst>
      <p:ext uri="{BB962C8B-B14F-4D97-AF65-F5344CB8AC3E}">
        <p14:creationId xmlns:p14="http://schemas.microsoft.com/office/powerpoint/2010/main" val="28803047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CC989-E90A-F0E4-CDAD-7974D1E54AF8}"/>
              </a:ext>
            </a:extLst>
          </p:cNvPr>
          <p:cNvSpPr>
            <a:spLocks noGrp="1"/>
          </p:cNvSpPr>
          <p:nvPr>
            <p:ph type="title"/>
          </p:nvPr>
        </p:nvSpPr>
        <p:spPr/>
        <p:txBody>
          <a:bodyPr/>
          <a:lstStyle/>
          <a:p>
            <a:r>
              <a:rPr lang="en-US" dirty="0"/>
              <a:t>Break-even Oil Prices Remain Low</a:t>
            </a:r>
            <a:endParaRPr lang="en-AE" dirty="0"/>
          </a:p>
        </p:txBody>
      </p:sp>
      <p:sp>
        <p:nvSpPr>
          <p:cNvPr id="4" name="TextBox 3">
            <a:extLst>
              <a:ext uri="{FF2B5EF4-FFF2-40B4-BE49-F238E27FC236}">
                <a16:creationId xmlns:a16="http://schemas.microsoft.com/office/drawing/2014/main" id="{2606012A-154E-79CB-4972-4524F9677654}"/>
              </a:ext>
            </a:extLst>
          </p:cNvPr>
          <p:cNvSpPr txBox="1"/>
          <p:nvPr/>
        </p:nvSpPr>
        <p:spPr>
          <a:xfrm>
            <a:off x="758031" y="9996671"/>
            <a:ext cx="8788688" cy="246221"/>
          </a:xfrm>
          <a:prstGeom prst="rect">
            <a:avLst/>
          </a:prstGeom>
          <a:noFill/>
        </p:spPr>
        <p:txBody>
          <a:bodyPr wrap="square" rtlCol="0">
            <a:spAutoFit/>
          </a:bodyPr>
          <a:lstStyle/>
          <a:p>
            <a:r>
              <a:rPr lang="en-US" sz="1000" b="0" i="1" u="none" strike="noStrike" baseline="0" dirty="0">
                <a:latin typeface="Calibri" panose="020F0502020204030204" pitchFamily="34" charset="0"/>
                <a:cs typeface="Calibri" panose="020F0502020204030204" pitchFamily="34" charset="0"/>
              </a:rPr>
              <a:t>Source: National authorities; and IMF staff estimates and projections.</a:t>
            </a:r>
            <a:endParaRPr lang="en-AE" sz="1000" i="1" dirty="0">
              <a:latin typeface="Calibri" panose="020F0502020204030204" pitchFamily="34" charset="0"/>
              <a:cs typeface="Calibri" panose="020F0502020204030204" pitchFamily="34" charset="0"/>
            </a:endParaRPr>
          </a:p>
        </p:txBody>
      </p:sp>
      <p:graphicFrame>
        <p:nvGraphicFramePr>
          <p:cNvPr id="10" name="Object 9">
            <a:extLst>
              <a:ext uri="{FF2B5EF4-FFF2-40B4-BE49-F238E27FC236}">
                <a16:creationId xmlns:a16="http://schemas.microsoft.com/office/drawing/2014/main" id="{1F148563-6AFF-FAF6-F13E-E62BBD84EAD6}"/>
              </a:ext>
            </a:extLst>
          </p:cNvPr>
          <p:cNvGraphicFramePr>
            <a:graphicFrameLocks noChangeAspect="1"/>
          </p:cNvGraphicFramePr>
          <p:nvPr>
            <p:extLst>
              <p:ext uri="{D42A27DB-BD31-4B8C-83A1-F6EECF244321}">
                <p14:modId xmlns:p14="http://schemas.microsoft.com/office/powerpoint/2010/main" val="3685618713"/>
              </p:ext>
            </p:extLst>
          </p:nvPr>
        </p:nvGraphicFramePr>
        <p:xfrm>
          <a:off x="758031" y="1616075"/>
          <a:ext cx="13639800" cy="8153400"/>
        </p:xfrm>
        <a:graphic>
          <a:graphicData uri="http://schemas.openxmlformats.org/presentationml/2006/ole">
            <mc:AlternateContent xmlns:mc="http://schemas.openxmlformats.org/markup-compatibility/2006">
              <mc:Choice xmlns:v="urn:schemas-microsoft-com:vml" Requires="v">
                <p:oleObj name="Worksheet" r:id="rId2" imgW="6305716" imgH="3495842" progId="Excel.Sheet.12">
                  <p:embed/>
                </p:oleObj>
              </mc:Choice>
              <mc:Fallback>
                <p:oleObj name="Worksheet" r:id="rId2" imgW="6305716" imgH="3495842" progId="Excel.Sheet.12">
                  <p:embed/>
                  <p:pic>
                    <p:nvPicPr>
                      <p:cNvPr id="10" name="Object 9">
                        <a:extLst>
                          <a:ext uri="{FF2B5EF4-FFF2-40B4-BE49-F238E27FC236}">
                            <a16:creationId xmlns:a16="http://schemas.microsoft.com/office/drawing/2014/main" id="{1F148563-6AFF-FAF6-F13E-E62BBD84EAD6}"/>
                          </a:ext>
                        </a:extLst>
                      </p:cNvPr>
                      <p:cNvPicPr/>
                      <p:nvPr/>
                    </p:nvPicPr>
                    <p:blipFill>
                      <a:blip r:embed="rId3"/>
                      <a:stretch>
                        <a:fillRect/>
                      </a:stretch>
                    </p:blipFill>
                    <p:spPr>
                      <a:xfrm>
                        <a:off x="758031" y="1616075"/>
                        <a:ext cx="13639800" cy="8153400"/>
                      </a:xfrm>
                      <a:prstGeom prst="rect">
                        <a:avLst/>
                      </a:prstGeom>
                    </p:spPr>
                  </p:pic>
                </p:oleObj>
              </mc:Fallback>
            </mc:AlternateContent>
          </a:graphicData>
        </a:graphic>
      </p:graphicFrame>
    </p:spTree>
    <p:extLst>
      <p:ext uri="{BB962C8B-B14F-4D97-AF65-F5344CB8AC3E}">
        <p14:creationId xmlns:p14="http://schemas.microsoft.com/office/powerpoint/2010/main" val="40534622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Economic Statistics</a:t>
            </a:r>
            <a:endParaRPr lang="en-AE" dirty="0"/>
          </a:p>
        </p:txBody>
      </p:sp>
      <p:pic>
        <p:nvPicPr>
          <p:cNvPr id="8" name="Picture 7">
            <a:extLst>
              <a:ext uri="{FF2B5EF4-FFF2-40B4-BE49-F238E27FC236}">
                <a16:creationId xmlns:a16="http://schemas.microsoft.com/office/drawing/2014/main" id="{86C19ED4-CBDF-5C39-58D0-B0179024C978}"/>
              </a:ext>
            </a:extLst>
          </p:cNvPr>
          <p:cNvPicPr>
            <a:picLocks noChangeAspect="1"/>
          </p:cNvPicPr>
          <p:nvPr/>
        </p:nvPicPr>
        <p:blipFill>
          <a:blip r:embed="rId2"/>
          <a:stretch>
            <a:fillRect/>
          </a:stretch>
        </p:blipFill>
        <p:spPr>
          <a:xfrm>
            <a:off x="598033" y="1265768"/>
            <a:ext cx="13799798" cy="9440557"/>
          </a:xfrm>
          <a:prstGeom prst="rect">
            <a:avLst/>
          </a:prstGeom>
        </p:spPr>
      </p:pic>
      <p:sp>
        <p:nvSpPr>
          <p:cNvPr id="9" name="Rectangle 8">
            <a:extLst>
              <a:ext uri="{FF2B5EF4-FFF2-40B4-BE49-F238E27FC236}">
                <a16:creationId xmlns:a16="http://schemas.microsoft.com/office/drawing/2014/main" id="{82672987-0811-FE1D-E2BB-83363CE48F1B}"/>
              </a:ext>
            </a:extLst>
          </p:cNvPr>
          <p:cNvSpPr/>
          <p:nvPr/>
        </p:nvSpPr>
        <p:spPr>
          <a:xfrm>
            <a:off x="572293" y="3292475"/>
            <a:ext cx="13113998" cy="2057400"/>
          </a:xfrm>
          <a:prstGeom prst="rect">
            <a:avLst/>
          </a:prstGeom>
          <a:noFill/>
          <a:ln w="38100">
            <a:solidFill>
              <a:srgbClr val="96B947"/>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E" b="1" dirty="0"/>
          </a:p>
        </p:txBody>
      </p:sp>
    </p:spTree>
    <p:extLst>
      <p:ext uri="{BB962C8B-B14F-4D97-AF65-F5344CB8AC3E}">
        <p14:creationId xmlns:p14="http://schemas.microsoft.com/office/powerpoint/2010/main" val="21022809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testo 1">
            <a:extLst>
              <a:ext uri="{FF2B5EF4-FFF2-40B4-BE49-F238E27FC236}">
                <a16:creationId xmlns:a16="http://schemas.microsoft.com/office/drawing/2014/main" id="{47649BCD-0E86-7508-356A-2A9B9E96C815}"/>
              </a:ext>
            </a:extLst>
          </p:cNvPr>
          <p:cNvSpPr>
            <a:spLocks noGrp="1"/>
          </p:cNvSpPr>
          <p:nvPr>
            <p:ph type="body" sz="quarter" idx="10"/>
          </p:nvPr>
        </p:nvSpPr>
        <p:spPr/>
        <p:txBody>
          <a:bodyPr/>
          <a:lstStyle/>
          <a:p>
            <a:r>
              <a:rPr lang="it-IT" dirty="0"/>
              <a:t>1.</a:t>
            </a:r>
          </a:p>
        </p:txBody>
      </p:sp>
      <p:sp>
        <p:nvSpPr>
          <p:cNvPr id="3" name="Titolo 2">
            <a:extLst>
              <a:ext uri="{FF2B5EF4-FFF2-40B4-BE49-F238E27FC236}">
                <a16:creationId xmlns:a16="http://schemas.microsoft.com/office/drawing/2014/main" id="{F99505E9-1F43-F149-7D9A-8502EB18FD77}"/>
              </a:ext>
            </a:extLst>
          </p:cNvPr>
          <p:cNvSpPr>
            <a:spLocks noGrp="1"/>
          </p:cNvSpPr>
          <p:nvPr>
            <p:ph type="title"/>
          </p:nvPr>
        </p:nvSpPr>
        <p:spPr>
          <a:xfrm>
            <a:off x="986995" y="2530475"/>
            <a:ext cx="10626256" cy="2759036"/>
          </a:xfrm>
        </p:spPr>
        <p:txBody>
          <a:bodyPr/>
          <a:lstStyle/>
          <a:p>
            <a:r>
              <a:rPr lang="en-US" dirty="0">
                <a:latin typeface="Futura Bk BT" panose="020B0502020204020303"/>
              </a:rPr>
              <a:t> </a:t>
            </a:r>
            <a:br>
              <a:rPr lang="en-US" dirty="0">
                <a:latin typeface="Futura Bk BT" panose="020B0502020204020303"/>
                <a:ea typeface="Verdana" panose="020B0604030504040204" pitchFamily="34" charset="0"/>
              </a:rPr>
            </a:br>
            <a:endParaRPr lang="en-US" dirty="0">
              <a:latin typeface="Futura Bk BT" panose="020B0502020204020303"/>
              <a:ea typeface="Verdana" panose="020B0604030504040204" pitchFamily="34" charset="0"/>
            </a:endParaRPr>
          </a:p>
        </p:txBody>
      </p:sp>
      <p:sp>
        <p:nvSpPr>
          <p:cNvPr id="4" name="Rectangle 3">
            <a:extLst>
              <a:ext uri="{FF2B5EF4-FFF2-40B4-BE49-F238E27FC236}">
                <a16:creationId xmlns:a16="http://schemas.microsoft.com/office/drawing/2014/main" id="{3846C821-B7AA-D5F7-D59C-4F364E2CB740}"/>
              </a:ext>
            </a:extLst>
          </p:cNvPr>
          <p:cNvSpPr/>
          <p:nvPr/>
        </p:nvSpPr>
        <p:spPr>
          <a:xfrm>
            <a:off x="730823" y="9286579"/>
            <a:ext cx="1295400" cy="990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E"/>
          </a:p>
        </p:txBody>
      </p:sp>
      <p:sp>
        <p:nvSpPr>
          <p:cNvPr id="6" name="TextBox 5">
            <a:extLst>
              <a:ext uri="{FF2B5EF4-FFF2-40B4-BE49-F238E27FC236}">
                <a16:creationId xmlns:a16="http://schemas.microsoft.com/office/drawing/2014/main" id="{E572BEB8-7B1D-5303-678E-3E85BE587112}"/>
              </a:ext>
            </a:extLst>
          </p:cNvPr>
          <p:cNvSpPr txBox="1"/>
          <p:nvPr/>
        </p:nvSpPr>
        <p:spPr>
          <a:xfrm>
            <a:off x="1139031" y="1498339"/>
            <a:ext cx="12496801" cy="707886"/>
          </a:xfrm>
          <a:prstGeom prst="rect">
            <a:avLst/>
          </a:prstGeom>
          <a:noFill/>
        </p:spPr>
        <p:txBody>
          <a:bodyPr wrap="square">
            <a:spAutoFit/>
          </a:bodyPr>
          <a:lstStyle/>
          <a:p>
            <a:pPr marL="0" indent="0" algn="just">
              <a:spcBef>
                <a:spcPct val="30000"/>
              </a:spcBef>
              <a:buSzPct val="75000"/>
              <a:buFont typeface="Arial" panose="020B0604020202020204" pitchFamily="34" charset="0"/>
              <a:buNone/>
            </a:pPr>
            <a:r>
              <a:rPr lang="en-US" sz="4000" i="1" dirty="0">
                <a:latin typeface="+mn-lt"/>
                <a:ea typeface="Verdana" panose="020B0604030504040204" pitchFamily="34" charset="0"/>
                <a:cs typeface="Arial" panose="020B0604020202020204" pitchFamily="34" charset="0"/>
              </a:rPr>
              <a:t>Let’s delve deeper,</a:t>
            </a:r>
          </a:p>
        </p:txBody>
      </p:sp>
    </p:spTree>
    <p:extLst>
      <p:ext uri="{BB962C8B-B14F-4D97-AF65-F5344CB8AC3E}">
        <p14:creationId xmlns:p14="http://schemas.microsoft.com/office/powerpoint/2010/main" val="1368572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Regional Update</a:t>
            </a:r>
            <a:endParaRPr lang="en-AE" dirty="0"/>
          </a:p>
        </p:txBody>
      </p:sp>
      <p:sp>
        <p:nvSpPr>
          <p:cNvPr id="12" name="TextBox 11">
            <a:extLst>
              <a:ext uri="{FF2B5EF4-FFF2-40B4-BE49-F238E27FC236}">
                <a16:creationId xmlns:a16="http://schemas.microsoft.com/office/drawing/2014/main" id="{08D0E22C-5BC5-3461-7EBC-566595B015BE}"/>
              </a:ext>
            </a:extLst>
          </p:cNvPr>
          <p:cNvSpPr txBox="1"/>
          <p:nvPr/>
        </p:nvSpPr>
        <p:spPr>
          <a:xfrm>
            <a:off x="643731" y="10302873"/>
            <a:ext cx="2933700" cy="276999"/>
          </a:xfrm>
          <a:prstGeom prst="rect">
            <a:avLst/>
          </a:prstGeom>
          <a:noFill/>
        </p:spPr>
        <p:txBody>
          <a:bodyPr wrap="square" rtlCol="0">
            <a:spAutoFit/>
          </a:bodyPr>
          <a:lstStyle/>
          <a:p>
            <a:r>
              <a:rPr lang="en-US" sz="1200" i="1" dirty="0">
                <a:latin typeface="Calibri" panose="020F0502020204030204" pitchFamily="34" charset="0"/>
                <a:cs typeface="Calibri" panose="020F0502020204030204" pitchFamily="34" charset="0"/>
              </a:rPr>
              <a:t>Source: HSBC, Azimut</a:t>
            </a:r>
            <a:endParaRPr lang="en-AE" sz="1200" i="1" dirty="0">
              <a:latin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476C19D7-6CBA-A6FF-9CC9-23E63F104979}"/>
              </a:ext>
            </a:extLst>
          </p:cNvPr>
          <p:cNvPicPr>
            <a:picLocks noChangeAspect="1"/>
          </p:cNvPicPr>
          <p:nvPr/>
        </p:nvPicPr>
        <p:blipFill>
          <a:blip r:embed="rId2"/>
          <a:stretch>
            <a:fillRect/>
          </a:stretch>
        </p:blipFill>
        <p:spPr>
          <a:xfrm>
            <a:off x="7692231" y="1642835"/>
            <a:ext cx="6629400" cy="6602640"/>
          </a:xfrm>
          <a:prstGeom prst="rect">
            <a:avLst/>
          </a:prstGeom>
        </p:spPr>
      </p:pic>
      <p:pic>
        <p:nvPicPr>
          <p:cNvPr id="8" name="Picture 7">
            <a:extLst>
              <a:ext uri="{FF2B5EF4-FFF2-40B4-BE49-F238E27FC236}">
                <a16:creationId xmlns:a16="http://schemas.microsoft.com/office/drawing/2014/main" id="{D7BE0E2F-04CE-5B10-E1A9-C021AC8C97BE}"/>
              </a:ext>
            </a:extLst>
          </p:cNvPr>
          <p:cNvPicPr>
            <a:picLocks noChangeAspect="1"/>
          </p:cNvPicPr>
          <p:nvPr/>
        </p:nvPicPr>
        <p:blipFill>
          <a:blip r:embed="rId3"/>
          <a:stretch>
            <a:fillRect/>
          </a:stretch>
        </p:blipFill>
        <p:spPr>
          <a:xfrm>
            <a:off x="643732" y="1539874"/>
            <a:ext cx="6870412" cy="6705601"/>
          </a:xfrm>
          <a:prstGeom prst="rect">
            <a:avLst/>
          </a:prstGeom>
        </p:spPr>
      </p:pic>
      <p:sp>
        <p:nvSpPr>
          <p:cNvPr id="11" name="TextBox 10">
            <a:extLst>
              <a:ext uri="{FF2B5EF4-FFF2-40B4-BE49-F238E27FC236}">
                <a16:creationId xmlns:a16="http://schemas.microsoft.com/office/drawing/2014/main" id="{D1410A7A-4DB8-C48C-E8F1-C6ECD9F784FA}"/>
              </a:ext>
            </a:extLst>
          </p:cNvPr>
          <p:cNvSpPr txBox="1"/>
          <p:nvPr/>
        </p:nvSpPr>
        <p:spPr>
          <a:xfrm>
            <a:off x="643731" y="8492947"/>
            <a:ext cx="13198768" cy="1323439"/>
          </a:xfrm>
          <a:prstGeom prst="rect">
            <a:avLst/>
          </a:prstGeom>
          <a:noFill/>
        </p:spPr>
        <p:txBody>
          <a:bodyPr wrap="square" rtlCol="0">
            <a:spAutoFit/>
          </a:bodyPr>
          <a:lstStyle/>
          <a:p>
            <a:pPr marL="342900" indent="-342900">
              <a:buFont typeface="Arial" panose="020B0604020202020204" pitchFamily="34" charset="0"/>
              <a:buChar char="•"/>
            </a:pPr>
            <a:r>
              <a:rPr lang="en-US" sz="2000" dirty="0">
                <a:latin typeface="+mn-lt"/>
              </a:rPr>
              <a:t>OPEC cuts weigh on headline growth but not the broader economy, wherein the robust revenues and not volumes matter </a:t>
            </a:r>
          </a:p>
          <a:p>
            <a:pPr marL="342900" indent="-342900">
              <a:buFont typeface="Arial" panose="020B0604020202020204" pitchFamily="34" charset="0"/>
              <a:buChar char="•"/>
            </a:pPr>
            <a:r>
              <a:rPr lang="en-US" sz="2000" dirty="0">
                <a:latin typeface="+mn-lt"/>
              </a:rPr>
              <a:t>The non-oil sector is expected to  be the dominant driver of growth to account for over  70% of GDP in the near future</a:t>
            </a:r>
            <a:endParaRPr lang="en-AE" sz="2000" dirty="0">
              <a:latin typeface="+mn-lt"/>
            </a:endParaRPr>
          </a:p>
        </p:txBody>
      </p:sp>
    </p:spTree>
    <p:extLst>
      <p:ext uri="{BB962C8B-B14F-4D97-AF65-F5344CB8AC3E}">
        <p14:creationId xmlns:p14="http://schemas.microsoft.com/office/powerpoint/2010/main" val="4484705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United Arab Emirates</a:t>
            </a:r>
            <a:endParaRPr lang="en-AE" dirty="0"/>
          </a:p>
        </p:txBody>
      </p:sp>
      <p:sp>
        <p:nvSpPr>
          <p:cNvPr id="12" name="TextBox 11">
            <a:extLst>
              <a:ext uri="{FF2B5EF4-FFF2-40B4-BE49-F238E27FC236}">
                <a16:creationId xmlns:a16="http://schemas.microsoft.com/office/drawing/2014/main" id="{08D0E22C-5BC5-3461-7EBC-566595B015BE}"/>
              </a:ext>
            </a:extLst>
          </p:cNvPr>
          <p:cNvSpPr txBox="1"/>
          <p:nvPr/>
        </p:nvSpPr>
        <p:spPr>
          <a:xfrm>
            <a:off x="643731" y="10302873"/>
            <a:ext cx="2933700" cy="276999"/>
          </a:xfrm>
          <a:prstGeom prst="rect">
            <a:avLst/>
          </a:prstGeom>
          <a:noFill/>
        </p:spPr>
        <p:txBody>
          <a:bodyPr wrap="square" rtlCol="0">
            <a:spAutoFit/>
          </a:bodyPr>
          <a:lstStyle/>
          <a:p>
            <a:r>
              <a:rPr lang="en-US" sz="1200" i="1" dirty="0">
                <a:latin typeface="Calibri" panose="020F0502020204030204" pitchFamily="34" charset="0"/>
                <a:cs typeface="Calibri" panose="020F0502020204030204" pitchFamily="34" charset="0"/>
              </a:rPr>
              <a:t>Source: ENBD, Azimut</a:t>
            </a:r>
            <a:endParaRPr lang="en-AE" sz="1200" i="1"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F6BFC4B1-C870-A3E4-E453-72716668C8C2}"/>
              </a:ext>
            </a:extLst>
          </p:cNvPr>
          <p:cNvPicPr>
            <a:picLocks noChangeAspect="1"/>
          </p:cNvPicPr>
          <p:nvPr/>
        </p:nvPicPr>
        <p:blipFill>
          <a:blip r:embed="rId3"/>
          <a:stretch>
            <a:fillRect/>
          </a:stretch>
        </p:blipFill>
        <p:spPr>
          <a:xfrm>
            <a:off x="625469" y="1898519"/>
            <a:ext cx="7245577" cy="5790191"/>
          </a:xfrm>
          <a:prstGeom prst="rect">
            <a:avLst/>
          </a:prstGeom>
        </p:spPr>
      </p:pic>
      <p:sp>
        <p:nvSpPr>
          <p:cNvPr id="5" name="TextBox 4">
            <a:extLst>
              <a:ext uri="{FF2B5EF4-FFF2-40B4-BE49-F238E27FC236}">
                <a16:creationId xmlns:a16="http://schemas.microsoft.com/office/drawing/2014/main" id="{136B5BA2-0C98-E67B-A2C0-3BD83D71ADDD}"/>
              </a:ext>
            </a:extLst>
          </p:cNvPr>
          <p:cNvSpPr txBox="1"/>
          <p:nvPr/>
        </p:nvSpPr>
        <p:spPr>
          <a:xfrm>
            <a:off x="695331" y="7821791"/>
            <a:ext cx="13762032" cy="2523768"/>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mn-lt"/>
              </a:rPr>
              <a:t>International visitor numbers soaring high, outlook for coming season remains positive</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COP28 event to be held in Dubai, strong bookings for the first couple of months in 2024.</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Sustained government investment in strategic growth sectors USD 18.5bn in infrastructure projects underway and due to be completed by 2028, with another USD 32bn in planned (but unawarded) investment through 2030.</a:t>
            </a:r>
          </a:p>
          <a:p>
            <a:pPr marL="285750" indent="-285750">
              <a:buFont typeface="Arial" panose="020B0604020202020204" pitchFamily="34" charset="0"/>
              <a:buChar char="•"/>
            </a:pPr>
            <a:endParaRPr lang="en-AE" dirty="0">
              <a:latin typeface="+mn-lt"/>
            </a:endParaRPr>
          </a:p>
        </p:txBody>
      </p:sp>
      <p:pic>
        <p:nvPicPr>
          <p:cNvPr id="7" name="Picture 6">
            <a:extLst>
              <a:ext uri="{FF2B5EF4-FFF2-40B4-BE49-F238E27FC236}">
                <a16:creationId xmlns:a16="http://schemas.microsoft.com/office/drawing/2014/main" id="{03C1C92A-16C9-96BB-7840-6F5F3621E05B}"/>
              </a:ext>
            </a:extLst>
          </p:cNvPr>
          <p:cNvPicPr>
            <a:picLocks noChangeAspect="1"/>
          </p:cNvPicPr>
          <p:nvPr/>
        </p:nvPicPr>
        <p:blipFill>
          <a:blip r:embed="rId4"/>
          <a:stretch>
            <a:fillRect/>
          </a:stretch>
        </p:blipFill>
        <p:spPr>
          <a:xfrm>
            <a:off x="7852563" y="1898517"/>
            <a:ext cx="6553200" cy="5790191"/>
          </a:xfrm>
          <a:prstGeom prst="rect">
            <a:avLst/>
          </a:prstGeom>
        </p:spPr>
      </p:pic>
      <p:sp>
        <p:nvSpPr>
          <p:cNvPr id="8" name="TextBox 7">
            <a:extLst>
              <a:ext uri="{FF2B5EF4-FFF2-40B4-BE49-F238E27FC236}">
                <a16:creationId xmlns:a16="http://schemas.microsoft.com/office/drawing/2014/main" id="{39BECB73-1B87-F3CD-F470-CE83CB98A4C6}"/>
              </a:ext>
            </a:extLst>
          </p:cNvPr>
          <p:cNvSpPr txBox="1"/>
          <p:nvPr/>
        </p:nvSpPr>
        <p:spPr>
          <a:xfrm>
            <a:off x="1037143" y="1234415"/>
            <a:ext cx="6422230" cy="473206"/>
          </a:xfrm>
          <a:prstGeom prst="rect">
            <a:avLst/>
          </a:prstGeom>
          <a:noFill/>
        </p:spPr>
        <p:txBody>
          <a:bodyPr wrap="square" rtlCol="0">
            <a:spAutoFit/>
          </a:bodyPr>
          <a:lstStyle/>
          <a:p>
            <a:r>
              <a:rPr lang="en-US" sz="2500" b="1" kern="1200" dirty="0">
                <a:solidFill>
                  <a:schemeClr val="tx2"/>
                </a:solidFill>
                <a:latin typeface="+mn-lt"/>
                <a:ea typeface="+mn-ea"/>
                <a:cs typeface="+mn-cs"/>
              </a:rPr>
              <a:t>Dubai: Key sector growth in H1 2023</a:t>
            </a:r>
            <a:endParaRPr lang="en-AE" sz="2500" b="1" kern="1200" dirty="0">
              <a:solidFill>
                <a:schemeClr val="tx2"/>
              </a:solidFill>
              <a:latin typeface="+mn-lt"/>
              <a:ea typeface="+mn-ea"/>
              <a:cs typeface="+mn-cs"/>
            </a:endParaRPr>
          </a:p>
        </p:txBody>
      </p:sp>
      <p:sp>
        <p:nvSpPr>
          <p:cNvPr id="9" name="TextBox 8">
            <a:extLst>
              <a:ext uri="{FF2B5EF4-FFF2-40B4-BE49-F238E27FC236}">
                <a16:creationId xmlns:a16="http://schemas.microsoft.com/office/drawing/2014/main" id="{41A004F1-D460-830E-84E8-ADE2E36F546E}"/>
              </a:ext>
            </a:extLst>
          </p:cNvPr>
          <p:cNvSpPr txBox="1"/>
          <p:nvPr/>
        </p:nvSpPr>
        <p:spPr>
          <a:xfrm>
            <a:off x="8214180" y="1234415"/>
            <a:ext cx="6422230" cy="477054"/>
          </a:xfrm>
          <a:prstGeom prst="rect">
            <a:avLst/>
          </a:prstGeom>
          <a:noFill/>
        </p:spPr>
        <p:txBody>
          <a:bodyPr wrap="square" rtlCol="0">
            <a:spAutoFit/>
          </a:bodyPr>
          <a:lstStyle/>
          <a:p>
            <a:r>
              <a:rPr lang="en-US" sz="2500" b="1" kern="1200" dirty="0">
                <a:solidFill>
                  <a:schemeClr val="tx2"/>
                </a:solidFill>
                <a:latin typeface="+mn-lt"/>
                <a:ea typeface="+mn-ea"/>
                <a:cs typeface="+mn-cs"/>
              </a:rPr>
              <a:t>UAE infrastructure projects through 2030</a:t>
            </a:r>
            <a:endParaRPr lang="en-AE" sz="2500" b="1" kern="1200" dirty="0">
              <a:solidFill>
                <a:schemeClr val="tx2"/>
              </a:solidFill>
              <a:latin typeface="+mn-lt"/>
              <a:ea typeface="+mn-ea"/>
              <a:cs typeface="+mn-cs"/>
            </a:endParaRPr>
          </a:p>
        </p:txBody>
      </p:sp>
    </p:spTree>
    <p:extLst>
      <p:ext uri="{BB962C8B-B14F-4D97-AF65-F5344CB8AC3E}">
        <p14:creationId xmlns:p14="http://schemas.microsoft.com/office/powerpoint/2010/main" val="35346863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Kingdom of Saudi Arabia</a:t>
            </a:r>
            <a:endParaRPr lang="en-AE" dirty="0"/>
          </a:p>
        </p:txBody>
      </p:sp>
      <p:sp>
        <p:nvSpPr>
          <p:cNvPr id="12" name="TextBox 11">
            <a:extLst>
              <a:ext uri="{FF2B5EF4-FFF2-40B4-BE49-F238E27FC236}">
                <a16:creationId xmlns:a16="http://schemas.microsoft.com/office/drawing/2014/main" id="{08D0E22C-5BC5-3461-7EBC-566595B015BE}"/>
              </a:ext>
            </a:extLst>
          </p:cNvPr>
          <p:cNvSpPr txBox="1"/>
          <p:nvPr/>
        </p:nvSpPr>
        <p:spPr>
          <a:xfrm>
            <a:off x="643731" y="10302873"/>
            <a:ext cx="2933700" cy="276999"/>
          </a:xfrm>
          <a:prstGeom prst="rect">
            <a:avLst/>
          </a:prstGeom>
          <a:noFill/>
        </p:spPr>
        <p:txBody>
          <a:bodyPr wrap="square" rtlCol="0">
            <a:spAutoFit/>
          </a:bodyPr>
          <a:lstStyle/>
          <a:p>
            <a:r>
              <a:rPr lang="en-US" sz="1200" i="1" dirty="0">
                <a:latin typeface="Calibri" panose="020F0502020204030204" pitchFamily="34" charset="0"/>
                <a:cs typeface="Calibri" panose="020F0502020204030204" pitchFamily="34" charset="0"/>
              </a:rPr>
              <a:t>Source: ENBD, Azimut</a:t>
            </a:r>
            <a:endParaRPr lang="en-AE" sz="1200" i="1"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7A5CFD0B-CB99-EEB6-7AEB-B6AA1E7DF578}"/>
              </a:ext>
            </a:extLst>
          </p:cNvPr>
          <p:cNvPicPr>
            <a:picLocks noChangeAspect="1"/>
          </p:cNvPicPr>
          <p:nvPr/>
        </p:nvPicPr>
        <p:blipFill>
          <a:blip r:embed="rId3"/>
          <a:stretch>
            <a:fillRect/>
          </a:stretch>
        </p:blipFill>
        <p:spPr>
          <a:xfrm>
            <a:off x="643731" y="2223983"/>
            <a:ext cx="6536530" cy="5533784"/>
          </a:xfrm>
          <a:prstGeom prst="rect">
            <a:avLst/>
          </a:prstGeom>
        </p:spPr>
      </p:pic>
      <p:sp>
        <p:nvSpPr>
          <p:cNvPr id="5" name="TextBox 4">
            <a:extLst>
              <a:ext uri="{FF2B5EF4-FFF2-40B4-BE49-F238E27FC236}">
                <a16:creationId xmlns:a16="http://schemas.microsoft.com/office/drawing/2014/main" id="{9791F305-6723-24F1-485E-A42E64A37860}"/>
              </a:ext>
            </a:extLst>
          </p:cNvPr>
          <p:cNvSpPr txBox="1"/>
          <p:nvPr/>
        </p:nvSpPr>
        <p:spPr>
          <a:xfrm>
            <a:off x="758031" y="1297822"/>
            <a:ext cx="6422230" cy="473206"/>
          </a:xfrm>
          <a:prstGeom prst="rect">
            <a:avLst/>
          </a:prstGeom>
          <a:noFill/>
        </p:spPr>
        <p:txBody>
          <a:bodyPr wrap="square" rtlCol="0">
            <a:spAutoFit/>
          </a:bodyPr>
          <a:lstStyle/>
          <a:p>
            <a:r>
              <a:rPr lang="en-US" sz="2500" b="1" kern="1200" dirty="0">
                <a:solidFill>
                  <a:schemeClr val="tx2"/>
                </a:solidFill>
                <a:latin typeface="+mn-lt"/>
                <a:ea typeface="+mn-ea"/>
                <a:cs typeface="+mn-cs"/>
              </a:rPr>
              <a:t>Saudi Arabia current account balance</a:t>
            </a:r>
            <a:endParaRPr lang="en-AE" sz="2500" b="1" kern="1200" dirty="0">
              <a:solidFill>
                <a:schemeClr val="tx2"/>
              </a:solidFill>
              <a:latin typeface="+mn-lt"/>
              <a:ea typeface="+mn-ea"/>
              <a:cs typeface="+mn-cs"/>
            </a:endParaRPr>
          </a:p>
        </p:txBody>
      </p:sp>
      <p:pic>
        <p:nvPicPr>
          <p:cNvPr id="7" name="Picture 6">
            <a:extLst>
              <a:ext uri="{FF2B5EF4-FFF2-40B4-BE49-F238E27FC236}">
                <a16:creationId xmlns:a16="http://schemas.microsoft.com/office/drawing/2014/main" id="{1922B88F-4065-1A2D-07E9-E9FC5F467E11}"/>
              </a:ext>
            </a:extLst>
          </p:cNvPr>
          <p:cNvPicPr>
            <a:picLocks noChangeAspect="1"/>
          </p:cNvPicPr>
          <p:nvPr/>
        </p:nvPicPr>
        <p:blipFill>
          <a:blip r:embed="rId4"/>
          <a:stretch>
            <a:fillRect/>
          </a:stretch>
        </p:blipFill>
        <p:spPr>
          <a:xfrm>
            <a:off x="7107600" y="2223983"/>
            <a:ext cx="7328331" cy="5533784"/>
          </a:xfrm>
          <a:prstGeom prst="rect">
            <a:avLst/>
          </a:prstGeom>
        </p:spPr>
      </p:pic>
      <p:sp>
        <p:nvSpPr>
          <p:cNvPr id="8" name="TextBox 7">
            <a:extLst>
              <a:ext uri="{FF2B5EF4-FFF2-40B4-BE49-F238E27FC236}">
                <a16:creationId xmlns:a16="http://schemas.microsoft.com/office/drawing/2014/main" id="{19E19BA6-8A53-295D-5588-4CFA8B38A79A}"/>
              </a:ext>
            </a:extLst>
          </p:cNvPr>
          <p:cNvSpPr txBox="1"/>
          <p:nvPr/>
        </p:nvSpPr>
        <p:spPr>
          <a:xfrm>
            <a:off x="7180260" y="1301133"/>
            <a:ext cx="7255671" cy="861774"/>
          </a:xfrm>
          <a:prstGeom prst="rect">
            <a:avLst/>
          </a:prstGeom>
          <a:noFill/>
        </p:spPr>
        <p:txBody>
          <a:bodyPr wrap="square" rtlCol="0">
            <a:spAutoFit/>
          </a:bodyPr>
          <a:lstStyle/>
          <a:p>
            <a:r>
              <a:rPr lang="en-US" sz="2500" b="1" kern="1200" dirty="0">
                <a:solidFill>
                  <a:schemeClr val="tx2"/>
                </a:solidFill>
                <a:latin typeface="+mn-lt"/>
                <a:ea typeface="+mn-ea"/>
                <a:cs typeface="+mn-cs"/>
              </a:rPr>
              <a:t>Travel services component of the current account</a:t>
            </a:r>
            <a:endParaRPr lang="en-AE" sz="2500" b="1" kern="1200" dirty="0">
              <a:solidFill>
                <a:schemeClr val="tx2"/>
              </a:solidFill>
              <a:latin typeface="+mn-lt"/>
              <a:ea typeface="+mn-ea"/>
              <a:cs typeface="+mn-cs"/>
            </a:endParaRPr>
          </a:p>
        </p:txBody>
      </p:sp>
      <p:sp>
        <p:nvSpPr>
          <p:cNvPr id="9" name="TextBox 8">
            <a:extLst>
              <a:ext uri="{FF2B5EF4-FFF2-40B4-BE49-F238E27FC236}">
                <a16:creationId xmlns:a16="http://schemas.microsoft.com/office/drawing/2014/main" id="{CD3BAAFE-BB3C-A130-35CB-C0EB22701EBF}"/>
              </a:ext>
            </a:extLst>
          </p:cNvPr>
          <p:cNvSpPr txBox="1"/>
          <p:nvPr/>
        </p:nvSpPr>
        <p:spPr>
          <a:xfrm>
            <a:off x="628876" y="8263027"/>
            <a:ext cx="13792200" cy="2215991"/>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mn-lt"/>
              </a:rPr>
              <a:t>Current account recorded a balance of USD 15.2bn in Q2 and USD 31.3bn in H1 2023, the trade balance remained in surplus at USD 32.3bn</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Services balance remained in deficit – the kingdom was a net importer of transportation, construction and other services – the travel services balance showed a marked improvement. Travel receipts reached a record high of USD 12.4bn in Q2 2023</a:t>
            </a:r>
          </a:p>
          <a:p>
            <a:pPr marL="285750" indent="-285750">
              <a:buFont typeface="Arial" panose="020B0604020202020204" pitchFamily="34" charset="0"/>
              <a:buChar char="•"/>
            </a:pPr>
            <a:endParaRPr lang="en-AE" dirty="0">
              <a:latin typeface="+mn-lt"/>
            </a:endParaRPr>
          </a:p>
        </p:txBody>
      </p:sp>
    </p:spTree>
    <p:extLst>
      <p:ext uri="{BB962C8B-B14F-4D97-AF65-F5344CB8AC3E}">
        <p14:creationId xmlns:p14="http://schemas.microsoft.com/office/powerpoint/2010/main" val="37564019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Kingdom of Bahrain</a:t>
            </a:r>
            <a:endParaRPr lang="en-AE" dirty="0"/>
          </a:p>
        </p:txBody>
      </p:sp>
      <p:sp>
        <p:nvSpPr>
          <p:cNvPr id="12" name="TextBox 11">
            <a:extLst>
              <a:ext uri="{FF2B5EF4-FFF2-40B4-BE49-F238E27FC236}">
                <a16:creationId xmlns:a16="http://schemas.microsoft.com/office/drawing/2014/main" id="{08D0E22C-5BC5-3461-7EBC-566595B015BE}"/>
              </a:ext>
            </a:extLst>
          </p:cNvPr>
          <p:cNvSpPr txBox="1"/>
          <p:nvPr/>
        </p:nvSpPr>
        <p:spPr>
          <a:xfrm>
            <a:off x="643731" y="10302873"/>
            <a:ext cx="2933700" cy="276999"/>
          </a:xfrm>
          <a:prstGeom prst="rect">
            <a:avLst/>
          </a:prstGeom>
          <a:noFill/>
        </p:spPr>
        <p:txBody>
          <a:bodyPr wrap="square" rtlCol="0">
            <a:spAutoFit/>
          </a:bodyPr>
          <a:lstStyle/>
          <a:p>
            <a:r>
              <a:rPr lang="en-US" sz="1200" i="1" dirty="0">
                <a:latin typeface="Calibri" panose="020F0502020204030204" pitchFamily="34" charset="0"/>
                <a:cs typeface="Calibri" panose="020F0502020204030204" pitchFamily="34" charset="0"/>
              </a:rPr>
              <a:t>Source: Standard Chartered, Azimut</a:t>
            </a:r>
            <a:endParaRPr lang="en-AE" sz="1200" i="1" dirty="0">
              <a:latin typeface="Calibri" panose="020F0502020204030204" pitchFamily="34" charset="0"/>
              <a:cs typeface="Calibri" panose="020F0502020204030204" pitchFamily="34" charset="0"/>
            </a:endParaRPr>
          </a:p>
        </p:txBody>
      </p:sp>
      <p:pic>
        <p:nvPicPr>
          <p:cNvPr id="4" name="Picture 3">
            <a:extLst>
              <a:ext uri="{FF2B5EF4-FFF2-40B4-BE49-F238E27FC236}">
                <a16:creationId xmlns:a16="http://schemas.microsoft.com/office/drawing/2014/main" id="{1099B5E4-0EC1-1558-8285-5908762B6504}"/>
              </a:ext>
            </a:extLst>
          </p:cNvPr>
          <p:cNvPicPr>
            <a:picLocks noChangeAspect="1"/>
          </p:cNvPicPr>
          <p:nvPr/>
        </p:nvPicPr>
        <p:blipFill>
          <a:blip r:embed="rId3"/>
          <a:stretch>
            <a:fillRect/>
          </a:stretch>
        </p:blipFill>
        <p:spPr>
          <a:xfrm>
            <a:off x="834231" y="2172903"/>
            <a:ext cx="6934200" cy="5606201"/>
          </a:xfrm>
          <a:prstGeom prst="rect">
            <a:avLst/>
          </a:prstGeom>
        </p:spPr>
      </p:pic>
      <p:sp>
        <p:nvSpPr>
          <p:cNvPr id="5" name="TextBox 4">
            <a:extLst>
              <a:ext uri="{FF2B5EF4-FFF2-40B4-BE49-F238E27FC236}">
                <a16:creationId xmlns:a16="http://schemas.microsoft.com/office/drawing/2014/main" id="{E5C2EAD9-F795-3E41-5737-75564CBC0331}"/>
              </a:ext>
            </a:extLst>
          </p:cNvPr>
          <p:cNvSpPr txBox="1"/>
          <p:nvPr/>
        </p:nvSpPr>
        <p:spPr>
          <a:xfrm>
            <a:off x="758031" y="1297822"/>
            <a:ext cx="6422230" cy="473206"/>
          </a:xfrm>
          <a:prstGeom prst="rect">
            <a:avLst/>
          </a:prstGeom>
          <a:noFill/>
        </p:spPr>
        <p:txBody>
          <a:bodyPr wrap="square" rtlCol="0">
            <a:spAutoFit/>
          </a:bodyPr>
          <a:lstStyle/>
          <a:p>
            <a:r>
              <a:rPr lang="en-US" sz="2500" b="1" kern="1200" dirty="0">
                <a:solidFill>
                  <a:schemeClr val="tx2"/>
                </a:solidFill>
                <a:latin typeface="+mn-lt"/>
                <a:ea typeface="+mn-ea"/>
                <a:cs typeface="+mn-cs"/>
              </a:rPr>
              <a:t>Fiscal Performance has improved</a:t>
            </a:r>
            <a:endParaRPr lang="en-AE" sz="2500" b="1" kern="1200" dirty="0">
              <a:solidFill>
                <a:schemeClr val="tx2"/>
              </a:solidFill>
              <a:latin typeface="+mn-lt"/>
              <a:ea typeface="+mn-ea"/>
              <a:cs typeface="+mn-cs"/>
            </a:endParaRPr>
          </a:p>
        </p:txBody>
      </p:sp>
      <p:pic>
        <p:nvPicPr>
          <p:cNvPr id="7" name="Picture 6">
            <a:extLst>
              <a:ext uri="{FF2B5EF4-FFF2-40B4-BE49-F238E27FC236}">
                <a16:creationId xmlns:a16="http://schemas.microsoft.com/office/drawing/2014/main" id="{9EBBBD96-2E8E-3C5F-38CB-F64A1BAAF08E}"/>
              </a:ext>
            </a:extLst>
          </p:cNvPr>
          <p:cNvPicPr>
            <a:picLocks noChangeAspect="1"/>
          </p:cNvPicPr>
          <p:nvPr/>
        </p:nvPicPr>
        <p:blipFill>
          <a:blip r:embed="rId4"/>
          <a:stretch>
            <a:fillRect/>
          </a:stretch>
        </p:blipFill>
        <p:spPr>
          <a:xfrm>
            <a:off x="7880174" y="2301874"/>
            <a:ext cx="6503483" cy="5477229"/>
          </a:xfrm>
          <a:prstGeom prst="rect">
            <a:avLst/>
          </a:prstGeom>
        </p:spPr>
      </p:pic>
      <p:sp>
        <p:nvSpPr>
          <p:cNvPr id="8" name="TextBox 7">
            <a:extLst>
              <a:ext uri="{FF2B5EF4-FFF2-40B4-BE49-F238E27FC236}">
                <a16:creationId xmlns:a16="http://schemas.microsoft.com/office/drawing/2014/main" id="{F96D8D58-39E0-0E32-F3E5-1096CAEA9372}"/>
              </a:ext>
            </a:extLst>
          </p:cNvPr>
          <p:cNvSpPr txBox="1"/>
          <p:nvPr/>
        </p:nvSpPr>
        <p:spPr>
          <a:xfrm>
            <a:off x="7920800" y="1311130"/>
            <a:ext cx="6422230" cy="861774"/>
          </a:xfrm>
          <a:prstGeom prst="rect">
            <a:avLst/>
          </a:prstGeom>
          <a:noFill/>
        </p:spPr>
        <p:txBody>
          <a:bodyPr wrap="square" rtlCol="0">
            <a:spAutoFit/>
          </a:bodyPr>
          <a:lstStyle/>
          <a:p>
            <a:r>
              <a:rPr lang="en-US" sz="2500" b="1" kern="1200" dirty="0">
                <a:solidFill>
                  <a:schemeClr val="tx2"/>
                </a:solidFill>
                <a:latin typeface="+mn-lt"/>
                <a:ea typeface="+mn-ea"/>
                <a:cs typeface="+mn-cs"/>
              </a:rPr>
              <a:t>Record C/A surplus supports external buffers</a:t>
            </a:r>
          </a:p>
        </p:txBody>
      </p:sp>
      <p:sp>
        <p:nvSpPr>
          <p:cNvPr id="9" name="TextBox 8">
            <a:extLst>
              <a:ext uri="{FF2B5EF4-FFF2-40B4-BE49-F238E27FC236}">
                <a16:creationId xmlns:a16="http://schemas.microsoft.com/office/drawing/2014/main" id="{C22D4D31-3065-35D9-AF07-C7106EDD9E58}"/>
              </a:ext>
            </a:extLst>
          </p:cNvPr>
          <p:cNvSpPr txBox="1"/>
          <p:nvPr/>
        </p:nvSpPr>
        <p:spPr>
          <a:xfrm>
            <a:off x="647019" y="7917604"/>
            <a:ext cx="13739926" cy="2523768"/>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mn-lt"/>
              </a:rPr>
              <a:t>Fiscal reform momentum has recovered, primary surplus of 3% of GDP in 2022, its first since 2011. The overall deficit fell to 1% of GDP (from a deficit of 6% in 2021 and 13% in 2020).</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2023 budget forecasts an 11% y/y increase in non-oil revenue, supported by higher fees-related revenue and higher dividends from SOEs. Budgetary spending has remained contained. </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Debt ratios improved in 2021-22, owing to strong nominal GDP growth and more contained deficits. </a:t>
            </a:r>
          </a:p>
          <a:p>
            <a:pPr marL="285750" indent="-285750">
              <a:buFont typeface="Arial" panose="020B0604020202020204" pitchFamily="34" charset="0"/>
              <a:buChar char="•"/>
            </a:pPr>
            <a:endParaRPr lang="en-AE" dirty="0">
              <a:latin typeface="+mn-lt"/>
            </a:endParaRPr>
          </a:p>
        </p:txBody>
      </p:sp>
    </p:spTree>
    <p:extLst>
      <p:ext uri="{BB962C8B-B14F-4D97-AF65-F5344CB8AC3E}">
        <p14:creationId xmlns:p14="http://schemas.microsoft.com/office/powerpoint/2010/main" val="21592892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State of Qatar</a:t>
            </a:r>
            <a:endParaRPr lang="en-AE" dirty="0"/>
          </a:p>
        </p:txBody>
      </p:sp>
      <p:sp>
        <p:nvSpPr>
          <p:cNvPr id="12" name="TextBox 11">
            <a:extLst>
              <a:ext uri="{FF2B5EF4-FFF2-40B4-BE49-F238E27FC236}">
                <a16:creationId xmlns:a16="http://schemas.microsoft.com/office/drawing/2014/main" id="{08D0E22C-5BC5-3461-7EBC-566595B015BE}"/>
              </a:ext>
            </a:extLst>
          </p:cNvPr>
          <p:cNvSpPr txBox="1"/>
          <p:nvPr/>
        </p:nvSpPr>
        <p:spPr>
          <a:xfrm>
            <a:off x="453231" y="10504894"/>
            <a:ext cx="6934200" cy="261610"/>
          </a:xfrm>
          <a:prstGeom prst="rect">
            <a:avLst/>
          </a:prstGeom>
          <a:noFill/>
        </p:spPr>
        <p:txBody>
          <a:bodyPr wrap="square" rtlCol="0">
            <a:spAutoFit/>
          </a:bodyPr>
          <a:lstStyle/>
          <a:p>
            <a:r>
              <a:rPr lang="en-US" sz="1100" i="1" dirty="0">
                <a:latin typeface="Calibri" panose="020F0502020204030204" pitchFamily="34" charset="0"/>
                <a:cs typeface="Calibri" panose="020F0502020204030204" pitchFamily="34" charset="0"/>
              </a:rPr>
              <a:t>Source: IMF, Azimut, HSBC, Standard Chartered, JPM, haver Analytics</a:t>
            </a:r>
            <a:endParaRPr lang="en-AE" sz="1100" i="1"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96B37742-B878-0A11-8BC0-73B4F5F9F475}"/>
              </a:ext>
            </a:extLst>
          </p:cNvPr>
          <p:cNvSpPr txBox="1"/>
          <p:nvPr/>
        </p:nvSpPr>
        <p:spPr>
          <a:xfrm>
            <a:off x="758031" y="7233722"/>
            <a:ext cx="13563600" cy="3170099"/>
          </a:xfrm>
          <a:prstGeom prst="rect">
            <a:avLst/>
          </a:prstGeom>
          <a:noFill/>
        </p:spPr>
        <p:txBody>
          <a:bodyPr wrap="square" rtlCol="0">
            <a:spAutoFit/>
          </a:bodyPr>
          <a:lstStyle/>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One of the lowest fiscal and external breakeven oil prices among the oil-exporting economies</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Continued large fiscal and C/A surpluses support the government’s deleveraging strategy and should help boost QCB and Qatar Investment Authority assets (estimated at </a:t>
            </a:r>
            <a:r>
              <a:rPr lang="en-US" sz="2000" dirty="0" err="1">
                <a:latin typeface="+mn-lt"/>
              </a:rPr>
              <a:t>c.USD</a:t>
            </a:r>
            <a:r>
              <a:rPr lang="en-US" sz="2000" dirty="0">
                <a:latin typeface="+mn-lt"/>
              </a:rPr>
              <a:t> 460bn)</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Visitor arrival numbers in Qatar remain well above their pre-World Cup levels</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64% capacity increase expected at the North Field, which would take natural gas output to 126mn </a:t>
            </a:r>
            <a:r>
              <a:rPr lang="en-US" sz="2000" dirty="0" err="1">
                <a:latin typeface="+mn-lt"/>
              </a:rPr>
              <a:t>tonnes</a:t>
            </a:r>
            <a:r>
              <a:rPr lang="en-US" sz="2000" dirty="0">
                <a:latin typeface="+mn-lt"/>
              </a:rPr>
              <a:t> (Mt) by 2026 from 77Mt</a:t>
            </a:r>
            <a:endParaRPr lang="en-AE" dirty="0">
              <a:latin typeface="+mn-lt"/>
            </a:endParaRPr>
          </a:p>
        </p:txBody>
      </p:sp>
      <p:pic>
        <p:nvPicPr>
          <p:cNvPr id="7" name="Picture 6">
            <a:extLst>
              <a:ext uri="{FF2B5EF4-FFF2-40B4-BE49-F238E27FC236}">
                <a16:creationId xmlns:a16="http://schemas.microsoft.com/office/drawing/2014/main" id="{FBE0D1A6-F03B-A858-D9E8-AA2838E6D57F}"/>
              </a:ext>
            </a:extLst>
          </p:cNvPr>
          <p:cNvPicPr>
            <a:picLocks noChangeAspect="1"/>
          </p:cNvPicPr>
          <p:nvPr/>
        </p:nvPicPr>
        <p:blipFill>
          <a:blip r:embed="rId3"/>
          <a:stretch>
            <a:fillRect/>
          </a:stretch>
        </p:blipFill>
        <p:spPr>
          <a:xfrm>
            <a:off x="790347" y="1932363"/>
            <a:ext cx="6444683" cy="5093912"/>
          </a:xfrm>
          <a:prstGeom prst="rect">
            <a:avLst/>
          </a:prstGeom>
        </p:spPr>
      </p:pic>
      <p:pic>
        <p:nvPicPr>
          <p:cNvPr id="6" name="Picture 5">
            <a:extLst>
              <a:ext uri="{FF2B5EF4-FFF2-40B4-BE49-F238E27FC236}">
                <a16:creationId xmlns:a16="http://schemas.microsoft.com/office/drawing/2014/main" id="{BE1FE524-0521-8104-BD16-E34772098141}"/>
              </a:ext>
            </a:extLst>
          </p:cNvPr>
          <p:cNvPicPr>
            <a:picLocks noChangeAspect="1"/>
          </p:cNvPicPr>
          <p:nvPr/>
        </p:nvPicPr>
        <p:blipFill>
          <a:blip r:embed="rId4"/>
          <a:stretch>
            <a:fillRect/>
          </a:stretch>
        </p:blipFill>
        <p:spPr>
          <a:xfrm>
            <a:off x="7811977" y="1951867"/>
            <a:ext cx="6509653" cy="5074408"/>
          </a:xfrm>
          <a:prstGeom prst="rect">
            <a:avLst/>
          </a:prstGeom>
        </p:spPr>
      </p:pic>
      <p:sp>
        <p:nvSpPr>
          <p:cNvPr id="8" name="TextBox 7">
            <a:extLst>
              <a:ext uri="{FF2B5EF4-FFF2-40B4-BE49-F238E27FC236}">
                <a16:creationId xmlns:a16="http://schemas.microsoft.com/office/drawing/2014/main" id="{B40B6570-9E87-E597-CCD1-37DB3DD61DFC}"/>
              </a:ext>
            </a:extLst>
          </p:cNvPr>
          <p:cNvSpPr txBox="1"/>
          <p:nvPr/>
        </p:nvSpPr>
        <p:spPr>
          <a:xfrm>
            <a:off x="758031" y="1297822"/>
            <a:ext cx="6422230" cy="473206"/>
          </a:xfrm>
          <a:prstGeom prst="rect">
            <a:avLst/>
          </a:prstGeom>
          <a:noFill/>
        </p:spPr>
        <p:txBody>
          <a:bodyPr wrap="square" rtlCol="0">
            <a:spAutoFit/>
          </a:bodyPr>
          <a:lstStyle/>
          <a:p>
            <a:r>
              <a:rPr lang="en-US" sz="2500" b="1" kern="1200" dirty="0">
                <a:solidFill>
                  <a:schemeClr val="tx2"/>
                </a:solidFill>
                <a:latin typeface="+mn-lt"/>
                <a:ea typeface="+mn-ea"/>
                <a:cs typeface="+mn-cs"/>
              </a:rPr>
              <a:t>Tourist Arrivals remain Strong</a:t>
            </a:r>
            <a:endParaRPr lang="en-AE" sz="2500" b="1" kern="1200" dirty="0">
              <a:solidFill>
                <a:schemeClr val="tx2"/>
              </a:solidFill>
              <a:latin typeface="+mn-lt"/>
              <a:ea typeface="+mn-ea"/>
              <a:cs typeface="+mn-cs"/>
            </a:endParaRPr>
          </a:p>
        </p:txBody>
      </p:sp>
      <p:sp>
        <p:nvSpPr>
          <p:cNvPr id="9" name="TextBox 8">
            <a:extLst>
              <a:ext uri="{FF2B5EF4-FFF2-40B4-BE49-F238E27FC236}">
                <a16:creationId xmlns:a16="http://schemas.microsoft.com/office/drawing/2014/main" id="{A063AEA0-2786-D061-E459-F209CEB6F0A5}"/>
              </a:ext>
            </a:extLst>
          </p:cNvPr>
          <p:cNvSpPr txBox="1"/>
          <p:nvPr/>
        </p:nvSpPr>
        <p:spPr>
          <a:xfrm>
            <a:off x="7620289" y="1196749"/>
            <a:ext cx="6422230" cy="473206"/>
          </a:xfrm>
          <a:prstGeom prst="rect">
            <a:avLst/>
          </a:prstGeom>
          <a:noFill/>
        </p:spPr>
        <p:txBody>
          <a:bodyPr wrap="square" rtlCol="0">
            <a:spAutoFit/>
          </a:bodyPr>
          <a:lstStyle/>
          <a:p>
            <a:r>
              <a:rPr lang="en-US" sz="2500" b="1" kern="1200" dirty="0">
                <a:solidFill>
                  <a:schemeClr val="tx2"/>
                </a:solidFill>
                <a:latin typeface="+mn-lt"/>
                <a:ea typeface="+mn-ea"/>
                <a:cs typeface="+mn-cs"/>
              </a:rPr>
              <a:t>Qatar Hydrocarbon Exports</a:t>
            </a:r>
            <a:endParaRPr lang="en-AE" sz="2500" b="1" kern="1200" dirty="0">
              <a:solidFill>
                <a:schemeClr val="tx2"/>
              </a:solidFill>
              <a:latin typeface="+mn-lt"/>
              <a:ea typeface="+mn-ea"/>
              <a:cs typeface="+mn-cs"/>
            </a:endParaRPr>
          </a:p>
        </p:txBody>
      </p:sp>
    </p:spTree>
    <p:extLst>
      <p:ext uri="{BB962C8B-B14F-4D97-AF65-F5344CB8AC3E}">
        <p14:creationId xmlns:p14="http://schemas.microsoft.com/office/powerpoint/2010/main" val="213357470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State of Kuwait</a:t>
            </a:r>
            <a:endParaRPr lang="en-AE" dirty="0"/>
          </a:p>
        </p:txBody>
      </p:sp>
      <p:sp>
        <p:nvSpPr>
          <p:cNvPr id="12" name="TextBox 11">
            <a:extLst>
              <a:ext uri="{FF2B5EF4-FFF2-40B4-BE49-F238E27FC236}">
                <a16:creationId xmlns:a16="http://schemas.microsoft.com/office/drawing/2014/main" id="{08D0E22C-5BC5-3461-7EBC-566595B015BE}"/>
              </a:ext>
            </a:extLst>
          </p:cNvPr>
          <p:cNvSpPr txBox="1"/>
          <p:nvPr/>
        </p:nvSpPr>
        <p:spPr>
          <a:xfrm>
            <a:off x="643731" y="10302873"/>
            <a:ext cx="2933700" cy="261610"/>
          </a:xfrm>
          <a:prstGeom prst="rect">
            <a:avLst/>
          </a:prstGeom>
          <a:noFill/>
        </p:spPr>
        <p:txBody>
          <a:bodyPr wrap="square" rtlCol="0">
            <a:spAutoFit/>
          </a:bodyPr>
          <a:lstStyle/>
          <a:p>
            <a:r>
              <a:rPr lang="en-US" sz="1100" i="1" dirty="0">
                <a:latin typeface="Calibri" panose="020F0502020204030204" pitchFamily="34" charset="0"/>
                <a:cs typeface="Calibri" panose="020F0502020204030204" pitchFamily="34" charset="0"/>
              </a:rPr>
              <a:t>Source: IMF, JPM, </a:t>
            </a:r>
            <a:endParaRPr lang="en-AE" sz="1100" i="1" dirty="0">
              <a:latin typeface="Calibri" panose="020F0502020204030204" pitchFamily="34" charset="0"/>
              <a:cs typeface="Calibri" panose="020F0502020204030204" pitchFamily="34" charset="0"/>
            </a:endParaRPr>
          </a:p>
        </p:txBody>
      </p:sp>
      <p:sp>
        <p:nvSpPr>
          <p:cNvPr id="3" name="TextBox 2">
            <a:extLst>
              <a:ext uri="{FF2B5EF4-FFF2-40B4-BE49-F238E27FC236}">
                <a16:creationId xmlns:a16="http://schemas.microsoft.com/office/drawing/2014/main" id="{303DEBD9-FBC9-6960-0235-7715C43CAE10}"/>
              </a:ext>
            </a:extLst>
          </p:cNvPr>
          <p:cNvSpPr txBox="1"/>
          <p:nvPr/>
        </p:nvSpPr>
        <p:spPr>
          <a:xfrm>
            <a:off x="643731" y="7732939"/>
            <a:ext cx="13830300" cy="2831544"/>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mn-lt"/>
              </a:rPr>
              <a:t>2Q323, current account balance reached USD12.2bn, about 33% of GDP. The surplus was wider than what was reported in 1Q23 (US$10.6bn) despite oil exports moving lower.</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Politics continue to be the key risk for the outlook</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A new debt law is not in sight, however high oil prices provide stability</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The country is expected to run a sizable twin surplus</a:t>
            </a:r>
          </a:p>
          <a:p>
            <a:pPr marL="285750" indent="-285750">
              <a:buFont typeface="Arial" panose="020B0604020202020204" pitchFamily="34" charset="0"/>
              <a:buChar char="•"/>
            </a:pPr>
            <a:endParaRPr lang="en-US" dirty="0">
              <a:latin typeface="+mn-lt"/>
            </a:endParaRPr>
          </a:p>
        </p:txBody>
      </p:sp>
      <p:pic>
        <p:nvPicPr>
          <p:cNvPr id="5" name="Picture 4">
            <a:extLst>
              <a:ext uri="{FF2B5EF4-FFF2-40B4-BE49-F238E27FC236}">
                <a16:creationId xmlns:a16="http://schemas.microsoft.com/office/drawing/2014/main" id="{FD81994F-0316-5943-DEB4-A905D5497B8E}"/>
              </a:ext>
            </a:extLst>
          </p:cNvPr>
          <p:cNvPicPr>
            <a:picLocks noChangeAspect="1"/>
          </p:cNvPicPr>
          <p:nvPr/>
        </p:nvPicPr>
        <p:blipFill>
          <a:blip r:embed="rId3"/>
          <a:stretch>
            <a:fillRect/>
          </a:stretch>
        </p:blipFill>
        <p:spPr>
          <a:xfrm>
            <a:off x="643731" y="1463675"/>
            <a:ext cx="13677900" cy="6019800"/>
          </a:xfrm>
          <a:prstGeom prst="rect">
            <a:avLst/>
          </a:prstGeom>
        </p:spPr>
      </p:pic>
    </p:spTree>
    <p:extLst>
      <p:ext uri="{BB962C8B-B14F-4D97-AF65-F5344CB8AC3E}">
        <p14:creationId xmlns:p14="http://schemas.microsoft.com/office/powerpoint/2010/main" val="864732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Sultanate of Oman</a:t>
            </a:r>
            <a:endParaRPr lang="en-AE" dirty="0"/>
          </a:p>
        </p:txBody>
      </p:sp>
      <p:sp>
        <p:nvSpPr>
          <p:cNvPr id="12" name="TextBox 11">
            <a:extLst>
              <a:ext uri="{FF2B5EF4-FFF2-40B4-BE49-F238E27FC236}">
                <a16:creationId xmlns:a16="http://schemas.microsoft.com/office/drawing/2014/main" id="{08D0E22C-5BC5-3461-7EBC-566595B015BE}"/>
              </a:ext>
            </a:extLst>
          </p:cNvPr>
          <p:cNvSpPr txBox="1"/>
          <p:nvPr/>
        </p:nvSpPr>
        <p:spPr>
          <a:xfrm>
            <a:off x="453231" y="10470396"/>
            <a:ext cx="3009900" cy="253916"/>
          </a:xfrm>
          <a:prstGeom prst="rect">
            <a:avLst/>
          </a:prstGeom>
          <a:noFill/>
        </p:spPr>
        <p:txBody>
          <a:bodyPr wrap="square" rtlCol="0">
            <a:spAutoFit/>
          </a:bodyPr>
          <a:lstStyle/>
          <a:p>
            <a:r>
              <a:rPr lang="en-US" sz="1050" i="1" dirty="0">
                <a:latin typeface="Calibri" panose="020F0502020204030204" pitchFamily="34" charset="0"/>
                <a:cs typeface="Calibri" panose="020F0502020204030204" pitchFamily="34" charset="0"/>
              </a:rPr>
              <a:t>Source: JPM, HSBC, Azimut</a:t>
            </a:r>
            <a:endParaRPr lang="en-AE" sz="1050" i="1" dirty="0">
              <a:latin typeface="Calibri" panose="020F0502020204030204" pitchFamily="34" charset="0"/>
              <a:cs typeface="Calibri" panose="020F0502020204030204" pitchFamily="34" charset="0"/>
            </a:endParaRPr>
          </a:p>
        </p:txBody>
      </p:sp>
      <p:sp>
        <p:nvSpPr>
          <p:cNvPr id="3" name="AutoShape 2">
            <a:extLst>
              <a:ext uri="{FF2B5EF4-FFF2-40B4-BE49-F238E27FC236}">
                <a16:creationId xmlns:a16="http://schemas.microsoft.com/office/drawing/2014/main" id="{98A97267-A8DE-1B0B-1363-FE172A55C6CC}"/>
              </a:ext>
            </a:extLst>
          </p:cNvPr>
          <p:cNvSpPr>
            <a:spLocks noChangeAspect="1" noChangeArrowheads="1"/>
          </p:cNvSpPr>
          <p:nvPr/>
        </p:nvSpPr>
        <p:spPr bwMode="auto">
          <a:xfrm>
            <a:off x="7386638" y="55022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AE"/>
          </a:p>
        </p:txBody>
      </p:sp>
      <p:pic>
        <p:nvPicPr>
          <p:cNvPr id="6" name="Picture 5">
            <a:extLst>
              <a:ext uri="{FF2B5EF4-FFF2-40B4-BE49-F238E27FC236}">
                <a16:creationId xmlns:a16="http://schemas.microsoft.com/office/drawing/2014/main" id="{20AEC2B9-8D26-A3BD-8DB1-24D1C6F9568D}"/>
              </a:ext>
            </a:extLst>
          </p:cNvPr>
          <p:cNvPicPr>
            <a:picLocks noChangeAspect="1"/>
          </p:cNvPicPr>
          <p:nvPr/>
        </p:nvPicPr>
        <p:blipFill>
          <a:blip r:embed="rId3"/>
          <a:stretch>
            <a:fillRect/>
          </a:stretch>
        </p:blipFill>
        <p:spPr>
          <a:xfrm>
            <a:off x="1037144" y="1716769"/>
            <a:ext cx="6959887" cy="5391168"/>
          </a:xfrm>
          <a:prstGeom prst="rect">
            <a:avLst/>
          </a:prstGeom>
        </p:spPr>
      </p:pic>
      <p:sp>
        <p:nvSpPr>
          <p:cNvPr id="7" name="TextBox 6">
            <a:extLst>
              <a:ext uri="{FF2B5EF4-FFF2-40B4-BE49-F238E27FC236}">
                <a16:creationId xmlns:a16="http://schemas.microsoft.com/office/drawing/2014/main" id="{447636C3-454D-D6FE-6979-90981651C914}"/>
              </a:ext>
            </a:extLst>
          </p:cNvPr>
          <p:cNvSpPr txBox="1"/>
          <p:nvPr/>
        </p:nvSpPr>
        <p:spPr>
          <a:xfrm>
            <a:off x="706656" y="7331075"/>
            <a:ext cx="13666351" cy="3170099"/>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mn-lt"/>
              </a:rPr>
              <a:t>Government budget continues to report monthly surplus (USD 2bn in the first 8 months of 2023), surplus was achieved despite revenues moving lower due to oil and gas revenues</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Recent upgrades to BB+ from Fitch and S&amp;P were the latest in a string of upgrades that have pushed Oman back to the brink of investment grade.</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Cautious policies and the sharp hydro prices recovery led to cut public and external debt, market confidence continues to improve</a:t>
            </a:r>
            <a:endParaRPr lang="en-AE" sz="2000" dirty="0">
              <a:latin typeface="+mn-lt"/>
            </a:endParaRP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GDP expansion is slow as country tries to strike a balance between growth and fiscal cautiousness. </a:t>
            </a:r>
          </a:p>
        </p:txBody>
      </p:sp>
      <p:sp>
        <p:nvSpPr>
          <p:cNvPr id="8" name="TextBox 7">
            <a:extLst>
              <a:ext uri="{FF2B5EF4-FFF2-40B4-BE49-F238E27FC236}">
                <a16:creationId xmlns:a16="http://schemas.microsoft.com/office/drawing/2014/main" id="{014817EE-F139-4C64-D293-AAB25BE3366F}"/>
              </a:ext>
            </a:extLst>
          </p:cNvPr>
          <p:cNvSpPr txBox="1"/>
          <p:nvPr/>
        </p:nvSpPr>
        <p:spPr>
          <a:xfrm>
            <a:off x="758031" y="1297822"/>
            <a:ext cx="8382000" cy="477054"/>
          </a:xfrm>
          <a:prstGeom prst="rect">
            <a:avLst/>
          </a:prstGeom>
          <a:noFill/>
        </p:spPr>
        <p:txBody>
          <a:bodyPr wrap="square" rtlCol="0">
            <a:spAutoFit/>
          </a:bodyPr>
          <a:lstStyle/>
          <a:p>
            <a:r>
              <a:rPr lang="en-US" sz="2500" b="1" kern="1200" dirty="0">
                <a:solidFill>
                  <a:schemeClr val="tx2"/>
                </a:solidFill>
                <a:latin typeface="+mn-lt"/>
                <a:ea typeface="+mn-ea"/>
                <a:cs typeface="+mn-cs"/>
              </a:rPr>
              <a:t>Oman Central Government Fiscal Balance</a:t>
            </a:r>
            <a:endParaRPr lang="en-AE" sz="2500" b="1" kern="1200" dirty="0">
              <a:solidFill>
                <a:schemeClr val="tx2"/>
              </a:solidFill>
              <a:latin typeface="+mn-lt"/>
              <a:ea typeface="+mn-ea"/>
              <a:cs typeface="+mn-cs"/>
            </a:endParaRPr>
          </a:p>
        </p:txBody>
      </p:sp>
      <p:pic>
        <p:nvPicPr>
          <p:cNvPr id="10" name="Picture 9">
            <a:extLst>
              <a:ext uri="{FF2B5EF4-FFF2-40B4-BE49-F238E27FC236}">
                <a16:creationId xmlns:a16="http://schemas.microsoft.com/office/drawing/2014/main" id="{6AB9E730-8CE9-728C-E7B0-8A6AE3C490A9}"/>
              </a:ext>
            </a:extLst>
          </p:cNvPr>
          <p:cNvPicPr>
            <a:picLocks noChangeAspect="1"/>
          </p:cNvPicPr>
          <p:nvPr/>
        </p:nvPicPr>
        <p:blipFill>
          <a:blip r:embed="rId4"/>
          <a:stretch>
            <a:fillRect/>
          </a:stretch>
        </p:blipFill>
        <p:spPr>
          <a:xfrm>
            <a:off x="8276144" y="1774875"/>
            <a:ext cx="6016119" cy="5333061"/>
          </a:xfrm>
          <a:prstGeom prst="rect">
            <a:avLst/>
          </a:prstGeom>
        </p:spPr>
      </p:pic>
    </p:spTree>
    <p:extLst>
      <p:ext uri="{BB962C8B-B14F-4D97-AF65-F5344CB8AC3E}">
        <p14:creationId xmlns:p14="http://schemas.microsoft.com/office/powerpoint/2010/main" val="38736646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Where do we see value today?</a:t>
            </a:r>
            <a:endParaRPr lang="en-AE" dirty="0"/>
          </a:p>
        </p:txBody>
      </p:sp>
      <p:sp>
        <p:nvSpPr>
          <p:cNvPr id="3" name="TextBox 2">
            <a:extLst>
              <a:ext uri="{FF2B5EF4-FFF2-40B4-BE49-F238E27FC236}">
                <a16:creationId xmlns:a16="http://schemas.microsoft.com/office/drawing/2014/main" id="{3C40D74D-0CC0-99E7-A7FE-023E6CD4A4AA}"/>
              </a:ext>
            </a:extLst>
          </p:cNvPr>
          <p:cNvSpPr txBox="1"/>
          <p:nvPr/>
        </p:nvSpPr>
        <p:spPr>
          <a:xfrm>
            <a:off x="1037143" y="1205119"/>
            <a:ext cx="5410200" cy="477054"/>
          </a:xfrm>
          <a:prstGeom prst="rect">
            <a:avLst/>
          </a:prstGeom>
          <a:noFill/>
        </p:spPr>
        <p:txBody>
          <a:bodyPr wrap="square" rtlCol="0">
            <a:spAutoFit/>
          </a:bodyPr>
          <a:lstStyle/>
          <a:p>
            <a:r>
              <a:rPr lang="en-US" sz="2500" b="1" kern="1200" dirty="0">
                <a:solidFill>
                  <a:schemeClr val="tx2"/>
                </a:solidFill>
                <a:latin typeface="+mn-lt"/>
                <a:ea typeface="+mn-ea"/>
                <a:cs typeface="+mn-cs"/>
              </a:rPr>
              <a:t>GCC Project Bonds: So CHEAP. </a:t>
            </a:r>
            <a:endParaRPr lang="en-AE" sz="2500" b="1" kern="1200" dirty="0">
              <a:solidFill>
                <a:schemeClr val="tx2"/>
              </a:solidFill>
              <a:latin typeface="+mn-lt"/>
              <a:ea typeface="+mn-ea"/>
              <a:cs typeface="+mn-cs"/>
            </a:endParaRPr>
          </a:p>
        </p:txBody>
      </p:sp>
      <p:pic>
        <p:nvPicPr>
          <p:cNvPr id="16" name="Picture 15">
            <a:extLst>
              <a:ext uri="{FF2B5EF4-FFF2-40B4-BE49-F238E27FC236}">
                <a16:creationId xmlns:a16="http://schemas.microsoft.com/office/drawing/2014/main" id="{F31E95FE-61DE-1E9B-B2CD-A83DD6E67BD7}"/>
              </a:ext>
            </a:extLst>
          </p:cNvPr>
          <p:cNvPicPr>
            <a:picLocks noChangeAspect="1"/>
          </p:cNvPicPr>
          <p:nvPr/>
        </p:nvPicPr>
        <p:blipFill>
          <a:blip r:embed="rId2"/>
          <a:stretch>
            <a:fillRect/>
          </a:stretch>
        </p:blipFill>
        <p:spPr>
          <a:xfrm>
            <a:off x="681831" y="1749245"/>
            <a:ext cx="13716000" cy="6643219"/>
          </a:xfrm>
          <a:prstGeom prst="rect">
            <a:avLst/>
          </a:prstGeom>
        </p:spPr>
      </p:pic>
      <p:sp>
        <p:nvSpPr>
          <p:cNvPr id="17" name="Rectangle 16">
            <a:extLst>
              <a:ext uri="{FF2B5EF4-FFF2-40B4-BE49-F238E27FC236}">
                <a16:creationId xmlns:a16="http://schemas.microsoft.com/office/drawing/2014/main" id="{D80E32DE-79F0-E6AB-9CF0-04BBA04A8DF1}"/>
              </a:ext>
            </a:extLst>
          </p:cNvPr>
          <p:cNvSpPr/>
          <p:nvPr/>
        </p:nvSpPr>
        <p:spPr>
          <a:xfrm>
            <a:off x="681831" y="7864475"/>
            <a:ext cx="14198888" cy="76082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E"/>
          </a:p>
        </p:txBody>
      </p:sp>
      <p:sp>
        <p:nvSpPr>
          <p:cNvPr id="18" name="TextBox 17">
            <a:extLst>
              <a:ext uri="{FF2B5EF4-FFF2-40B4-BE49-F238E27FC236}">
                <a16:creationId xmlns:a16="http://schemas.microsoft.com/office/drawing/2014/main" id="{EF5C5A25-EE41-C500-1EA1-D864CB5178C1}"/>
              </a:ext>
            </a:extLst>
          </p:cNvPr>
          <p:cNvSpPr txBox="1"/>
          <p:nvPr/>
        </p:nvSpPr>
        <p:spPr>
          <a:xfrm>
            <a:off x="681831" y="8169275"/>
            <a:ext cx="13716000" cy="2246769"/>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mn-lt"/>
              </a:rPr>
              <a:t>Benefit from long-term cash flow visibility due to solid and long-dated take-or-pay agreements which isolate these structures from price, volume, </a:t>
            </a:r>
            <a:r>
              <a:rPr lang="en-US" sz="2000" dirty="0" err="1">
                <a:latin typeface="+mn-lt"/>
              </a:rPr>
              <a:t>opex</a:t>
            </a:r>
            <a:r>
              <a:rPr lang="en-US" sz="2000" dirty="0">
                <a:latin typeface="+mn-lt"/>
              </a:rPr>
              <a:t> and capex risks.</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Strategic importance of the underlying oil and gas pipelines to their respective governments (Abu Dhabi/Saudi Arabia) and to majority shareholders (ADNOC/Saudi Aramco)</a:t>
            </a:r>
          </a:p>
          <a:p>
            <a:pPr marL="285750" indent="-285750">
              <a:buFont typeface="Arial" panose="020B0604020202020204" pitchFamily="34" charset="0"/>
              <a:buChar char="•"/>
            </a:pPr>
            <a:endParaRPr lang="en-US" sz="2000" dirty="0">
              <a:latin typeface="+mn-lt"/>
            </a:endParaRPr>
          </a:p>
          <a:p>
            <a:pPr marL="285750" indent="-285750">
              <a:buFont typeface="Arial" panose="020B0604020202020204" pitchFamily="34" charset="0"/>
              <a:buChar char="•"/>
            </a:pPr>
            <a:r>
              <a:rPr lang="en-US" sz="2000" dirty="0">
                <a:latin typeface="+mn-lt"/>
              </a:rPr>
              <a:t>Favorable provisions supporting recovery prospects for creditors in the event of contract termination</a:t>
            </a:r>
          </a:p>
        </p:txBody>
      </p:sp>
      <p:sp>
        <p:nvSpPr>
          <p:cNvPr id="4" name="TextBox 3">
            <a:extLst>
              <a:ext uri="{FF2B5EF4-FFF2-40B4-BE49-F238E27FC236}">
                <a16:creationId xmlns:a16="http://schemas.microsoft.com/office/drawing/2014/main" id="{880E9352-C471-7E90-391F-4FE03467B11A}"/>
              </a:ext>
            </a:extLst>
          </p:cNvPr>
          <p:cNvSpPr txBox="1"/>
          <p:nvPr/>
        </p:nvSpPr>
        <p:spPr>
          <a:xfrm>
            <a:off x="453231" y="10470396"/>
            <a:ext cx="3009900" cy="253916"/>
          </a:xfrm>
          <a:prstGeom prst="rect">
            <a:avLst/>
          </a:prstGeom>
          <a:noFill/>
        </p:spPr>
        <p:txBody>
          <a:bodyPr wrap="square" rtlCol="0">
            <a:spAutoFit/>
          </a:bodyPr>
          <a:lstStyle/>
          <a:p>
            <a:r>
              <a:rPr lang="en-US" sz="1050" i="1" dirty="0">
                <a:latin typeface="Calibri" panose="020F0502020204030204" pitchFamily="34" charset="0"/>
                <a:cs typeface="Calibri" panose="020F0502020204030204" pitchFamily="34" charset="0"/>
              </a:rPr>
              <a:t>Source: Bloomberg, Azimut</a:t>
            </a:r>
            <a:endParaRPr lang="en-AE" sz="1050" i="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895177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FB325-DC4F-84C8-D509-CD5E0B811BE1}"/>
              </a:ext>
            </a:extLst>
          </p:cNvPr>
          <p:cNvSpPr>
            <a:spLocks noGrp="1"/>
          </p:cNvSpPr>
          <p:nvPr>
            <p:ph type="title"/>
          </p:nvPr>
        </p:nvSpPr>
        <p:spPr/>
        <p:txBody>
          <a:bodyPr/>
          <a:lstStyle/>
          <a:p>
            <a:r>
              <a:rPr lang="en-US" dirty="0"/>
              <a:t>Where do we see value today?</a:t>
            </a:r>
            <a:endParaRPr lang="en-AE" dirty="0"/>
          </a:p>
        </p:txBody>
      </p:sp>
      <p:sp>
        <p:nvSpPr>
          <p:cNvPr id="3" name="TextBox 2">
            <a:extLst>
              <a:ext uri="{FF2B5EF4-FFF2-40B4-BE49-F238E27FC236}">
                <a16:creationId xmlns:a16="http://schemas.microsoft.com/office/drawing/2014/main" id="{3C40D74D-0CC0-99E7-A7FE-023E6CD4A4AA}"/>
              </a:ext>
            </a:extLst>
          </p:cNvPr>
          <p:cNvSpPr txBox="1"/>
          <p:nvPr/>
        </p:nvSpPr>
        <p:spPr>
          <a:xfrm>
            <a:off x="1037143" y="1205119"/>
            <a:ext cx="5410200" cy="477054"/>
          </a:xfrm>
          <a:prstGeom prst="rect">
            <a:avLst/>
          </a:prstGeom>
          <a:noFill/>
        </p:spPr>
        <p:txBody>
          <a:bodyPr wrap="square" rtlCol="0">
            <a:spAutoFit/>
          </a:bodyPr>
          <a:lstStyle/>
          <a:p>
            <a:r>
              <a:rPr lang="en-US" sz="2500" b="1" kern="1200" dirty="0">
                <a:solidFill>
                  <a:schemeClr val="tx2"/>
                </a:solidFill>
                <a:latin typeface="+mn-lt"/>
                <a:ea typeface="+mn-ea"/>
                <a:cs typeface="+mn-cs"/>
              </a:rPr>
              <a:t>Subordinated Bank Issues: Tier 2</a:t>
            </a:r>
            <a:endParaRPr lang="en-AE" sz="2500" b="1" kern="1200" dirty="0">
              <a:solidFill>
                <a:schemeClr val="tx2"/>
              </a:solidFill>
              <a:latin typeface="+mn-lt"/>
              <a:ea typeface="+mn-ea"/>
              <a:cs typeface="+mn-cs"/>
            </a:endParaRPr>
          </a:p>
        </p:txBody>
      </p:sp>
      <p:sp>
        <p:nvSpPr>
          <p:cNvPr id="17" name="Rectangle 16">
            <a:extLst>
              <a:ext uri="{FF2B5EF4-FFF2-40B4-BE49-F238E27FC236}">
                <a16:creationId xmlns:a16="http://schemas.microsoft.com/office/drawing/2014/main" id="{D80E32DE-79F0-E6AB-9CF0-04BBA04A8DF1}"/>
              </a:ext>
            </a:extLst>
          </p:cNvPr>
          <p:cNvSpPr/>
          <p:nvPr/>
        </p:nvSpPr>
        <p:spPr>
          <a:xfrm>
            <a:off x="681831" y="7864475"/>
            <a:ext cx="14198888" cy="760823"/>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E"/>
          </a:p>
        </p:txBody>
      </p:sp>
      <p:sp>
        <p:nvSpPr>
          <p:cNvPr id="18" name="TextBox 17">
            <a:extLst>
              <a:ext uri="{FF2B5EF4-FFF2-40B4-BE49-F238E27FC236}">
                <a16:creationId xmlns:a16="http://schemas.microsoft.com/office/drawing/2014/main" id="{EF5C5A25-EE41-C500-1EA1-D864CB5178C1}"/>
              </a:ext>
            </a:extLst>
          </p:cNvPr>
          <p:cNvSpPr txBox="1"/>
          <p:nvPr/>
        </p:nvSpPr>
        <p:spPr>
          <a:xfrm>
            <a:off x="681831" y="8169275"/>
            <a:ext cx="13716000" cy="2246769"/>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mn-lt"/>
              </a:rPr>
              <a:t>Banks remain well-capitalized with solid profitability; loan growth is picking up. </a:t>
            </a:r>
          </a:p>
          <a:p>
            <a:pPr marL="285750" indent="-285750">
              <a:buFont typeface="Arial" panose="020B0604020202020204" pitchFamily="34" charset="0"/>
              <a:buChar char="•"/>
            </a:pPr>
            <a:r>
              <a:rPr lang="en-US" sz="2000" dirty="0">
                <a:latin typeface="+mn-lt"/>
              </a:rPr>
              <a:t>Tier 2s are the second line of defense in case the bank is declared non-viable </a:t>
            </a:r>
          </a:p>
          <a:p>
            <a:pPr marL="285750" indent="-285750">
              <a:buFont typeface="Arial" panose="020B0604020202020204" pitchFamily="34" charset="0"/>
              <a:buChar char="•"/>
            </a:pPr>
            <a:r>
              <a:rPr lang="en-US" sz="2000" dirty="0">
                <a:latin typeface="+mn-lt"/>
              </a:rPr>
              <a:t>Tier 2s are dated with a final maturity. Mostly bullet and Callable structures compared to perpetual structures in AT1s</a:t>
            </a:r>
          </a:p>
          <a:p>
            <a:pPr marL="285750" indent="-285750">
              <a:buFont typeface="Arial" panose="020B0604020202020204" pitchFamily="34" charset="0"/>
              <a:buChar char="•"/>
            </a:pPr>
            <a:r>
              <a:rPr lang="en-US" sz="2000" dirty="0">
                <a:latin typeface="+mn-lt"/>
              </a:rPr>
              <a:t>Tier 2s are typically 1-2 notches below the Senior Unsecured, while Tier1s are 3-4 notches below the Senior Unsecured and 1-2 notches below the Tier 2s</a:t>
            </a:r>
          </a:p>
          <a:p>
            <a:pPr marL="285750" indent="-285750">
              <a:buFont typeface="Arial" panose="020B0604020202020204" pitchFamily="34" charset="0"/>
              <a:buChar char="•"/>
            </a:pPr>
            <a:endParaRPr lang="en-US" sz="2000" dirty="0">
              <a:latin typeface="+mn-lt"/>
            </a:endParaRPr>
          </a:p>
        </p:txBody>
      </p:sp>
      <p:sp>
        <p:nvSpPr>
          <p:cNvPr id="6" name="Rectangle 5">
            <a:extLst>
              <a:ext uri="{FF2B5EF4-FFF2-40B4-BE49-F238E27FC236}">
                <a16:creationId xmlns:a16="http://schemas.microsoft.com/office/drawing/2014/main" id="{BEFF6B0F-0216-03A3-BEC1-A74B7A2D5BF6}"/>
              </a:ext>
            </a:extLst>
          </p:cNvPr>
          <p:cNvSpPr/>
          <p:nvPr/>
        </p:nvSpPr>
        <p:spPr>
          <a:xfrm>
            <a:off x="300831" y="7567228"/>
            <a:ext cx="13921328" cy="51347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E"/>
          </a:p>
        </p:txBody>
      </p:sp>
      <p:pic>
        <p:nvPicPr>
          <p:cNvPr id="7" name="Picture 6">
            <a:extLst>
              <a:ext uri="{FF2B5EF4-FFF2-40B4-BE49-F238E27FC236}">
                <a16:creationId xmlns:a16="http://schemas.microsoft.com/office/drawing/2014/main" id="{527B5AC1-3B15-3D34-790C-F4BAC688918F}"/>
              </a:ext>
            </a:extLst>
          </p:cNvPr>
          <p:cNvPicPr>
            <a:picLocks noChangeAspect="1"/>
          </p:cNvPicPr>
          <p:nvPr/>
        </p:nvPicPr>
        <p:blipFill>
          <a:blip r:embed="rId2"/>
          <a:stretch>
            <a:fillRect/>
          </a:stretch>
        </p:blipFill>
        <p:spPr>
          <a:xfrm>
            <a:off x="736869" y="1770743"/>
            <a:ext cx="13485289" cy="6093731"/>
          </a:xfrm>
          <a:prstGeom prst="rect">
            <a:avLst/>
          </a:prstGeom>
        </p:spPr>
      </p:pic>
      <p:sp>
        <p:nvSpPr>
          <p:cNvPr id="4" name="TextBox 3">
            <a:extLst>
              <a:ext uri="{FF2B5EF4-FFF2-40B4-BE49-F238E27FC236}">
                <a16:creationId xmlns:a16="http://schemas.microsoft.com/office/drawing/2014/main" id="{12F8273C-36B5-C79C-00D3-D3C066C2ED19}"/>
              </a:ext>
            </a:extLst>
          </p:cNvPr>
          <p:cNvSpPr txBox="1"/>
          <p:nvPr/>
        </p:nvSpPr>
        <p:spPr>
          <a:xfrm>
            <a:off x="453231" y="10470396"/>
            <a:ext cx="3009900" cy="253916"/>
          </a:xfrm>
          <a:prstGeom prst="rect">
            <a:avLst/>
          </a:prstGeom>
          <a:noFill/>
        </p:spPr>
        <p:txBody>
          <a:bodyPr wrap="square" rtlCol="0">
            <a:spAutoFit/>
          </a:bodyPr>
          <a:lstStyle/>
          <a:p>
            <a:r>
              <a:rPr lang="en-US" sz="1050" i="1" dirty="0">
                <a:latin typeface="Calibri" panose="020F0502020204030204" pitchFamily="34" charset="0"/>
                <a:cs typeface="Calibri" panose="020F0502020204030204" pitchFamily="34" charset="0"/>
              </a:rPr>
              <a:t>Source: Bloomberg, Azimut</a:t>
            </a:r>
            <a:endParaRPr lang="en-AE" sz="1050" i="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432898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p:txBody>
          <a:bodyPr/>
          <a:lstStyle/>
          <a:p>
            <a:r>
              <a:rPr lang="en-US" dirty="0"/>
              <a:t>Disclaimer</a:t>
            </a:r>
          </a:p>
        </p:txBody>
      </p:sp>
      <p:sp>
        <p:nvSpPr>
          <p:cNvPr id="24" name="TextBox 23">
            <a:extLst>
              <a:ext uri="{FF2B5EF4-FFF2-40B4-BE49-F238E27FC236}">
                <a16:creationId xmlns:a16="http://schemas.microsoft.com/office/drawing/2014/main" id="{74E1EBE3-769D-437C-3F2B-150AFEF04CD4}"/>
              </a:ext>
            </a:extLst>
          </p:cNvPr>
          <p:cNvSpPr txBox="1"/>
          <p:nvPr/>
        </p:nvSpPr>
        <p:spPr>
          <a:xfrm>
            <a:off x="681831" y="6111875"/>
            <a:ext cx="14020800" cy="4401205"/>
          </a:xfrm>
          <a:prstGeom prst="rect">
            <a:avLst/>
          </a:prstGeom>
          <a:noFill/>
        </p:spPr>
        <p:txBody>
          <a:bodyPr wrap="square">
            <a:spAutoFit/>
          </a:bodyPr>
          <a:lstStyle/>
          <a:p>
            <a:r>
              <a:rPr lang="en-US" sz="1400" i="1" dirty="0" err="1">
                <a:latin typeface="+mn-lt"/>
              </a:rPr>
              <a:t>Azimut</a:t>
            </a:r>
            <a:r>
              <a:rPr lang="en-US" sz="1400" i="1" dirty="0">
                <a:latin typeface="+mn-lt"/>
              </a:rPr>
              <a:t> (DIFC): This document is prepared by </a:t>
            </a:r>
            <a:r>
              <a:rPr lang="en-US" sz="1400" i="1" dirty="0" err="1">
                <a:latin typeface="+mn-lt"/>
              </a:rPr>
              <a:t>Azimut</a:t>
            </a:r>
            <a:r>
              <a:rPr lang="en-US" sz="1400" i="1" dirty="0">
                <a:latin typeface="+mn-lt"/>
              </a:rPr>
              <a:t> (DIFC) Limited (“</a:t>
            </a:r>
            <a:r>
              <a:rPr lang="en-US" sz="1400" i="1" dirty="0" err="1">
                <a:latin typeface="+mn-lt"/>
              </a:rPr>
              <a:t>Azimut</a:t>
            </a:r>
            <a:r>
              <a:rPr lang="en-US" sz="1400" i="1" dirty="0">
                <a:latin typeface="+mn-lt"/>
              </a:rPr>
              <a:t> (DIFC)”). </a:t>
            </a:r>
            <a:r>
              <a:rPr lang="en-US" sz="1400" i="1" dirty="0" err="1">
                <a:latin typeface="+mn-lt"/>
              </a:rPr>
              <a:t>Azimut</a:t>
            </a:r>
            <a:r>
              <a:rPr lang="en-US" sz="1400" i="1" dirty="0">
                <a:latin typeface="+mn-lt"/>
              </a:rPr>
              <a:t> (DIFC) is a company incorporated under the DIFC Companies Law and is regulated by the Dubai Financial Services Authority (“DFSA”).</a:t>
            </a:r>
          </a:p>
          <a:p>
            <a:endParaRPr lang="en-US" sz="1400" i="1" dirty="0">
              <a:latin typeface="+mn-lt"/>
            </a:endParaRPr>
          </a:p>
          <a:p>
            <a:r>
              <a:rPr lang="en-US" sz="1400" i="1" dirty="0">
                <a:latin typeface="+mn-lt"/>
              </a:rPr>
              <a:t>Professional Clients only: The financial products or financial services to which this document relates will only be made available to a professional client who satisfies the criteria to be a “Professional client" under Dubai Financial Services Authority (DFSA) regulations. No other person should act upon it.</a:t>
            </a:r>
          </a:p>
          <a:p>
            <a:endParaRPr lang="en-US" sz="1400" i="1" dirty="0">
              <a:latin typeface="+mn-lt"/>
            </a:endParaRPr>
          </a:p>
          <a:p>
            <a:r>
              <a:rPr lang="en-US" sz="1400" i="1" dirty="0">
                <a:latin typeface="+mn-lt"/>
              </a:rPr>
              <a:t>Confidential: This document constitutes confidential and proprietary material of </a:t>
            </a:r>
            <a:r>
              <a:rPr lang="en-US" sz="1400" i="1" dirty="0" err="1">
                <a:latin typeface="+mn-lt"/>
              </a:rPr>
              <a:t>Azimut</a:t>
            </a:r>
            <a:r>
              <a:rPr lang="en-US" sz="1400" i="1" dirty="0">
                <a:latin typeface="+mn-lt"/>
              </a:rPr>
              <a:t> (DIFC). This document, or any portion of it, may not be reprinted, reproduced, sold or redistributed, in part or full, to any other person without the written permission of </a:t>
            </a:r>
            <a:r>
              <a:rPr lang="en-US" sz="1400" i="1" dirty="0" err="1">
                <a:latin typeface="+mn-lt"/>
              </a:rPr>
              <a:t>Azimut</a:t>
            </a:r>
            <a:r>
              <a:rPr lang="en-US" sz="1400" i="1" dirty="0">
                <a:latin typeface="+mn-lt"/>
              </a:rPr>
              <a:t> (DIFC). This document must be returned to </a:t>
            </a:r>
            <a:r>
              <a:rPr lang="en-US" sz="1400" i="1" dirty="0" err="1">
                <a:latin typeface="+mn-lt"/>
              </a:rPr>
              <a:t>Azimut</a:t>
            </a:r>
            <a:r>
              <a:rPr lang="en-US" sz="1400" i="1" dirty="0">
                <a:latin typeface="+mn-lt"/>
              </a:rPr>
              <a:t> (DIFC)upon request.</a:t>
            </a:r>
          </a:p>
          <a:p>
            <a:endParaRPr lang="en-US" sz="1400" i="1" dirty="0">
              <a:latin typeface="+mn-lt"/>
            </a:endParaRPr>
          </a:p>
          <a:p>
            <a:r>
              <a:rPr lang="en-US" sz="1400" i="1" dirty="0">
                <a:latin typeface="+mn-lt"/>
              </a:rPr>
              <a:t>For Discussion Only: This document is for discussion purposes only and it does not purport to be a complete description of the various financial products listed. The information given in this document is not exhaustive and is subject to change without notice.</a:t>
            </a:r>
          </a:p>
          <a:p>
            <a:endParaRPr lang="en-US" sz="1400" i="1" dirty="0">
              <a:latin typeface="+mn-lt"/>
            </a:endParaRPr>
          </a:p>
          <a:p>
            <a:r>
              <a:rPr lang="en-US" sz="1400" i="1" dirty="0">
                <a:latin typeface="+mn-lt"/>
              </a:rPr>
              <a:t>No Advice: This document is provided for assistance only and is not intended to be used for taking investment decisions or otherwise. This document is not advice.</a:t>
            </a:r>
          </a:p>
          <a:p>
            <a:endParaRPr lang="en-US" sz="1400" i="1" dirty="0">
              <a:latin typeface="+mn-lt"/>
            </a:endParaRPr>
          </a:p>
          <a:p>
            <a:r>
              <a:rPr lang="en-US" sz="1400" i="1" dirty="0">
                <a:latin typeface="+mn-lt"/>
              </a:rPr>
              <a:t>Not an Offer: The information contained in this document does not constitute an Offer of Securities to the Public (as defined under DFSA administered legislation) or any other type of offer to sell or the solicitation of an offer to buy, or recommendation for investment in, any financial Product in any jurisdiction.</a:t>
            </a:r>
          </a:p>
          <a:p>
            <a:endParaRPr lang="en-US" sz="1400" i="1" dirty="0">
              <a:latin typeface="+mn-lt"/>
            </a:endParaRPr>
          </a:p>
          <a:p>
            <a:r>
              <a:rPr lang="en-US" sz="1400" i="1" dirty="0">
                <a:latin typeface="+mn-lt"/>
              </a:rPr>
              <a:t>DFSA: This document has not been reviewed by, approved by or filed with the DFSA.</a:t>
            </a:r>
          </a:p>
        </p:txBody>
      </p:sp>
    </p:spTree>
    <p:extLst>
      <p:ext uri="{BB962C8B-B14F-4D97-AF65-F5344CB8AC3E}">
        <p14:creationId xmlns:p14="http://schemas.microsoft.com/office/powerpoint/2010/main" val="9060791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A36DFC1A-54C8-697F-E6D5-7D97323FF6A7}"/>
              </a:ext>
            </a:extLst>
          </p:cNvPr>
          <p:cNvSpPr>
            <a:spLocks noGrp="1"/>
          </p:cNvSpPr>
          <p:nvPr>
            <p:ph type="title"/>
          </p:nvPr>
        </p:nvSpPr>
        <p:spPr/>
        <p:txBody>
          <a:bodyPr/>
          <a:lstStyle/>
          <a:p>
            <a:r>
              <a:rPr lang="en-US" dirty="0"/>
              <a:t>Disclaimer</a:t>
            </a:r>
          </a:p>
        </p:txBody>
      </p:sp>
      <p:sp>
        <p:nvSpPr>
          <p:cNvPr id="24" name="TextBox 23">
            <a:extLst>
              <a:ext uri="{FF2B5EF4-FFF2-40B4-BE49-F238E27FC236}">
                <a16:creationId xmlns:a16="http://schemas.microsoft.com/office/drawing/2014/main" id="{74E1EBE3-769D-437C-3F2B-150AFEF04CD4}"/>
              </a:ext>
            </a:extLst>
          </p:cNvPr>
          <p:cNvSpPr txBox="1"/>
          <p:nvPr/>
        </p:nvSpPr>
        <p:spPr>
          <a:xfrm>
            <a:off x="681831" y="6340475"/>
            <a:ext cx="14020800" cy="4401205"/>
          </a:xfrm>
          <a:prstGeom prst="rect">
            <a:avLst/>
          </a:prstGeom>
          <a:noFill/>
        </p:spPr>
        <p:txBody>
          <a:bodyPr wrap="square">
            <a:spAutoFit/>
          </a:bodyPr>
          <a:lstStyle/>
          <a:p>
            <a:pPr algn="just"/>
            <a:r>
              <a:rPr lang="en-US" sz="1400" i="1" dirty="0">
                <a:latin typeface="+mn-lt"/>
              </a:rPr>
              <a:t>Past performance is not indicative of future results and no representation or warranty is made regarding future performance. Any forecast contained herein as to likely future movements in rates or prices, or likely future events or occurrences constitutes an opinion only and is not indicative of actual future movements in rates or prices or actual future events or occurrences (as the case may be). </a:t>
            </a:r>
            <a:r>
              <a:rPr lang="en-US" sz="1400" i="1" dirty="0" err="1">
                <a:latin typeface="+mn-lt"/>
              </a:rPr>
              <a:t>Azimut</a:t>
            </a:r>
            <a:r>
              <a:rPr lang="en-US" sz="1400" i="1" dirty="0">
                <a:latin typeface="+mn-lt"/>
              </a:rPr>
              <a:t> (DIFC) Ltd uses reasonable efforts to obtain information from sources which it believes to be reliable, however, </a:t>
            </a:r>
            <a:r>
              <a:rPr lang="en-US" sz="1400" i="1" dirty="0" err="1">
                <a:latin typeface="+mn-lt"/>
              </a:rPr>
              <a:t>Azimut</a:t>
            </a:r>
            <a:r>
              <a:rPr lang="en-US" sz="1400" i="1" dirty="0">
                <a:latin typeface="+mn-lt"/>
              </a:rPr>
              <a:t> (DIFC) Ltd makes no representation that the information or opinions contained in this publication are accurate, reliable or complete and they should not be relied on as such or acted upon without further verification.</a:t>
            </a:r>
          </a:p>
          <a:p>
            <a:pPr algn="just"/>
            <a:br>
              <a:rPr lang="en-US" sz="1400" i="1" dirty="0">
                <a:latin typeface="+mn-lt"/>
              </a:rPr>
            </a:br>
            <a:r>
              <a:rPr lang="en-US" sz="1400" i="1" dirty="0">
                <a:latin typeface="+mn-lt"/>
              </a:rPr>
              <a:t>This presentation does not provide individually tailored investment advice and is prepared without regard to the individual financial circumstances and objectives of persons who receive it. Notwithstanding anything to the contrary contained herein, </a:t>
            </a:r>
            <a:r>
              <a:rPr lang="en-US" sz="1400" i="1" dirty="0" err="1">
                <a:latin typeface="+mn-lt"/>
              </a:rPr>
              <a:t>Azimut</a:t>
            </a:r>
            <a:r>
              <a:rPr lang="en-US" sz="1400" i="1" dirty="0">
                <a:latin typeface="+mn-lt"/>
              </a:rPr>
              <a:t> (DIFC) Ltd, its suppliers, agents, directors, officers, employees, representatives, successors, assigns or affiliates shall not, directly or indirectly, be liable, in any way, to you or any other person for any: (a) inaccuracies or errors in or omissions from the this publication including, but not limited to, quotes and financial data; or (b) loss or damage arising from the use of this publication, including, but not limited to any investment decision occasioned thereby. Under no circumstances, including but not limited to negligence, shall </a:t>
            </a:r>
            <a:r>
              <a:rPr lang="en-US" sz="1400" i="1" dirty="0" err="1">
                <a:latin typeface="+mn-lt"/>
              </a:rPr>
              <a:t>Azimut</a:t>
            </a:r>
            <a:r>
              <a:rPr lang="en-US" sz="1400" i="1" dirty="0">
                <a:latin typeface="+mn-lt"/>
              </a:rPr>
              <a:t> (DIFC) Ltd, its suppliers, agents, directors, officers, employees, representatives, successors, assigns or affiliates  be liable to you for direct, indirect, incidental, consequential, special, punitive, or exemplary damages even if </a:t>
            </a:r>
            <a:r>
              <a:rPr lang="en-US" sz="1400" i="1" dirty="0" err="1">
                <a:latin typeface="+mn-lt"/>
              </a:rPr>
              <a:t>Azimut</a:t>
            </a:r>
            <a:r>
              <a:rPr lang="en-US" sz="1400" i="1" dirty="0">
                <a:latin typeface="+mn-lt"/>
              </a:rPr>
              <a:t> (DIFC) Ltd has been advised specifically of the possibility of such damages, arising from the use of this publication, including but not limited to, loss of revenue, opportunity, or anticipated profits or lost business.</a:t>
            </a:r>
          </a:p>
          <a:p>
            <a:pPr algn="just"/>
            <a:br>
              <a:rPr lang="en-US" sz="1400" i="1" dirty="0">
                <a:latin typeface="+mn-lt"/>
              </a:rPr>
            </a:br>
            <a:r>
              <a:rPr lang="en-US" sz="1400" i="1" dirty="0">
                <a:latin typeface="+mn-lt"/>
              </a:rPr>
              <a:t>This presentation has been developed, compiled, prepared, revised, selected, and arranged by </a:t>
            </a:r>
            <a:r>
              <a:rPr lang="en-US" sz="1400" i="1" dirty="0" err="1">
                <a:latin typeface="+mn-lt"/>
              </a:rPr>
              <a:t>Azimut</a:t>
            </a:r>
            <a:r>
              <a:rPr lang="en-US" sz="1400" i="1" dirty="0">
                <a:latin typeface="+mn-lt"/>
              </a:rPr>
              <a:t> (DIFC) Ltd and others (including certain other information sources) through the application of methods and standards of judgment developed and applied through the expenditure of substantial time, effort, and money and constitutes valuable intellectual property of </a:t>
            </a:r>
            <a:r>
              <a:rPr lang="en-US" sz="1400" i="1" dirty="0" err="1">
                <a:latin typeface="+mn-lt"/>
              </a:rPr>
              <a:t>Azimut</a:t>
            </a:r>
            <a:r>
              <a:rPr lang="en-US" sz="1400" i="1" dirty="0">
                <a:latin typeface="+mn-lt"/>
              </a:rPr>
              <a:t> (DIFC) Ltd and such others.</a:t>
            </a:r>
          </a:p>
          <a:p>
            <a:pPr algn="just"/>
            <a:endParaRPr lang="en-US" sz="1400" i="1" dirty="0">
              <a:latin typeface="+mn-lt"/>
            </a:endParaRPr>
          </a:p>
          <a:p>
            <a:pPr algn="just"/>
            <a:r>
              <a:rPr lang="en-US" sz="1400" i="1" dirty="0">
                <a:latin typeface="+mn-lt"/>
              </a:rPr>
              <a:t>Any research and analysis contained in this document has been procured by </a:t>
            </a:r>
            <a:r>
              <a:rPr lang="en-US" sz="1400" i="1" dirty="0" err="1">
                <a:latin typeface="+mn-lt"/>
              </a:rPr>
              <a:t>Azimut</a:t>
            </a:r>
            <a:r>
              <a:rPr lang="en-US" sz="1400" i="1" dirty="0">
                <a:latin typeface="+mn-lt"/>
              </a:rPr>
              <a:t> (DIFC) Limited for its own purposes and is provided to you only incidentally.</a:t>
            </a:r>
          </a:p>
        </p:txBody>
      </p:sp>
    </p:spTree>
    <p:extLst>
      <p:ext uri="{BB962C8B-B14F-4D97-AF65-F5344CB8AC3E}">
        <p14:creationId xmlns:p14="http://schemas.microsoft.com/office/powerpoint/2010/main" val="3306190485"/>
      </p:ext>
    </p:extLst>
  </p:cSld>
  <p:clrMapOvr>
    <a:masterClrMapping/>
  </p:clrMapOvr>
</p:sld>
</file>

<file path=ppt/theme/theme1.xml><?xml version="1.0" encoding="utf-8"?>
<a:theme xmlns:a="http://schemas.openxmlformats.org/drawingml/2006/main" name="Personalizza struttura">
  <a:themeElements>
    <a:clrScheme name="Azimut Investments">
      <a:dk1>
        <a:sysClr val="windowText" lastClr="000000"/>
      </a:dk1>
      <a:lt1>
        <a:sysClr val="window" lastClr="FFFFFF"/>
      </a:lt1>
      <a:dk2>
        <a:srgbClr val="A6BECE"/>
      </a:dk2>
      <a:lt2>
        <a:srgbClr val="E7E6E6"/>
      </a:lt2>
      <a:accent1>
        <a:srgbClr val="183862"/>
      </a:accent1>
      <a:accent2>
        <a:srgbClr val="075394"/>
      </a:accent2>
      <a:accent3>
        <a:srgbClr val="58ABE0"/>
      </a:accent3>
      <a:accent4>
        <a:srgbClr val="A5A5A5"/>
      </a:accent4>
      <a:accent5>
        <a:srgbClr val="014751"/>
      </a:accent5>
      <a:accent6>
        <a:srgbClr val="35A18B"/>
      </a:accent6>
      <a:hlink>
        <a:srgbClr val="0563C1"/>
      </a:hlink>
      <a:folHlink>
        <a:srgbClr val="954F72"/>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9654</TotalTime>
  <Words>3643</Words>
  <Application>Microsoft Office PowerPoint</Application>
  <PresentationFormat>Custom</PresentationFormat>
  <Paragraphs>233</Paragraphs>
  <Slides>33</Slides>
  <Notes>14</Notes>
  <HiddenSlides>0</HiddenSlides>
  <MMClips>0</MMClips>
  <ScaleCrop>false</ScaleCrop>
  <HeadingPairs>
    <vt:vector size="4" baseType="variant">
      <vt:variant>
        <vt:lpstr>Theme</vt:lpstr>
      </vt:variant>
      <vt:variant>
        <vt:i4>1</vt:i4>
      </vt:variant>
      <vt:variant>
        <vt:lpstr>Slide Titles</vt:lpstr>
      </vt:variant>
      <vt:variant>
        <vt:i4>33</vt:i4>
      </vt:variant>
    </vt:vector>
  </HeadingPairs>
  <TitlesOfParts>
    <vt:vector size="34" baseType="lpstr">
      <vt:lpstr>Personalizza struttura</vt:lpstr>
      <vt:lpstr>Why MENA Fixed Income?  Altered Destinies In a Well Oil-ed Global Environment</vt:lpstr>
      <vt:lpstr>  </vt:lpstr>
      <vt:lpstr>World Fixed Income Returns</vt:lpstr>
      <vt:lpstr>What happened in 2023?</vt:lpstr>
      <vt:lpstr>What happened in 2023?</vt:lpstr>
      <vt:lpstr>What happened in 2023?</vt:lpstr>
      <vt:lpstr>  </vt:lpstr>
      <vt:lpstr>Financial Conditions Impulse on Growth over a Long Period</vt:lpstr>
      <vt:lpstr>Global Manufacturing Purchasing Manager’s Index</vt:lpstr>
      <vt:lpstr>Powell's key labor market measure to continue signaling a tight but rebalancing jobs market</vt:lpstr>
      <vt:lpstr>US Recession around the corner?  </vt:lpstr>
      <vt:lpstr>We think, Yes. : Why? Consumer Resilience fading…</vt:lpstr>
      <vt:lpstr>We think, Yes. : Why? Consumer Resilience fading…</vt:lpstr>
      <vt:lpstr>Technical Headwinds also at Play:  Liquidity is drying up.. The Biggest buyer is refusing to buy!</vt:lpstr>
      <vt:lpstr>  </vt:lpstr>
      <vt:lpstr>PowerPoint Presentation</vt:lpstr>
      <vt:lpstr>Slowly Steadying the Ship</vt:lpstr>
      <vt:lpstr>Coffers remain full…</vt:lpstr>
      <vt:lpstr>Oil Revenue % Share of Total Revenues</vt:lpstr>
      <vt:lpstr>Break-even Oil Prices Remain Low</vt:lpstr>
      <vt:lpstr>Economic Statistics</vt:lpstr>
      <vt:lpstr>  </vt:lpstr>
      <vt:lpstr>Regional Update</vt:lpstr>
      <vt:lpstr>United Arab Emirates</vt:lpstr>
      <vt:lpstr>Kingdom of Saudi Arabia</vt:lpstr>
      <vt:lpstr>Kingdom of Bahrain</vt:lpstr>
      <vt:lpstr>State of Qatar</vt:lpstr>
      <vt:lpstr>State of Kuwait</vt:lpstr>
      <vt:lpstr>Sultanate of Oman</vt:lpstr>
      <vt:lpstr>Where do we see value today?</vt:lpstr>
      <vt:lpstr>Where do we see value today?</vt:lpstr>
      <vt:lpstr>Disclaimer</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 help more and more people experience.</dc:title>
  <dc:creator>Marta Crugnola</dc:creator>
  <cp:lastModifiedBy>Charles FEGHALI</cp:lastModifiedBy>
  <cp:revision>129</cp:revision>
  <cp:lastPrinted>2023-10-23T11:53:28Z</cp:lastPrinted>
  <dcterms:created xsi:type="dcterms:W3CDTF">2023-01-20T16:42:43Z</dcterms:created>
  <dcterms:modified xsi:type="dcterms:W3CDTF">2023-11-08T15:54:00Z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2023-01-20T00:00:00Z</vt:filetime>
  </property>
  <property fmtid="{D5CDD505-2E9C-101B-9397-08002B2CF9AE}" pid="3" name="Creator">
    <vt:lpwstr>Adobe InDesign 18.1 (Macintosh)</vt:lpwstr>
  </property>
  <property fmtid="{D5CDD505-2E9C-101B-9397-08002B2CF9AE}" pid="4" name="LastSaved">
    <vt:filetime>2023-01-20T00:00:00Z</vt:filetime>
  </property>
  <property fmtid="{D5CDD505-2E9C-101B-9397-08002B2CF9AE}" pid="5" name="Producer">
    <vt:lpwstr>Adobe PDF Library 17.0</vt:lpwstr>
  </property>
</Properties>
</file>